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Roboto"/>
      <p:regular r:id="rId28"/>
      <p:bold r:id="rId29"/>
      <p:italic r:id="rId30"/>
      <p:boldItalic r:id="rId31"/>
    </p:embeddedFont>
    <p:embeddedFont>
      <p:font typeface="Average"/>
      <p:regular r:id="rId32"/>
    </p:embeddedFont>
    <p:embeddedFont>
      <p:font typeface="Oswald"/>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44BD4D9-F5ED-4DF0-8084-AC9D9FB22255}">
  <a:tblStyle styleId="{A44BD4D9-F5ED-4DF0-8084-AC9D9FB22255}"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5.xml"/><Relationship Id="rId33" Type="http://schemas.openxmlformats.org/officeDocument/2006/relationships/font" Target="fonts/Oswald-regular.fntdata"/><Relationship Id="rId10" Type="http://schemas.openxmlformats.org/officeDocument/2006/relationships/slide" Target="slides/slide4.xml"/><Relationship Id="rId32" Type="http://schemas.openxmlformats.org/officeDocument/2006/relationships/font" Target="fonts/Average-regular.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Oswald-bold.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b1a407a6ed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b1a407a6ed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d690bacce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d690bacce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d690bacce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d690bacce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b1a407a6ed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b1a407a6ed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d690bacce9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d690bacce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b1a407a6ed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b1a407a6ed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b1a407a6ed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b1a407a6ed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https://drive.google.com/file/d/1BrJNEAQkcsoLDKM_cGc1XpkKNbYYLsAl/view?usp=sharing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d690bacce9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d690bacce9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https://drive.google.com/file/d/1BrJNEAQkcsoLDKM_cGc1XpkKNbYYLsAl/view?usp=sharing</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d690bacce9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d690bacce9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https://drive.google.com/file/d/1BrJNEAQkcsoLDKM_cGc1XpkKNbYYLsAl/view?usp=sharing</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21dea6a95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21dea6a95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21dea6a958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21dea6a958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b1a407a6ed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b1a407a6ed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21e65d87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21e65d87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b1a407a6ed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b1a407a6ed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21dea6a958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21dea6a95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b1a407a6ed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b1a407a6ed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d690bacce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d690bacce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21dea6a9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21dea6a9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b1a407a6ed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b1a407a6ed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500">
                <a:solidFill>
                  <a:srgbClr val="202124"/>
                </a:solidFill>
                <a:highlight>
                  <a:srgbClr val="FFFFFF"/>
                </a:highlight>
                <a:latin typeface="Roboto"/>
                <a:ea typeface="Roboto"/>
                <a:cs typeface="Roboto"/>
                <a:sym typeface="Roboto"/>
              </a:rPr>
              <a:t>In 1924 she </a:t>
            </a:r>
            <a:r>
              <a:rPr lang="en" sz="1500">
                <a:solidFill>
                  <a:srgbClr val="040C28"/>
                </a:solidFill>
                <a:latin typeface="Roboto"/>
                <a:ea typeface="Roboto"/>
                <a:cs typeface="Roboto"/>
                <a:sym typeface="Roboto"/>
              </a:rPr>
              <a:t>presided over Speech Day at Jews' College, the institution for training rabbis, in London</a:t>
            </a:r>
            <a:r>
              <a:rPr lang="en" sz="1500">
                <a:solidFill>
                  <a:srgbClr val="202124"/>
                </a:solidFill>
                <a:highlight>
                  <a:srgbClr val="FFFFFF"/>
                </a:highlight>
                <a:latin typeface="Roboto"/>
                <a:ea typeface="Roboto"/>
                <a:cs typeface="Roboto"/>
                <a:sym typeface="Roboto"/>
              </a:rPr>
              <a:t>, proclaiming it to be 'a great honour to be the first lady-chairman at an Annual Speech Day.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b1a407a6ed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b1a407a6ed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jp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jwa.org/encyclopedia/article/sassoon-flora" TargetMode="External"/><Relationship Id="rId4" Type="http://schemas.openxmlformats.org/officeDocument/2006/relationships/hyperlink" Target="https://www.hyomi.org.il/eng/page.asp?id=605" TargetMode="External"/><Relationship Id="rId5" Type="http://schemas.openxmlformats.org/officeDocument/2006/relationships/hyperlink" Target="https://www.sothebys.com/en/articles/the-sassoon-family-collection" TargetMode="External"/><Relationship Id="rId6" Type="http://schemas.openxmlformats.org/officeDocument/2006/relationships/hyperlink" Target="https://jwa.org/encyclopedia/article/beer-rachel-sassoon#bibli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Farha (Flora) Sassoon</a:t>
            </a:r>
            <a:endParaRPr/>
          </a:p>
          <a:p>
            <a:pPr indent="0" lvl="0" marL="0" rtl="0" algn="l">
              <a:spcBef>
                <a:spcPts val="1600"/>
              </a:spcBef>
              <a:spcAft>
                <a:spcPts val="1600"/>
              </a:spcAft>
              <a:buNone/>
            </a:pPr>
            <a:r>
              <a:rPr lang="en"/>
              <a:t>Bombay, 1890’s</a:t>
            </a:r>
            <a:endParaRPr/>
          </a:p>
        </p:txBody>
      </p:sp>
      <p:pic>
        <p:nvPicPr>
          <p:cNvPr id="61" name="Google Shape;61;p13"/>
          <p:cNvPicPr preferRelativeResize="0"/>
          <p:nvPr/>
        </p:nvPicPr>
        <p:blipFill>
          <a:blip r:embed="rId3">
            <a:alphaModFix/>
          </a:blip>
          <a:stretch>
            <a:fillRect/>
          </a:stretch>
        </p:blipFill>
        <p:spPr>
          <a:xfrm>
            <a:off x="2737717" y="0"/>
            <a:ext cx="3668566" cy="5143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31" name="Google Shape;131;p22"/>
          <p:cNvPicPr preferRelativeResize="0"/>
          <p:nvPr/>
        </p:nvPicPr>
        <p:blipFill rotWithShape="1">
          <a:blip r:embed="rId3">
            <a:alphaModFix/>
          </a:blip>
          <a:srcRect b="5533" l="11970" r="8965" t="2858"/>
          <a:stretch/>
        </p:blipFill>
        <p:spPr>
          <a:xfrm>
            <a:off x="2330175" y="110225"/>
            <a:ext cx="4289301" cy="5106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38" name="Google Shape;138;p23"/>
          <p:cNvPicPr preferRelativeResize="0"/>
          <p:nvPr/>
        </p:nvPicPr>
        <p:blipFill>
          <a:blip r:embed="rId3">
            <a:alphaModFix/>
          </a:blip>
          <a:stretch>
            <a:fillRect/>
          </a:stretch>
        </p:blipFill>
        <p:spPr>
          <a:xfrm>
            <a:off x="2269009" y="0"/>
            <a:ext cx="4605981"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45" name="Google Shape;145;p24"/>
          <p:cNvPicPr preferRelativeResize="0"/>
          <p:nvPr/>
        </p:nvPicPr>
        <p:blipFill>
          <a:blip r:embed="rId3">
            <a:alphaModFix/>
          </a:blip>
          <a:stretch>
            <a:fillRect/>
          </a:stretch>
        </p:blipFill>
        <p:spPr>
          <a:xfrm>
            <a:off x="2643550" y="0"/>
            <a:ext cx="3789500"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52" name="Google Shape;152;p25"/>
          <p:cNvPicPr preferRelativeResize="0"/>
          <p:nvPr/>
        </p:nvPicPr>
        <p:blipFill>
          <a:blip r:embed="rId3">
            <a:alphaModFix/>
          </a:blip>
          <a:stretch>
            <a:fillRect/>
          </a:stretch>
        </p:blipFill>
        <p:spPr>
          <a:xfrm>
            <a:off x="2408023" y="0"/>
            <a:ext cx="4327954"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59" name="Google Shape;159;p26"/>
          <p:cNvPicPr preferRelativeResize="0"/>
          <p:nvPr/>
        </p:nvPicPr>
        <p:blipFill rotWithShape="1">
          <a:blip r:embed="rId3">
            <a:alphaModFix/>
          </a:blip>
          <a:srcRect b="4020" l="0" r="0" t="6638"/>
          <a:stretch/>
        </p:blipFill>
        <p:spPr>
          <a:xfrm>
            <a:off x="2386050" y="41400"/>
            <a:ext cx="3958974" cy="5102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a:t>
            </a:r>
            <a:endParaRPr/>
          </a:p>
        </p:txBody>
      </p:sp>
      <p:sp>
        <p:nvSpPr>
          <p:cNvPr id="165" name="Google Shape;165;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R</a:t>
            </a:r>
            <a:endParaRPr/>
          </a:p>
        </p:txBody>
      </p:sp>
      <p:pic>
        <p:nvPicPr>
          <p:cNvPr id="166" name="Google Shape;166;p27"/>
          <p:cNvPicPr preferRelativeResize="0"/>
          <p:nvPr/>
        </p:nvPicPr>
        <p:blipFill rotWithShape="1">
          <a:blip r:embed="rId3">
            <a:alphaModFix/>
          </a:blip>
          <a:srcRect b="0" l="0" r="33492" t="0"/>
          <a:stretch/>
        </p:blipFill>
        <p:spPr>
          <a:xfrm>
            <a:off x="240675" y="55100"/>
            <a:ext cx="4970674" cy="5025999"/>
          </a:xfrm>
          <a:prstGeom prst="rect">
            <a:avLst/>
          </a:prstGeom>
          <a:noFill/>
          <a:ln>
            <a:noFill/>
          </a:ln>
        </p:spPr>
      </p:pic>
      <p:pic>
        <p:nvPicPr>
          <p:cNvPr id="167" name="Google Shape;167;p27"/>
          <p:cNvPicPr preferRelativeResize="0"/>
          <p:nvPr/>
        </p:nvPicPr>
        <p:blipFill>
          <a:blip r:embed="rId4">
            <a:alphaModFix/>
          </a:blip>
          <a:stretch>
            <a:fillRect/>
          </a:stretch>
        </p:blipFill>
        <p:spPr>
          <a:xfrm>
            <a:off x="5628150" y="1152475"/>
            <a:ext cx="1621975" cy="2112825"/>
          </a:xfrm>
          <a:prstGeom prst="rect">
            <a:avLst/>
          </a:prstGeom>
          <a:noFill/>
          <a:ln>
            <a:noFill/>
          </a:ln>
        </p:spPr>
      </p:pic>
      <p:sp>
        <p:nvSpPr>
          <p:cNvPr id="168" name="Google Shape;168;p27"/>
          <p:cNvSpPr txBox="1"/>
          <p:nvPr/>
        </p:nvSpPr>
        <p:spPr>
          <a:xfrm>
            <a:off x="5628150" y="3787775"/>
            <a:ext cx="3204000" cy="69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2"/>
                </a:solidFill>
                <a:latin typeface="Average"/>
                <a:ea typeface="Average"/>
                <a:cs typeface="Average"/>
                <a:sym typeface="Average"/>
              </a:rPr>
              <a:t>Responsa </a:t>
            </a:r>
            <a:r>
              <a:rPr i="1" lang="en" sz="1800">
                <a:solidFill>
                  <a:schemeClr val="lt2"/>
                </a:solidFill>
                <a:latin typeface="Average"/>
                <a:ea typeface="Average"/>
                <a:cs typeface="Average"/>
                <a:sym typeface="Average"/>
              </a:rPr>
              <a:t>Yayin HaTov</a:t>
            </a:r>
            <a:endParaRPr i="1" sz="1800">
              <a:solidFill>
                <a:schemeClr val="lt2"/>
              </a:solidFill>
              <a:latin typeface="Average"/>
              <a:ea typeface="Average"/>
              <a:cs typeface="Average"/>
              <a:sym typeface="Average"/>
            </a:endParaRPr>
          </a:p>
          <a:p>
            <a:pPr indent="0" lvl="0" marL="0" rtl="0" algn="l">
              <a:spcBef>
                <a:spcPts val="0"/>
              </a:spcBef>
              <a:spcAft>
                <a:spcPts val="0"/>
              </a:spcAft>
              <a:buNone/>
            </a:pPr>
            <a:r>
              <a:rPr lang="en" sz="1800">
                <a:solidFill>
                  <a:schemeClr val="lt2"/>
                </a:solidFill>
                <a:latin typeface="Average"/>
                <a:ea typeface="Average"/>
                <a:cs typeface="Average"/>
                <a:sym typeface="Average"/>
              </a:rPr>
              <a:t>R. Yitshak ben Rahamim Nissim</a:t>
            </a:r>
            <a:endParaRPr sz="1800">
              <a:solidFill>
                <a:schemeClr val="lt2"/>
              </a:solidFill>
              <a:latin typeface="Average"/>
              <a:ea typeface="Average"/>
              <a:cs typeface="Average"/>
              <a:sym typeface="Averag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75" name="Google Shape;175;p28"/>
          <p:cNvPicPr preferRelativeResize="0"/>
          <p:nvPr/>
        </p:nvPicPr>
        <p:blipFill>
          <a:blip r:embed="rId3">
            <a:alphaModFix/>
          </a:blip>
          <a:stretch>
            <a:fillRect/>
          </a:stretch>
        </p:blipFill>
        <p:spPr>
          <a:xfrm>
            <a:off x="6999750" y="1017725"/>
            <a:ext cx="1621975" cy="2112825"/>
          </a:xfrm>
          <a:prstGeom prst="rect">
            <a:avLst/>
          </a:prstGeom>
          <a:noFill/>
          <a:ln>
            <a:noFill/>
          </a:ln>
        </p:spPr>
      </p:pic>
      <p:sp>
        <p:nvSpPr>
          <p:cNvPr id="176" name="Google Shape;176;p28"/>
          <p:cNvSpPr txBox="1"/>
          <p:nvPr/>
        </p:nvSpPr>
        <p:spPr>
          <a:xfrm>
            <a:off x="6855075" y="3787775"/>
            <a:ext cx="1977000" cy="69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2"/>
                </a:solidFill>
                <a:latin typeface="Average"/>
                <a:ea typeface="Average"/>
                <a:cs typeface="Average"/>
                <a:sym typeface="Average"/>
              </a:rPr>
              <a:t>Responsa </a:t>
            </a:r>
            <a:r>
              <a:rPr i="1" lang="en" sz="1800">
                <a:solidFill>
                  <a:schemeClr val="lt2"/>
                </a:solidFill>
                <a:latin typeface="Average"/>
                <a:ea typeface="Average"/>
                <a:cs typeface="Average"/>
                <a:sym typeface="Average"/>
              </a:rPr>
              <a:t>Yayin HaTov</a:t>
            </a:r>
            <a:endParaRPr i="1" sz="1800">
              <a:solidFill>
                <a:schemeClr val="lt2"/>
              </a:solidFill>
              <a:latin typeface="Average"/>
              <a:ea typeface="Average"/>
              <a:cs typeface="Average"/>
              <a:sym typeface="Average"/>
            </a:endParaRPr>
          </a:p>
          <a:p>
            <a:pPr indent="0" lvl="0" marL="0" rtl="0" algn="l">
              <a:spcBef>
                <a:spcPts val="0"/>
              </a:spcBef>
              <a:spcAft>
                <a:spcPts val="0"/>
              </a:spcAft>
              <a:buNone/>
            </a:pPr>
            <a:r>
              <a:rPr lang="en" sz="1800">
                <a:solidFill>
                  <a:schemeClr val="lt2"/>
                </a:solidFill>
                <a:latin typeface="Average"/>
                <a:ea typeface="Average"/>
                <a:cs typeface="Average"/>
                <a:sym typeface="Average"/>
              </a:rPr>
              <a:t>R. Yitshak ben Rahamim Nissim</a:t>
            </a:r>
            <a:endParaRPr sz="1800">
              <a:solidFill>
                <a:schemeClr val="lt2"/>
              </a:solidFill>
              <a:latin typeface="Average"/>
              <a:ea typeface="Average"/>
              <a:cs typeface="Average"/>
              <a:sym typeface="Average"/>
            </a:endParaRPr>
          </a:p>
        </p:txBody>
      </p:sp>
      <p:pic>
        <p:nvPicPr>
          <p:cNvPr id="177" name="Google Shape;177;p28"/>
          <p:cNvPicPr preferRelativeResize="0"/>
          <p:nvPr/>
        </p:nvPicPr>
        <p:blipFill>
          <a:blip r:embed="rId4">
            <a:alphaModFix/>
          </a:blip>
          <a:stretch>
            <a:fillRect/>
          </a:stretch>
        </p:blipFill>
        <p:spPr>
          <a:xfrm>
            <a:off x="407375" y="498613"/>
            <a:ext cx="5867400" cy="4410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84" name="Google Shape;184;p29"/>
          <p:cNvPicPr preferRelativeResize="0"/>
          <p:nvPr/>
        </p:nvPicPr>
        <p:blipFill>
          <a:blip r:embed="rId3">
            <a:alphaModFix/>
          </a:blip>
          <a:stretch>
            <a:fillRect/>
          </a:stretch>
        </p:blipFill>
        <p:spPr>
          <a:xfrm>
            <a:off x="6999750" y="1017725"/>
            <a:ext cx="1621975" cy="2112825"/>
          </a:xfrm>
          <a:prstGeom prst="rect">
            <a:avLst/>
          </a:prstGeom>
          <a:noFill/>
          <a:ln>
            <a:noFill/>
          </a:ln>
        </p:spPr>
      </p:pic>
      <p:sp>
        <p:nvSpPr>
          <p:cNvPr id="185" name="Google Shape;185;p29"/>
          <p:cNvSpPr txBox="1"/>
          <p:nvPr/>
        </p:nvSpPr>
        <p:spPr>
          <a:xfrm>
            <a:off x="6855075" y="3787775"/>
            <a:ext cx="1977000" cy="69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2"/>
                </a:solidFill>
                <a:latin typeface="Average"/>
                <a:ea typeface="Average"/>
                <a:cs typeface="Average"/>
                <a:sym typeface="Average"/>
              </a:rPr>
              <a:t>Responsa </a:t>
            </a:r>
            <a:r>
              <a:rPr i="1" lang="en" sz="1800">
                <a:solidFill>
                  <a:schemeClr val="lt2"/>
                </a:solidFill>
                <a:latin typeface="Average"/>
                <a:ea typeface="Average"/>
                <a:cs typeface="Average"/>
                <a:sym typeface="Average"/>
              </a:rPr>
              <a:t>Yayin HaTov</a:t>
            </a:r>
            <a:endParaRPr i="1" sz="1800">
              <a:solidFill>
                <a:schemeClr val="lt2"/>
              </a:solidFill>
              <a:latin typeface="Average"/>
              <a:ea typeface="Average"/>
              <a:cs typeface="Average"/>
              <a:sym typeface="Average"/>
            </a:endParaRPr>
          </a:p>
          <a:p>
            <a:pPr indent="0" lvl="0" marL="0" rtl="0" algn="l">
              <a:spcBef>
                <a:spcPts val="0"/>
              </a:spcBef>
              <a:spcAft>
                <a:spcPts val="0"/>
              </a:spcAft>
              <a:buNone/>
            </a:pPr>
            <a:r>
              <a:rPr lang="en" sz="1800">
                <a:solidFill>
                  <a:schemeClr val="lt2"/>
                </a:solidFill>
                <a:latin typeface="Average"/>
                <a:ea typeface="Average"/>
                <a:cs typeface="Average"/>
                <a:sym typeface="Average"/>
              </a:rPr>
              <a:t>R. Yitshak ben Rahamim Nissim</a:t>
            </a:r>
            <a:endParaRPr sz="1800">
              <a:solidFill>
                <a:schemeClr val="lt2"/>
              </a:solidFill>
              <a:latin typeface="Average"/>
              <a:ea typeface="Average"/>
              <a:cs typeface="Average"/>
              <a:sym typeface="Average"/>
            </a:endParaRPr>
          </a:p>
        </p:txBody>
      </p:sp>
      <p:pic>
        <p:nvPicPr>
          <p:cNvPr id="186" name="Google Shape;186;p29"/>
          <p:cNvPicPr preferRelativeResize="0"/>
          <p:nvPr/>
        </p:nvPicPr>
        <p:blipFill rotWithShape="1">
          <a:blip r:embed="rId4">
            <a:alphaModFix/>
          </a:blip>
          <a:srcRect b="0" l="0" r="6803" t="0"/>
          <a:stretch/>
        </p:blipFill>
        <p:spPr>
          <a:xfrm>
            <a:off x="1157650" y="100000"/>
            <a:ext cx="4202725" cy="4943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0"/>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0"/>
          <p:cNvSpPr txBox="1"/>
          <p:nvPr>
            <p:ph idx="1" type="subTitle"/>
          </p:nvPr>
        </p:nvSpPr>
        <p:spPr>
          <a:xfrm>
            <a:off x="305850" y="3164525"/>
            <a:ext cx="81669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Farha (Flora) Sassoon</a:t>
            </a:r>
            <a:endParaRPr/>
          </a:p>
        </p:txBody>
      </p:sp>
      <p:pic>
        <p:nvPicPr>
          <p:cNvPr id="193" name="Google Shape;193;p30"/>
          <p:cNvPicPr preferRelativeResize="0"/>
          <p:nvPr/>
        </p:nvPicPr>
        <p:blipFill>
          <a:blip r:embed="rId3">
            <a:alphaModFix/>
          </a:blip>
          <a:stretch>
            <a:fillRect/>
          </a:stretch>
        </p:blipFill>
        <p:spPr>
          <a:xfrm>
            <a:off x="3030183" y="0"/>
            <a:ext cx="3083632" cy="51434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350">
                <a:latin typeface="Arial"/>
                <a:ea typeface="Arial"/>
                <a:cs typeface="Arial"/>
                <a:sym typeface="Arial"/>
              </a:rPr>
              <a:t>Autograph Letter Signed in Hebrew (in Rashi script) written to philanthropist Farha [Flora] Sassoon from Menachem ch[athan] R. Zalman.</a:t>
            </a:r>
            <a:endParaRPr b="1" sz="1750">
              <a:latin typeface="Arial"/>
              <a:ea typeface="Arial"/>
              <a:cs typeface="Arial"/>
              <a:sym typeface="Arial"/>
            </a:endParaRPr>
          </a:p>
          <a:p>
            <a:pPr indent="0" lvl="0" marL="0" rtl="0" algn="l">
              <a:spcBef>
                <a:spcPts val="1500"/>
              </a:spcBef>
              <a:spcAft>
                <a:spcPts val="0"/>
              </a:spcAft>
              <a:buNone/>
            </a:pPr>
            <a:r>
              <a:rPr lang="en" sz="1450">
                <a:latin typeface="Arial"/>
                <a:ea typeface="Arial"/>
                <a:cs typeface="Arial"/>
                <a:sym typeface="Arial"/>
              </a:rPr>
              <a:t>Acknowledgment of financial aid in the wake of the San Francisco Earthquake of April 18th, 1906.</a:t>
            </a:r>
            <a:endParaRPr sz="1600" u="sng">
              <a:highlight>
                <a:srgbClr val="FFFFFF"/>
              </a:highlight>
              <a:latin typeface="Georgia"/>
              <a:ea typeface="Georgia"/>
              <a:cs typeface="Georgia"/>
              <a:sym typeface="Georgia"/>
            </a:endParaRPr>
          </a:p>
        </p:txBody>
      </p:sp>
      <p:pic>
        <p:nvPicPr>
          <p:cNvPr id="199" name="Google Shape;199;p31"/>
          <p:cNvPicPr preferRelativeResize="0"/>
          <p:nvPr/>
        </p:nvPicPr>
        <p:blipFill rotWithShape="1">
          <a:blip r:embed="rId3">
            <a:alphaModFix/>
          </a:blip>
          <a:srcRect b="40739" l="0" r="0" t="12194"/>
          <a:stretch/>
        </p:blipFill>
        <p:spPr>
          <a:xfrm>
            <a:off x="3134100" y="1705800"/>
            <a:ext cx="2875801" cy="308304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68" name="Google Shape;68;p14"/>
          <p:cNvPicPr preferRelativeResize="0"/>
          <p:nvPr/>
        </p:nvPicPr>
        <p:blipFill>
          <a:blip r:embed="rId3">
            <a:alphaModFix/>
          </a:blip>
          <a:stretch>
            <a:fillRect/>
          </a:stretch>
        </p:blipFill>
        <p:spPr>
          <a:xfrm>
            <a:off x="690995" y="0"/>
            <a:ext cx="7762009"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2"/>
          <p:cNvSpPr txBox="1"/>
          <p:nvPr>
            <p:ph idx="1" type="body"/>
          </p:nvPr>
        </p:nvSpPr>
        <p:spPr>
          <a:xfrm>
            <a:off x="311700" y="524600"/>
            <a:ext cx="8520600" cy="176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Flora </a:t>
            </a:r>
            <a:r>
              <a:rPr lang="en"/>
              <a:t>Sassoon</a:t>
            </a:r>
            <a:r>
              <a:rPr lang="en"/>
              <a:t> passed away on 19 Tevet, 1936.</a:t>
            </a:r>
            <a:endParaRPr/>
          </a:p>
          <a:p>
            <a:pPr indent="0" lvl="0" marL="0" rtl="0" algn="l">
              <a:spcBef>
                <a:spcPts val="1600"/>
              </a:spcBef>
              <a:spcAft>
                <a:spcPts val="1600"/>
              </a:spcAft>
              <a:buNone/>
            </a:pPr>
            <a:r>
              <a:rPr lang="en"/>
              <a:t>Chief Rabbi Herzog’s </a:t>
            </a:r>
            <a:r>
              <a:rPr i="1" lang="en"/>
              <a:t>hesped</a:t>
            </a:r>
            <a:r>
              <a:rPr lang="en"/>
              <a:t> described her as “a living well of Torah, of piety, of wisdom, of goodness and charity, of the staunchest loyalty to tradition, and out of her wonderful well Israel could draw in abundance noble incentives and lofty inspiration.”</a:t>
            </a:r>
            <a:endParaRPr/>
          </a:p>
        </p:txBody>
      </p:sp>
      <p:pic>
        <p:nvPicPr>
          <p:cNvPr id="206" name="Google Shape;206;p32"/>
          <p:cNvPicPr preferRelativeResize="0"/>
          <p:nvPr/>
        </p:nvPicPr>
        <p:blipFill>
          <a:blip r:embed="rId3">
            <a:alphaModFix/>
          </a:blip>
          <a:stretch>
            <a:fillRect/>
          </a:stretch>
        </p:blipFill>
        <p:spPr>
          <a:xfrm>
            <a:off x="1849325" y="2089650"/>
            <a:ext cx="4407874" cy="29366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Further References:</a:t>
            </a:r>
            <a:endParaRPr/>
          </a:p>
        </p:txBody>
      </p:sp>
      <p:sp>
        <p:nvSpPr>
          <p:cNvPr id="212" name="Google Shape;212;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n"/>
              <a:t>JWA </a:t>
            </a:r>
            <a:r>
              <a:rPr lang="en" u="sng">
                <a:solidFill>
                  <a:schemeClr val="hlink"/>
                </a:solidFill>
                <a:hlinkClick r:id="rId3"/>
              </a:rPr>
              <a:t>Article</a:t>
            </a:r>
            <a:r>
              <a:rPr lang="en"/>
              <a:t> on Flora Sassoon</a:t>
            </a:r>
            <a:r>
              <a:rPr lang="en"/>
              <a:t> with Bibliography for Further Reading</a:t>
            </a:r>
            <a:endParaRPr/>
          </a:p>
          <a:p>
            <a:pPr indent="0" lvl="0" marL="0" rtl="0" algn="l">
              <a:spcBef>
                <a:spcPts val="1600"/>
              </a:spcBef>
              <a:spcAft>
                <a:spcPts val="0"/>
              </a:spcAft>
              <a:buNone/>
            </a:pPr>
            <a:r>
              <a:rPr lang="en"/>
              <a:t>Haham Yomi </a:t>
            </a:r>
            <a:r>
              <a:rPr lang="en" u="sng">
                <a:solidFill>
                  <a:schemeClr val="hlink"/>
                </a:solidFill>
                <a:hlinkClick r:id="rId4"/>
              </a:rPr>
              <a:t>Entry</a:t>
            </a:r>
            <a:endParaRPr/>
          </a:p>
          <a:p>
            <a:pPr indent="0" lvl="0" marL="0" rtl="0" algn="l">
              <a:spcBef>
                <a:spcPts val="1600"/>
              </a:spcBef>
              <a:spcAft>
                <a:spcPts val="0"/>
              </a:spcAft>
              <a:buNone/>
            </a:pPr>
            <a:r>
              <a:rPr lang="en" u="sng">
                <a:solidFill>
                  <a:schemeClr val="hlink"/>
                </a:solidFill>
                <a:hlinkClick r:id="rId5"/>
              </a:rPr>
              <a:t>Sotheby’s</a:t>
            </a:r>
            <a:r>
              <a:rPr lang="en"/>
              <a:t> Sassoon Family Collection</a:t>
            </a:r>
            <a:endParaRPr/>
          </a:p>
          <a:p>
            <a:pPr indent="0" lvl="0" marL="0" rtl="0" algn="l">
              <a:spcBef>
                <a:spcPts val="1600"/>
              </a:spcBef>
              <a:spcAft>
                <a:spcPts val="0"/>
              </a:spcAft>
              <a:buNone/>
            </a:pPr>
            <a:r>
              <a:rPr lang="en"/>
              <a:t>Article on another notable Sassoon relative: </a:t>
            </a:r>
            <a:r>
              <a:rPr lang="en" u="sng">
                <a:solidFill>
                  <a:schemeClr val="hlink"/>
                </a:solidFill>
                <a:hlinkClick r:id="rId6"/>
              </a:rPr>
              <a:t>Rachel Sassoon</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75" name="Google Shape;75;p15"/>
          <p:cNvPicPr preferRelativeResize="0"/>
          <p:nvPr/>
        </p:nvPicPr>
        <p:blipFill>
          <a:blip r:embed="rId3">
            <a:alphaModFix/>
          </a:blip>
          <a:stretch>
            <a:fillRect/>
          </a:stretch>
        </p:blipFill>
        <p:spPr>
          <a:xfrm>
            <a:off x="65300" y="548500"/>
            <a:ext cx="8975199" cy="41240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2868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 Ish Hai eulogy for Solomon Sassoon, 1894</a:t>
            </a:r>
            <a:endParaRPr/>
          </a:p>
        </p:txBody>
      </p:sp>
      <p:sp>
        <p:nvSpPr>
          <p:cNvPr id="81" name="Google Shape;8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82" name="Google Shape;82;p16"/>
          <p:cNvPicPr preferRelativeResize="0"/>
          <p:nvPr/>
        </p:nvPicPr>
        <p:blipFill>
          <a:blip r:embed="rId3">
            <a:alphaModFix/>
          </a:blip>
          <a:stretch>
            <a:fillRect/>
          </a:stretch>
        </p:blipFill>
        <p:spPr>
          <a:xfrm>
            <a:off x="3835392" y="-52750"/>
            <a:ext cx="3671266"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7"/>
          <p:cNvSpPr txBox="1"/>
          <p:nvPr>
            <p:ph idx="1" type="body"/>
          </p:nvPr>
        </p:nvSpPr>
        <p:spPr>
          <a:xfrm>
            <a:off x="311700" y="841125"/>
            <a:ext cx="8520600" cy="3727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a:t>Personal </a:t>
            </a:r>
            <a:endParaRPr i="1"/>
          </a:p>
          <a:p>
            <a:pPr indent="0" lvl="0" marL="0" rtl="0" algn="l">
              <a:lnSpc>
                <a:spcPct val="100000"/>
              </a:lnSpc>
              <a:spcBef>
                <a:spcPts val="1600"/>
              </a:spcBef>
              <a:spcAft>
                <a:spcPts val="0"/>
              </a:spcAft>
              <a:buNone/>
            </a:pPr>
            <a:r>
              <a:rPr i="1" lang="en"/>
              <a:t>Correspondence</a:t>
            </a:r>
            <a:endParaRPr i="1"/>
          </a:p>
          <a:p>
            <a:pPr indent="0" lvl="0" marL="0" rtl="0" algn="l">
              <a:lnSpc>
                <a:spcPct val="100000"/>
              </a:lnSpc>
              <a:spcBef>
                <a:spcPts val="1600"/>
              </a:spcBef>
              <a:spcAft>
                <a:spcPts val="0"/>
              </a:spcAft>
              <a:buNone/>
            </a:pPr>
            <a:r>
              <a:rPr i="1" lang="en"/>
              <a:t>(1906)</a:t>
            </a:r>
            <a:endParaRPr i="1"/>
          </a:p>
          <a:p>
            <a:pPr indent="0" lvl="0" marL="0" rtl="0" algn="l">
              <a:spcBef>
                <a:spcPts val="1600"/>
              </a:spcBef>
              <a:spcAft>
                <a:spcPts val="0"/>
              </a:spcAft>
              <a:buNone/>
            </a:pPr>
            <a:r>
              <a:rPr lang="en"/>
              <a:t>R. Yosef Hayyim of </a:t>
            </a:r>
            <a:endParaRPr/>
          </a:p>
          <a:p>
            <a:pPr indent="0" lvl="0" marL="0" rtl="0" algn="l">
              <a:spcBef>
                <a:spcPts val="0"/>
              </a:spcBef>
              <a:spcAft>
                <a:spcPts val="0"/>
              </a:spcAft>
              <a:buNone/>
            </a:pPr>
            <a:r>
              <a:rPr lang="en"/>
              <a:t>Baghdad</a:t>
            </a:r>
            <a:endParaRPr/>
          </a:p>
        </p:txBody>
      </p:sp>
      <p:pic>
        <p:nvPicPr>
          <p:cNvPr id="89" name="Google Shape;89;p17"/>
          <p:cNvPicPr preferRelativeResize="0"/>
          <p:nvPr/>
        </p:nvPicPr>
        <p:blipFill rotWithShape="1">
          <a:blip r:embed="rId3">
            <a:alphaModFix/>
          </a:blip>
          <a:srcRect b="0" l="9649" r="0" t="6173"/>
          <a:stretch/>
        </p:blipFill>
        <p:spPr>
          <a:xfrm>
            <a:off x="7241925" y="621325"/>
            <a:ext cx="1790075" cy="2681200"/>
          </a:xfrm>
          <a:prstGeom prst="rect">
            <a:avLst/>
          </a:prstGeom>
          <a:noFill/>
          <a:ln>
            <a:noFill/>
          </a:ln>
        </p:spPr>
      </p:pic>
      <p:sp>
        <p:nvSpPr>
          <p:cNvPr id="90" name="Google Shape;90;p17"/>
          <p:cNvSpPr txBox="1"/>
          <p:nvPr/>
        </p:nvSpPr>
        <p:spPr>
          <a:xfrm>
            <a:off x="5687400" y="1900425"/>
            <a:ext cx="237600" cy="49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Average"/>
              <a:ea typeface="Average"/>
              <a:cs typeface="Average"/>
              <a:sym typeface="Average"/>
            </a:endParaRPr>
          </a:p>
        </p:txBody>
      </p:sp>
      <p:pic>
        <p:nvPicPr>
          <p:cNvPr id="91" name="Google Shape;91;p17"/>
          <p:cNvPicPr preferRelativeResize="0"/>
          <p:nvPr/>
        </p:nvPicPr>
        <p:blipFill>
          <a:blip r:embed="rId4">
            <a:alphaModFix/>
          </a:blip>
          <a:stretch>
            <a:fillRect/>
          </a:stretch>
        </p:blipFill>
        <p:spPr>
          <a:xfrm>
            <a:off x="2294931" y="61550"/>
            <a:ext cx="4946988"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Imrei Binah</a:t>
            </a:r>
            <a:endParaRPr i="1"/>
          </a:p>
          <a:p>
            <a:pPr indent="0" lvl="0" marL="0" rtl="0" algn="l">
              <a:spcBef>
                <a:spcPts val="1600"/>
              </a:spcBef>
              <a:spcAft>
                <a:spcPts val="0"/>
              </a:spcAft>
              <a:buNone/>
            </a:pPr>
            <a:r>
              <a:rPr lang="en"/>
              <a:t>R. Yosef Hayyim of </a:t>
            </a:r>
            <a:endParaRPr/>
          </a:p>
          <a:p>
            <a:pPr indent="0" lvl="0" marL="0" rtl="0" algn="l">
              <a:spcBef>
                <a:spcPts val="0"/>
              </a:spcBef>
              <a:spcAft>
                <a:spcPts val="0"/>
              </a:spcAft>
              <a:buNone/>
            </a:pPr>
            <a:r>
              <a:rPr lang="en"/>
              <a:t>Baghdad</a:t>
            </a:r>
            <a:endParaRPr/>
          </a:p>
        </p:txBody>
      </p:sp>
      <p:pic>
        <p:nvPicPr>
          <p:cNvPr id="98" name="Google Shape;98;p18"/>
          <p:cNvPicPr preferRelativeResize="0"/>
          <p:nvPr/>
        </p:nvPicPr>
        <p:blipFill>
          <a:blip r:embed="rId3">
            <a:alphaModFix/>
          </a:blip>
          <a:stretch>
            <a:fillRect/>
          </a:stretch>
        </p:blipFill>
        <p:spPr>
          <a:xfrm>
            <a:off x="2711425" y="0"/>
            <a:ext cx="4039825" cy="5143501"/>
          </a:xfrm>
          <a:prstGeom prst="rect">
            <a:avLst/>
          </a:prstGeom>
          <a:noFill/>
          <a:ln>
            <a:noFill/>
          </a:ln>
        </p:spPr>
      </p:pic>
      <p:pic>
        <p:nvPicPr>
          <p:cNvPr id="99" name="Google Shape;99;p18"/>
          <p:cNvPicPr preferRelativeResize="0"/>
          <p:nvPr/>
        </p:nvPicPr>
        <p:blipFill>
          <a:blip r:embed="rId4">
            <a:alphaModFix/>
          </a:blip>
          <a:stretch>
            <a:fillRect/>
          </a:stretch>
        </p:blipFill>
        <p:spPr>
          <a:xfrm>
            <a:off x="7050800" y="445025"/>
            <a:ext cx="1981200" cy="2857500"/>
          </a:xfrm>
          <a:prstGeom prst="rect">
            <a:avLst/>
          </a:prstGeom>
          <a:noFill/>
          <a:ln>
            <a:noFill/>
          </a:ln>
        </p:spPr>
      </p:pic>
      <p:sp>
        <p:nvSpPr>
          <p:cNvPr id="100" name="Google Shape;100;p18"/>
          <p:cNvSpPr txBox="1"/>
          <p:nvPr/>
        </p:nvSpPr>
        <p:spPr>
          <a:xfrm>
            <a:off x="5687400" y="1900425"/>
            <a:ext cx="237600" cy="49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Average"/>
              <a:ea typeface="Average"/>
              <a:cs typeface="Average"/>
              <a:sym typeface="Averag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9"/>
          <p:cNvSpPr txBox="1"/>
          <p:nvPr>
            <p:ph idx="1" type="body"/>
          </p:nvPr>
        </p:nvSpPr>
        <p:spPr>
          <a:xfrm>
            <a:off x="311700" y="252050"/>
            <a:ext cx="3984900" cy="765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i="1" lang="en"/>
              <a:t>Imrei Binah </a:t>
            </a:r>
            <a:r>
              <a:rPr lang="en"/>
              <a:t>R. Yosef Hayyim of Baghdad</a:t>
            </a:r>
            <a:endParaRPr/>
          </a:p>
        </p:txBody>
      </p:sp>
      <p:sp>
        <p:nvSpPr>
          <p:cNvPr id="107" name="Google Shape;107;p19"/>
          <p:cNvSpPr txBox="1"/>
          <p:nvPr/>
        </p:nvSpPr>
        <p:spPr>
          <a:xfrm>
            <a:off x="5687400" y="1900425"/>
            <a:ext cx="237600" cy="49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Average"/>
              <a:ea typeface="Average"/>
              <a:cs typeface="Average"/>
              <a:sym typeface="Average"/>
            </a:endParaRPr>
          </a:p>
        </p:txBody>
      </p:sp>
      <p:sp>
        <p:nvSpPr>
          <p:cNvPr id="108" name="Google Shape;108;p19"/>
          <p:cNvSpPr txBox="1"/>
          <p:nvPr/>
        </p:nvSpPr>
        <p:spPr>
          <a:xfrm>
            <a:off x="1184025" y="2740275"/>
            <a:ext cx="7754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accent3"/>
              </a:solidFill>
              <a:latin typeface="Average"/>
              <a:ea typeface="Average"/>
              <a:cs typeface="Average"/>
              <a:sym typeface="Average"/>
            </a:endParaRPr>
          </a:p>
        </p:txBody>
      </p:sp>
      <p:graphicFrame>
        <p:nvGraphicFramePr>
          <p:cNvPr id="109" name="Google Shape;109;p19"/>
          <p:cNvGraphicFramePr/>
          <p:nvPr/>
        </p:nvGraphicFramePr>
        <p:xfrm>
          <a:off x="2297725" y="640550"/>
          <a:ext cx="3000000" cy="3000000"/>
        </p:xfrm>
        <a:graphic>
          <a:graphicData uri="http://schemas.openxmlformats.org/drawingml/2006/table">
            <a:tbl>
              <a:tblPr>
                <a:noFill/>
                <a:tableStyleId>{A44BD4D9-F5ED-4DF0-8084-AC9D9FB22255}</a:tableStyleId>
              </a:tblPr>
              <a:tblGrid>
                <a:gridCol w="3680750"/>
                <a:gridCol w="2799175"/>
              </a:tblGrid>
              <a:tr h="12700">
                <a:tc>
                  <a:txBody>
                    <a:bodyPr/>
                    <a:lstStyle/>
                    <a:p>
                      <a:pPr indent="0" lvl="0" marL="0" rtl="0" algn="l">
                        <a:spcBef>
                          <a:spcPts val="0"/>
                        </a:spcBef>
                        <a:spcAft>
                          <a:spcPts val="0"/>
                        </a:spcAft>
                        <a:buNone/>
                      </a:pPr>
                      <a:r>
                        <a:rPr b="1" lang="en" sz="1200">
                          <a:solidFill>
                            <a:srgbClr val="FFFFFF"/>
                          </a:solidFill>
                          <a:latin typeface="Georgia"/>
                          <a:ea typeface="Georgia"/>
                          <a:cs typeface="Georgia"/>
                          <a:sym typeface="Georgia"/>
                        </a:rPr>
                        <a:t>Twice I was a sign for goodness</a:t>
                      </a:r>
                      <a:endParaRPr b="1" sz="1200">
                        <a:solidFill>
                          <a:srgbClr val="FFFFFF"/>
                        </a:solidFill>
                        <a:latin typeface="Georgia"/>
                        <a:ea typeface="Georgia"/>
                        <a:cs typeface="Georgia"/>
                        <a:sym typeface="Georgia"/>
                      </a:endParaRPr>
                    </a:p>
                    <a:p>
                      <a:pPr indent="0" lvl="0" marL="0" rtl="0" algn="l">
                        <a:spcBef>
                          <a:spcPts val="0"/>
                        </a:spcBef>
                        <a:spcAft>
                          <a:spcPts val="0"/>
                        </a:spcAft>
                        <a:buNone/>
                      </a:pPr>
                      <a:r>
                        <a:rPr b="1" lang="en" sz="1200">
                          <a:solidFill>
                            <a:srgbClr val="FFFFFF"/>
                          </a:solidFill>
                          <a:latin typeface="Georgia"/>
                          <a:ea typeface="Georgia"/>
                          <a:cs typeface="Georgia"/>
                          <a:sym typeface="Georgia"/>
                        </a:rPr>
                        <a:t>In my name, bless God my Rock and Fortress</a:t>
                      </a:r>
                      <a:endParaRPr b="1" sz="1200">
                        <a:solidFill>
                          <a:srgbClr val="FFFFFF"/>
                        </a:solidFill>
                        <a:latin typeface="Georgia"/>
                        <a:ea typeface="Georgia"/>
                        <a:cs typeface="Georgia"/>
                        <a:sym typeface="Georgia"/>
                      </a:endParaRPr>
                    </a:p>
                    <a:p>
                      <a:pPr indent="0" lvl="0" marL="0" rtl="0" algn="l">
                        <a:spcBef>
                          <a:spcPts val="0"/>
                        </a:spcBef>
                        <a:spcAft>
                          <a:spcPts val="0"/>
                        </a:spcAft>
                        <a:buNone/>
                      </a:pPr>
                      <a:r>
                        <a:rPr b="1" lang="en" sz="1200">
                          <a:solidFill>
                            <a:srgbClr val="FFFFFF"/>
                          </a:solidFill>
                          <a:latin typeface="Georgia"/>
                          <a:ea typeface="Georgia"/>
                          <a:cs typeface="Georgia"/>
                          <a:sym typeface="Georgia"/>
                        </a:rPr>
                        <a:t>Behold, I am surely a beautiful blessing</a:t>
                      </a:r>
                      <a:endParaRPr b="1" sz="1200">
                        <a:solidFill>
                          <a:srgbClr val="FFFFFF"/>
                        </a:solidFill>
                        <a:latin typeface="Georgia"/>
                        <a:ea typeface="Georgia"/>
                        <a:cs typeface="Georgia"/>
                        <a:sym typeface="Georgia"/>
                      </a:endParaRPr>
                    </a:p>
                    <a:p>
                      <a:pPr indent="0" lvl="0" marL="0" rtl="0" algn="l">
                        <a:spcBef>
                          <a:spcPts val="0"/>
                        </a:spcBef>
                        <a:spcAft>
                          <a:spcPts val="0"/>
                        </a:spcAft>
                        <a:buNone/>
                      </a:pPr>
                      <a:r>
                        <a:rPr b="1" lang="en" sz="1200">
                          <a:solidFill>
                            <a:srgbClr val="FFFFFF"/>
                          </a:solidFill>
                          <a:latin typeface="Georgia"/>
                          <a:ea typeface="Georgia"/>
                          <a:cs typeface="Georgia"/>
                          <a:sym typeface="Georgia"/>
                        </a:rPr>
                        <a:t>Behold, I dwell in the seat of my wisdom</a:t>
                      </a:r>
                      <a:endParaRPr b="1" sz="1200">
                        <a:solidFill>
                          <a:srgbClr val="FFFFFF"/>
                        </a:solidFill>
                        <a:latin typeface="Georgia"/>
                        <a:ea typeface="Georgia"/>
                        <a:cs typeface="Georgia"/>
                        <a:sym typeface="Georgia"/>
                      </a:endParaRPr>
                    </a:p>
                    <a:p>
                      <a:pPr indent="0" lvl="0" marL="0" rtl="0" algn="l">
                        <a:spcBef>
                          <a:spcPts val="0"/>
                        </a:spcBef>
                        <a:spcAft>
                          <a:spcPts val="0"/>
                        </a:spcAft>
                        <a:buNone/>
                      </a:pPr>
                      <a:r>
                        <a:rPr b="1" lang="en" sz="1200">
                          <a:solidFill>
                            <a:srgbClr val="FFFFFF"/>
                          </a:solidFill>
                          <a:latin typeface="Georgia"/>
                          <a:ea typeface="Georgia"/>
                          <a:cs typeface="Georgia"/>
                          <a:sym typeface="Georgia"/>
                        </a:rPr>
                        <a:t>With mother to my left and vines to my right.</a:t>
                      </a:r>
                      <a:endParaRPr b="1" sz="1200">
                        <a:solidFill>
                          <a:srgbClr val="FFFFFF"/>
                        </a:solidFill>
                        <a:latin typeface="Georgia"/>
                        <a:ea typeface="Georgia"/>
                        <a:cs typeface="Georgia"/>
                        <a:sym typeface="Georgia"/>
                      </a:endParaRPr>
                    </a:p>
                    <a:p>
                      <a:pPr indent="0" lvl="0" marL="0" rtl="0" algn="l">
                        <a:spcBef>
                          <a:spcPts val="0"/>
                        </a:spcBef>
                        <a:spcAft>
                          <a:spcPts val="0"/>
                        </a:spcAft>
                        <a:buNone/>
                      </a:pPr>
                      <a:r>
                        <a:rPr b="1" lang="en" sz="1200">
                          <a:solidFill>
                            <a:srgbClr val="FFFFFF"/>
                          </a:solidFill>
                          <a:latin typeface="Georgia"/>
                          <a:ea typeface="Georgia"/>
                          <a:cs typeface="Georgia"/>
                          <a:sym typeface="Georgia"/>
                        </a:rPr>
                        <a:t>And those who wish to know me, should see the four children in my belly</a:t>
                      </a:r>
                      <a:endParaRPr b="1" sz="1200">
                        <a:solidFill>
                          <a:srgbClr val="FFFFFF"/>
                        </a:solidFill>
                        <a:latin typeface="Georgia"/>
                        <a:ea typeface="Georgia"/>
                        <a:cs typeface="Georgia"/>
                        <a:sym typeface="Georgia"/>
                      </a:endParaRPr>
                    </a:p>
                    <a:p>
                      <a:pPr indent="0" lvl="0" marL="0" rtl="0" algn="l">
                        <a:spcBef>
                          <a:spcPts val="0"/>
                        </a:spcBef>
                        <a:spcAft>
                          <a:spcPts val="0"/>
                        </a:spcAft>
                        <a:buNone/>
                      </a:pPr>
                      <a:r>
                        <a:rPr b="1" lang="en" sz="1200">
                          <a:solidFill>
                            <a:srgbClr val="FFFFFF"/>
                          </a:solidFill>
                          <a:latin typeface="Georgia"/>
                          <a:ea typeface="Georgia"/>
                          <a:cs typeface="Georgia"/>
                          <a:sym typeface="Georgia"/>
                        </a:rPr>
                        <a:t>And with the fullness of the first will the last be found</a:t>
                      </a:r>
                      <a:endParaRPr b="1" sz="1200">
                        <a:solidFill>
                          <a:srgbClr val="FFFFFF"/>
                        </a:solidFill>
                        <a:latin typeface="Georgia"/>
                        <a:ea typeface="Georgia"/>
                        <a:cs typeface="Georgia"/>
                        <a:sym typeface="Georgia"/>
                      </a:endParaRPr>
                    </a:p>
                  </a:txBody>
                  <a:tcPr marT="63500" marB="63500" marR="63500" marL="63500"/>
                </a:tc>
                <a:tc>
                  <a:txBody>
                    <a:bodyPr/>
                    <a:lstStyle/>
                    <a:p>
                      <a:pPr indent="0" lvl="0" marL="0" rtl="1" algn="r">
                        <a:lnSpc>
                          <a:spcPct val="115000"/>
                        </a:lnSpc>
                        <a:spcBef>
                          <a:spcPts val="0"/>
                        </a:spcBef>
                        <a:spcAft>
                          <a:spcPts val="0"/>
                        </a:spcAft>
                        <a:buNone/>
                      </a:pPr>
                      <a:r>
                        <a:rPr b="1" lang="en" sz="1350">
                          <a:solidFill>
                            <a:srgbClr val="FFFFFF"/>
                          </a:solidFill>
                          <a:latin typeface="Times New Roman"/>
                          <a:ea typeface="Times New Roman"/>
                          <a:cs typeface="Times New Roman"/>
                          <a:sym typeface="Times New Roman"/>
                        </a:rPr>
                        <a:t>אוֹת לְטוֹבָה פַּעֲמַיִם הָיִיתִי  </a:t>
                      </a:r>
                      <a:endParaRPr b="1" sz="1350">
                        <a:solidFill>
                          <a:srgbClr val="FFFFFF"/>
                        </a:solidFill>
                        <a:latin typeface="Times New Roman"/>
                        <a:ea typeface="Times New Roman"/>
                        <a:cs typeface="Times New Roman"/>
                        <a:sym typeface="Times New Roman"/>
                      </a:endParaRPr>
                    </a:p>
                    <a:p>
                      <a:pPr indent="0" lvl="0" marL="0" rtl="1" algn="r">
                        <a:lnSpc>
                          <a:spcPct val="115000"/>
                        </a:lnSpc>
                        <a:spcBef>
                          <a:spcPts val="0"/>
                        </a:spcBef>
                        <a:spcAft>
                          <a:spcPts val="0"/>
                        </a:spcAft>
                        <a:buNone/>
                      </a:pPr>
                      <a:r>
                        <a:rPr b="1" lang="en" sz="1350">
                          <a:solidFill>
                            <a:srgbClr val="FFFFFF"/>
                          </a:solidFill>
                          <a:latin typeface="Times New Roman"/>
                          <a:ea typeface="Times New Roman"/>
                          <a:cs typeface="Times New Roman"/>
                          <a:sym typeface="Times New Roman"/>
                        </a:rPr>
                        <a:t>בִּשְׁמִי יְבָרְכוּ לְאֵל סַלְעִי וּמְצוּדָתִי</a:t>
                      </a:r>
                      <a:endParaRPr b="1" sz="1350">
                        <a:solidFill>
                          <a:srgbClr val="FFFFFF"/>
                        </a:solidFill>
                        <a:latin typeface="Times New Roman"/>
                        <a:ea typeface="Times New Roman"/>
                        <a:cs typeface="Times New Roman"/>
                        <a:sym typeface="Times New Roman"/>
                      </a:endParaRPr>
                    </a:p>
                    <a:p>
                      <a:pPr indent="0" lvl="0" marL="0" rtl="1" algn="r">
                        <a:lnSpc>
                          <a:spcPct val="115000"/>
                        </a:lnSpc>
                        <a:spcBef>
                          <a:spcPts val="0"/>
                        </a:spcBef>
                        <a:spcAft>
                          <a:spcPts val="0"/>
                        </a:spcAft>
                        <a:buNone/>
                      </a:pPr>
                      <a:r>
                        <a:rPr b="1" lang="en" sz="1350">
                          <a:solidFill>
                            <a:srgbClr val="FFFFFF"/>
                          </a:solidFill>
                          <a:latin typeface="Times New Roman"/>
                          <a:ea typeface="Times New Roman"/>
                          <a:cs typeface="Times New Roman"/>
                          <a:sym typeface="Times New Roman"/>
                        </a:rPr>
                        <a:t>הִנְנִי נוֹי בְּרָכָה הִנֵּנִי</a:t>
                      </a:r>
                      <a:endParaRPr b="1" sz="1350">
                        <a:solidFill>
                          <a:srgbClr val="FFFFFF"/>
                        </a:solidFill>
                        <a:latin typeface="Times New Roman"/>
                        <a:ea typeface="Times New Roman"/>
                        <a:cs typeface="Times New Roman"/>
                        <a:sym typeface="Times New Roman"/>
                      </a:endParaRPr>
                    </a:p>
                    <a:p>
                      <a:pPr indent="0" lvl="0" marL="0" rtl="1" algn="r">
                        <a:lnSpc>
                          <a:spcPct val="115000"/>
                        </a:lnSpc>
                        <a:spcBef>
                          <a:spcPts val="0"/>
                        </a:spcBef>
                        <a:spcAft>
                          <a:spcPts val="0"/>
                        </a:spcAft>
                        <a:buNone/>
                      </a:pPr>
                      <a:r>
                        <a:rPr b="1" lang="en" sz="1350">
                          <a:solidFill>
                            <a:srgbClr val="FFFFFF"/>
                          </a:solidFill>
                          <a:latin typeface="Times New Roman"/>
                          <a:ea typeface="Times New Roman"/>
                          <a:cs typeface="Times New Roman"/>
                          <a:sym typeface="Times New Roman"/>
                        </a:rPr>
                        <a:t>הִנֵּה אָנֹכִי יוֹשֶׁבֶת בְּשֶׁבֶת תַּחְכְּמֹנִי</a:t>
                      </a:r>
                      <a:endParaRPr b="1" sz="1350">
                        <a:solidFill>
                          <a:srgbClr val="FFFFFF"/>
                        </a:solidFill>
                        <a:latin typeface="Times New Roman"/>
                        <a:ea typeface="Times New Roman"/>
                        <a:cs typeface="Times New Roman"/>
                        <a:sym typeface="Times New Roman"/>
                      </a:endParaRPr>
                    </a:p>
                    <a:p>
                      <a:pPr indent="0" lvl="0" marL="0" rtl="1" algn="r">
                        <a:lnSpc>
                          <a:spcPct val="115000"/>
                        </a:lnSpc>
                        <a:spcBef>
                          <a:spcPts val="0"/>
                        </a:spcBef>
                        <a:spcAft>
                          <a:spcPts val="0"/>
                        </a:spcAft>
                        <a:buNone/>
                      </a:pPr>
                      <a:r>
                        <a:rPr b="1" lang="en" sz="1350">
                          <a:solidFill>
                            <a:srgbClr val="FFFFFF"/>
                          </a:solidFill>
                          <a:latin typeface="Times New Roman"/>
                          <a:ea typeface="Times New Roman"/>
                          <a:cs typeface="Times New Roman"/>
                          <a:sym typeface="Times New Roman"/>
                        </a:rPr>
                        <a:t>הָאֵם מִשְּׂמֹאלִי וְהַגֶּפֶן מִיְּמִינִי</a:t>
                      </a:r>
                      <a:endParaRPr b="1" sz="1350">
                        <a:solidFill>
                          <a:srgbClr val="FFFFFF"/>
                        </a:solidFill>
                        <a:latin typeface="Times New Roman"/>
                        <a:ea typeface="Times New Roman"/>
                        <a:cs typeface="Times New Roman"/>
                        <a:sym typeface="Times New Roman"/>
                      </a:endParaRPr>
                    </a:p>
                    <a:p>
                      <a:pPr indent="0" lvl="0" marL="0" rtl="1" algn="r">
                        <a:lnSpc>
                          <a:spcPct val="115000"/>
                        </a:lnSpc>
                        <a:spcBef>
                          <a:spcPts val="0"/>
                        </a:spcBef>
                        <a:spcAft>
                          <a:spcPts val="0"/>
                        </a:spcAft>
                        <a:buNone/>
                      </a:pPr>
                      <a:r>
                        <a:rPr b="1" lang="en" sz="1350">
                          <a:solidFill>
                            <a:srgbClr val="FFFFFF"/>
                          </a:solidFill>
                          <a:latin typeface="Times New Roman"/>
                          <a:ea typeface="Times New Roman"/>
                          <a:cs typeface="Times New Roman"/>
                          <a:sym typeface="Times New Roman"/>
                        </a:rPr>
                        <a:t>וְהָרוֹצֶה לְהַכִּירֵנִי יִרְאֶה אַרְבָּעָה בָּנִים בְּבִטְנִי</a:t>
                      </a:r>
                      <a:endParaRPr b="1" sz="1350">
                        <a:solidFill>
                          <a:srgbClr val="FFFFFF"/>
                        </a:solidFill>
                        <a:latin typeface="Times New Roman"/>
                        <a:ea typeface="Times New Roman"/>
                        <a:cs typeface="Times New Roman"/>
                        <a:sym typeface="Times New Roman"/>
                      </a:endParaRPr>
                    </a:p>
                    <a:p>
                      <a:pPr indent="0" lvl="0" marL="0" rtl="1" algn="r">
                        <a:lnSpc>
                          <a:spcPct val="115000"/>
                        </a:lnSpc>
                        <a:spcBef>
                          <a:spcPts val="0"/>
                        </a:spcBef>
                        <a:spcAft>
                          <a:spcPts val="0"/>
                        </a:spcAft>
                        <a:buNone/>
                      </a:pPr>
                      <a:r>
                        <a:rPr b="1" lang="en" sz="1350">
                          <a:solidFill>
                            <a:srgbClr val="FFFFFF"/>
                          </a:solidFill>
                          <a:latin typeface="Times New Roman"/>
                          <a:ea typeface="Times New Roman"/>
                          <a:cs typeface="Times New Roman"/>
                          <a:sym typeface="Times New Roman"/>
                        </a:rPr>
                        <a:t>וּבִמְלוֹא הָרֵאשִׁית יִמְצָא הָאַחֲרִית</a:t>
                      </a:r>
                      <a:endParaRPr b="1" sz="1300">
                        <a:solidFill>
                          <a:srgbClr val="FFFFFF"/>
                        </a:solidFill>
                        <a:latin typeface="Georgia"/>
                        <a:ea typeface="Georgia"/>
                        <a:cs typeface="Georgia"/>
                        <a:sym typeface="Georgia"/>
                      </a:endParaRPr>
                    </a:p>
                  </a:txBody>
                  <a:tcPr marT="63500" marB="63500" marR="63500" marL="63500"/>
                </a:tc>
              </a:tr>
            </a:tbl>
          </a:graphicData>
        </a:graphic>
      </p:graphicFrame>
      <p:sp>
        <p:nvSpPr>
          <p:cNvPr id="110" name="Google Shape;110;p19"/>
          <p:cNvSpPr txBox="1"/>
          <p:nvPr/>
        </p:nvSpPr>
        <p:spPr>
          <a:xfrm>
            <a:off x="486550" y="2571750"/>
            <a:ext cx="7546800" cy="1981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i="1" lang="en" sz="1200">
                <a:solidFill>
                  <a:srgbClr val="FFFFFF"/>
                </a:solidFill>
                <a:latin typeface="Georgia"/>
                <a:ea typeface="Georgia"/>
                <a:cs typeface="Georgia"/>
                <a:sym typeface="Georgia"/>
              </a:rPr>
              <a:t>Chida of the Ben Ish Hai for Farha Sassoon</a:t>
            </a:r>
            <a:endParaRPr b="1" i="1" sz="1200">
              <a:solidFill>
                <a:srgbClr val="FFFFFF"/>
              </a:solidFill>
              <a:latin typeface="Georgia"/>
              <a:ea typeface="Georgia"/>
              <a:cs typeface="Georgia"/>
              <a:sym typeface="Georgia"/>
            </a:endParaRPr>
          </a:p>
          <a:p>
            <a:pPr indent="0" lvl="0" marL="0" rtl="0" algn="l">
              <a:lnSpc>
                <a:spcPct val="115000"/>
              </a:lnSpc>
              <a:spcBef>
                <a:spcPts val="0"/>
              </a:spcBef>
              <a:spcAft>
                <a:spcPts val="0"/>
              </a:spcAft>
              <a:buNone/>
            </a:pPr>
            <a:r>
              <a:rPr b="1" lang="en" sz="1250">
                <a:solidFill>
                  <a:srgbClr val="FFFFFF"/>
                </a:solidFill>
                <a:latin typeface="Times New Roman"/>
                <a:ea typeface="Times New Roman"/>
                <a:cs typeface="Times New Roman"/>
                <a:sym typeface="Times New Roman"/>
              </a:rPr>
              <a:t>Line 1: The root “perah” is used twice in Tanakh as a symbol of goodness</a:t>
            </a:r>
            <a:endParaRPr b="1" sz="1250">
              <a:solidFill>
                <a:srgbClr val="FFFFFF"/>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sz="1250">
                <a:solidFill>
                  <a:srgbClr val="FFFFFF"/>
                </a:solidFill>
                <a:latin typeface="Times New Roman"/>
                <a:ea typeface="Times New Roman"/>
                <a:cs typeface="Times New Roman"/>
                <a:sym typeface="Times New Roman"/>
              </a:rPr>
              <a:t>Line 2: The blessing on new trees is only for those with flowering fruits</a:t>
            </a:r>
            <a:endParaRPr b="1" sz="1250">
              <a:solidFill>
                <a:srgbClr val="FFFFFF"/>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sz="1250">
                <a:solidFill>
                  <a:srgbClr val="FFFFFF"/>
                </a:solidFill>
                <a:latin typeface="Times New Roman"/>
                <a:ea typeface="Times New Roman"/>
                <a:cs typeface="Times New Roman"/>
                <a:sym typeface="Times New Roman"/>
              </a:rPr>
              <a:t>Line 3: The gematria (numeric value) of “Farha” is 293  which equals “noi berakha”</a:t>
            </a:r>
            <a:endParaRPr b="1" sz="1250">
              <a:solidFill>
                <a:srgbClr val="FFFFFF"/>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sz="1250">
                <a:solidFill>
                  <a:srgbClr val="FFFFFF"/>
                </a:solidFill>
                <a:latin typeface="Times New Roman"/>
                <a:ea typeface="Times New Roman"/>
                <a:cs typeface="Times New Roman"/>
                <a:sym typeface="Times New Roman"/>
              </a:rPr>
              <a:t>Lines 4 &amp;5 allude to the wisdom of Shelomo HaMelekh, and of course to Farha. The term “farah” is used in Shir HaShirim.</a:t>
            </a:r>
            <a:endParaRPr b="1" sz="1250">
              <a:solidFill>
                <a:srgbClr val="FFFFFF"/>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sz="1250">
                <a:solidFill>
                  <a:srgbClr val="FFFFFF"/>
                </a:solidFill>
                <a:latin typeface="Times New Roman"/>
                <a:ea typeface="Times New Roman"/>
                <a:cs typeface="Times New Roman"/>
                <a:sym typeface="Times New Roman"/>
              </a:rPr>
              <a:t>Line 6: This is a play on the name Farha, which has 4 letters. The two middle (“belly”) letters (resh and het) have the same numeric value as the word “ben”, son times 4 (208).</a:t>
            </a:r>
            <a:endParaRPr b="1" sz="125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rPr b="1" lang="en" sz="1250">
                <a:solidFill>
                  <a:srgbClr val="FFFFFF"/>
                </a:solidFill>
                <a:latin typeface="Times New Roman"/>
                <a:ea typeface="Times New Roman"/>
                <a:cs typeface="Times New Roman"/>
                <a:sym typeface="Times New Roman"/>
              </a:rPr>
              <a:t>Line 7:  The first letter is “feh”, which written “fully” with the last letter,  is “mouth”</a:t>
            </a:r>
            <a:endParaRPr b="1">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7" name="Google Shape;117;p20"/>
          <p:cNvPicPr preferRelativeResize="0"/>
          <p:nvPr/>
        </p:nvPicPr>
        <p:blipFill rotWithShape="1">
          <a:blip r:embed="rId3">
            <a:alphaModFix/>
          </a:blip>
          <a:srcRect b="2407" l="0" r="0" t="2417"/>
          <a:stretch/>
        </p:blipFill>
        <p:spPr>
          <a:xfrm>
            <a:off x="2660575" y="0"/>
            <a:ext cx="3999649" cy="5019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24" name="Google Shape;124;p21"/>
          <p:cNvPicPr preferRelativeResize="0"/>
          <p:nvPr/>
        </p:nvPicPr>
        <p:blipFill rotWithShape="1">
          <a:blip r:embed="rId3">
            <a:alphaModFix/>
          </a:blip>
          <a:srcRect b="8336" l="18546" r="4719" t="7367"/>
          <a:stretch/>
        </p:blipFill>
        <p:spPr>
          <a:xfrm>
            <a:off x="2414025" y="192625"/>
            <a:ext cx="4528051" cy="50511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