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7" r:id="rId2"/>
    <p:sldId id="322" r:id="rId3"/>
    <p:sldId id="260" r:id="rId4"/>
    <p:sldId id="290" r:id="rId5"/>
    <p:sldId id="291" r:id="rId6"/>
    <p:sldId id="309" r:id="rId7"/>
    <p:sldId id="292" r:id="rId8"/>
    <p:sldId id="308" r:id="rId9"/>
    <p:sldId id="310" r:id="rId10"/>
    <p:sldId id="297" r:id="rId11"/>
    <p:sldId id="296" r:id="rId12"/>
    <p:sldId id="311" r:id="rId13"/>
    <p:sldId id="312" r:id="rId14"/>
    <p:sldId id="294" r:id="rId15"/>
    <p:sldId id="323" r:id="rId16"/>
    <p:sldId id="324" r:id="rId17"/>
    <p:sldId id="295" r:id="rId18"/>
    <p:sldId id="313" r:id="rId19"/>
    <p:sldId id="314" r:id="rId20"/>
    <p:sldId id="316" r:id="rId21"/>
    <p:sldId id="315" r:id="rId22"/>
    <p:sldId id="317" r:id="rId23"/>
    <p:sldId id="265" r:id="rId24"/>
    <p:sldId id="319" r:id="rId25"/>
    <p:sldId id="325" r:id="rId26"/>
    <p:sldId id="326" r:id="rId27"/>
    <p:sldId id="283" r:id="rId28"/>
    <p:sldId id="302" r:id="rId29"/>
    <p:sldId id="303" r:id="rId30"/>
    <p:sldId id="318" r:id="rId31"/>
    <p:sldId id="327" r:id="rId32"/>
    <p:sldId id="328" r:id="rId33"/>
    <p:sldId id="304" r:id="rId34"/>
    <p:sldId id="320" r:id="rId35"/>
    <p:sldId id="305" r:id="rId36"/>
    <p:sldId id="321" r:id="rId37"/>
    <p:sldId id="306" r:id="rId38"/>
    <p:sldId id="329" r:id="rId39"/>
    <p:sldId id="301" r:id="rId40"/>
    <p:sldId id="300" r:id="rId4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1T07:02:27.97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1T07:01:52.06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3486 179,'0'-1,"0"-1,0 1,0 0,0-1,-1 1,1 0,0-1,0 1,-1 0,1 0,-1-1,0 1,1 0,-1 0,0 0,1 0,-1 0,0 0,0 0,0 0,0 0,0 0,-2-1,-2 0,1 0,-1 0,0 1,1 0,-8-2,10 3,-47-8,-79-4,-55 11,111 1,-877 3,908-5,-63-12,-31-1,20 14,-122-9,-60-26,153 27,45 5,-15-9,-20-2,-234 13,191 4,170-2,1 0,0 0,-1 1,1 0,0 1,0-1,-9 4,13-4,1 0,-1 0,0 0,1 0,-1 0,1 0,-1 0,1 0,-1 0,1 1,0-1,0 1,0-1,0 1,0-1,0 1,0 0,0-1,0 1,1 0,-1 0,1-1,0 1,-1 0,1 0,0 0,0 0,0-1,1 5,-1-5,0 1,1-1,-1 1,1-1,-1 1,1-1,0 0,0 1,-1-1,1 0,0 0,0 0,0 0,1 0,-1 0,0 0,0 0,0 0,1 0,-1 0,2 0,36 11,-35-11,45 8,1-2,55 2,108-8,-141-1,2920-4,-2967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1T07:01:54.25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1T07:01:07.03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0,'2097'0,"-2070"0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1T07:01:39.25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6406 1,'-14'0,"-6353"0,6342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1T07:01:52.06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ransparency" value="142"/>
      <inkml:brushProperty name="tip" value="rectangle"/>
      <inkml:brushProperty name="rasterOp" value="maskPen"/>
      <inkml:brushProperty name="ignorePressure" value="1"/>
    </inkml:brush>
  </inkml:definitions>
  <inkml:trace contextRef="#ctx0" brushRef="#br0">6067 2,'0'2,"0"3,0-3,0 0,0 2,-2-2,2 0,0 2,0-2,-1 0,1 0,-2 3,0-3,2 0,-2 0,1 0,1 0,-2 0,0 0,0 0,1 0,-1 0,0 1,-3 1,-4 0,2 0,-1 0,-1-2,2 0,-14 5,17-7,-81 16,-138 9,-95-23,193-2,-1527-6,1580 10,-109 25,-54 3,35-30,-212 18,-105 55,266-56,79-11,-27 19,-34 5,-407-28,331-8,297 4,2 0,-1 0,-1-2,2 0,-1-3,1 3,-16-8,22 8,3 0,-3 0,1 0,1-1,-2 1,3 0,-3 0,2 0,-1 0,1-2,0 2,1-2,-1 2,0-3,0 3,1-2,-1 0,0 2,0-2,2 0,-1-1,1 3,0-2,-2 0,2 0,0 0,0 0,0 1,2-9,-2 10,0-2,1 2,-1-2,2 1,-2-1,2 2,0 0,-1-2,-1 2,2 0,0 0,0 0,-1 0,3-1,-2 1,-1 0,1 0,0 0,1 0,-1 0,3 0,63-23,-61 23,78-17,2 5,96-5,188 17,-246 2,5083 8,-5164-8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1T07:02:28.57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1T07:00:55.71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4666 0,'0'1,"0"1,-1-1,1 1,0-1,-1 1,1-1,0 0,-1 1,0-1,1 0,-1 1,0-1,0 0,1 0,-1 0,0 1,0-1,0 0,-1 0,1-1,0 1,0 0,0 0,-2 0,-36 12,33-12,-66 12,-1-4,0-3,-82-3,88-3,-1135 1,553-3,-1073 2,1690 1,1 2,-48 11,42-6,-44 3,18-10,39-1,0 1,0 1,0 1,-24 6,21-2,-38 4,36-7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1T07:01:04.20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1533 0,'-1507'0,"1481"0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1T07:01:07.03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0,'2097'0,"-2070"0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1T07:00:55.71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3719 0,'-1'1,"1"0,0 0,0 1,0-1,0 0,-1 0,1 0,-1 0,1 0,-1 0,1 0,-1 0,1 0,-1 0,0 0,0 0,1 0,-1 0,0-1,0 1,0 0,0-1,0 1,-1 0,-30 9,28-9,-53 9,-2-2,1-3,-65-4,69 0,-903 0,439-3,-855 2,1348 1,1 1,-39 10,33-6,-35 2,15-6,31-3,0 2,0 1,0 0,-20 5,18-1,-31 3,29-7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1T07:01:04.20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1533 0,'-1507'0,"1481"0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1T07:01:07.03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0,'2097'0,"-2070"0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1T07:01:39.25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6406 1,'-14'0,"-6353"0,6342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A0198B-F5C3-D3FF-0BF2-CDC8897C5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C54887E-A70B-D339-C8B1-D28D2847D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E20FFD-DB5A-7671-7829-033C9C1E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כ"ג/תמוז/תשפ"ד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23DA0E1-9093-FA49-4F79-1887910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0352127-ADDD-8439-7861-A5599EE3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1950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3355DE-E8FB-0C23-DDBD-4339EFA0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18E23A1-73A6-9BB6-89BA-527EAB61F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A43567-41E9-B2CF-46B0-793014C4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כ"ג/תמוז/תשפ"ד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0929314-FCDA-91CF-31E1-435E1632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8C253F6-FE52-C7E6-7C46-29365704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0411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7F83B08-2965-CDEC-B749-416178CD6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1088833-5E7F-2F46-1994-5DB208380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33BC55A-497F-CFA2-0413-455E77AC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כ"ג/תמוז/תשפ"ד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034FDBC-3793-46F9-FCF3-C796EFD3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A2ED317-9F5E-26F9-E0F1-7D9BB539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703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899A81-5143-4689-EA90-361EF24F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3FDFEA-E94F-2BEB-94B5-DC8CF0E2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64A87B8-1C81-F201-1C52-54F5475F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כ"ג/תמוז/תשפ"ד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7051BAC-89BC-7CFD-095A-3EE80CC0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661118D-DA91-B956-15A6-0C13949A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977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EECDF2-153C-937D-A1EA-204ACAF4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C84B25E-3B58-8850-2108-A2669C030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E4F0DF1-A5F2-E187-E2FD-3863AA40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כ"ג/תמוז/תשפ"ד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58DA6B3-E911-8943-6324-83ECFC44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BC05A16-BCB1-03E9-6532-2D7247B9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111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E17FF14-D1E0-E959-762C-D8199AF4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853C69C-F430-A6F9-DDCA-7C48E3556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49CE6FB-F775-3A52-33CA-F09D1ED69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220CFB7-8CFF-2513-7D1E-0FF57F608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כ"ג/תמוז/תשפ"ד</a:t>
            </a:fld>
            <a:endParaRPr lang="he-IL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EF83177-280E-30AA-EBB2-2455C1FD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00792F4-305C-CCC6-4300-5B53DDB8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265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82D0E1-D35A-AA7C-65F5-525968CE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B447F10-72CB-65FB-B95B-E5BC5EE61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7EE7610-EA93-CCA8-0C31-07DA60EFD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07B3BA0-8F3B-427A-1585-B84340C79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358AE8A-F654-334E-9C58-CE1E18970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FFCC2ED-5C11-8E5D-43BD-BB6D77F9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כ"ג/תמוז/תשפ"ד</a:t>
            </a:fld>
            <a:endParaRPr lang="he-IL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6D978A2-2728-002B-25EA-20BF4BCC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CD22E88-DB68-B85D-6D69-5716B81C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134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13A1DE-D390-6E10-5ED4-CC9A953A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3EB7B84-E09D-504D-8722-EAAF8383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כ"ג/תמוז/תשפ"ד</a:t>
            </a:fld>
            <a:endParaRPr lang="he-IL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CAB01E0-00AA-6928-BF7A-0E934B57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9D736B2-77B4-3B60-D134-7AC4508D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88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50FB8DF-6179-BA2D-56F4-1D7572D2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כ"ג/תמוז/תשפ"ד</a:t>
            </a:fld>
            <a:endParaRPr lang="he-IL" dirty="0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53626D8-17D8-9E89-0CCD-EC5AC966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2D2816F-D870-D354-792B-54AFC429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719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350A07-1E65-5EDF-372E-91A04D67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3CC25F-DC3E-0155-FF05-0D1FEE398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017EDF5-4E60-2A0B-61FF-20CA3CC79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4F9255C-6159-486D-D2C5-26C8AF93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כ"ג/תמוז/תשפ"ד</a:t>
            </a:fld>
            <a:endParaRPr lang="he-IL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1A95968-D62D-7D02-22BD-744A0558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22A0D7E-3713-3CE2-0293-081C2FCC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472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F8954A-11A0-58F6-000A-37945683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A838C98-7789-21BB-ED58-0CC24B93A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EA4C8B5-3824-9AE9-4198-2C1F57C9D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A15A331-945E-922C-A46C-D30ABFEF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FBFD-6216-4291-805E-83F6EC9AEA2F}" type="datetimeFigureOut">
              <a:rPr lang="he-IL" smtClean="0"/>
              <a:t>כ"ג/תמוז/תשפ"ד</a:t>
            </a:fld>
            <a:endParaRPr lang="he-IL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2CBF8DE-C82E-5353-D754-58F5897E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5FDE526-25D0-83A5-E1F5-78741847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21FB-71BE-473C-A58D-7DB90E071EE5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100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AD21C65-70F3-1F1F-DD3A-3453D93A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543DC1F-7BDB-6E87-96BF-E17794DD0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3B94191-A367-12DD-C5CB-0E7183F5F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73FBFD-6216-4291-805E-83F6EC9AEA2F}" type="datetimeFigureOut">
              <a:rPr lang="he-IL" smtClean="0"/>
              <a:t>כ"ג/תמוז/תשפ"ד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46E8F39-D12E-7072-FBF1-83D6836F0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ADD73BA-A64B-8E4C-5FA2-3226AE58F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C21FB-71BE-473C-A58D-7DB90E071EE5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66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4.xml"/><Relationship Id="rId4" Type="http://schemas.openxmlformats.org/officeDocument/2006/relationships/image" Target="../media/image22.pn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7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customXml" Target="../ink/ink11.xml"/><Relationship Id="rId2" Type="http://schemas.openxmlformats.org/officeDocument/2006/relationships/customXml" Target="../ink/ink6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jpe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29.png"/><Relationship Id="rId1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13.xml"/><Relationship Id="rId4" Type="http://schemas.openxmlformats.org/officeDocument/2006/relationships/image" Target="../media/image28.png"/><Relationship Id="rId9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4964096-2494-ACF9-70CB-972C9522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95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500" b="0" i="0" dirty="0">
                <a:solidFill>
                  <a:srgbClr val="2B4162"/>
                </a:solidFill>
                <a:effectLst/>
                <a:latin typeface="Newsreader Regular"/>
              </a:rPr>
              <a:t>Mishnah In-Depth: Kiddushin (3)</a:t>
            </a:r>
            <a:endParaRPr lang="he-IL" sz="55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16DD69B-FED7-C47B-155E-40E8FD1D5442}"/>
              </a:ext>
            </a:extLst>
          </p:cNvPr>
          <p:cNvSpPr txBox="1"/>
          <p:nvPr/>
        </p:nvSpPr>
        <p:spPr>
          <a:xfrm>
            <a:off x="2878363" y="5306870"/>
            <a:ext cx="609777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dirty="0">
                <a:solidFill>
                  <a:srgbClr val="2B4162"/>
                </a:solidFill>
                <a:latin typeface="Newsreader Regular"/>
                <a:cs typeface="David" panose="020E0502060401010101" pitchFamily="34" charset="-79"/>
              </a:rPr>
              <a:t>Drisha 2024</a:t>
            </a:r>
            <a:endParaRPr lang="he-IL" sz="55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0F9E414B-D674-340D-2724-3820ACDD7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681" y="1495069"/>
            <a:ext cx="3516635" cy="3783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210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38" y="0"/>
            <a:ext cx="1094518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C. Survey: Kiddushin Chapters 3-4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322A7B3-BBBB-5062-C0D7-268BC5261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0"/>
          <a:stretch/>
        </p:blipFill>
        <p:spPr>
          <a:xfrm>
            <a:off x="311224" y="2041451"/>
            <a:ext cx="11569552" cy="4532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2FF93FA-B483-F492-0ACC-891F357C14DD}"/>
              </a:ext>
            </a:extLst>
          </p:cNvPr>
          <p:cNvSpPr txBox="1"/>
          <p:nvPr/>
        </p:nvSpPr>
        <p:spPr>
          <a:xfrm>
            <a:off x="2344035" y="1211912"/>
            <a:ext cx="6993565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000" dirty="0"/>
              <a:t>Doubts surrounding the Kiddushin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388597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38" y="0"/>
            <a:ext cx="1094518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C. Survey: Kiddushin Chapters 3-4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0291F49-2651-FF02-38F2-CD0106CD1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39"/>
          <a:stretch/>
        </p:blipFill>
        <p:spPr>
          <a:xfrm>
            <a:off x="569444" y="2243470"/>
            <a:ext cx="11258613" cy="3136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E92DE3F-9F18-028E-6B3E-9C65CB3AF3DD}"/>
              </a:ext>
            </a:extLst>
          </p:cNvPr>
          <p:cNvSpPr txBox="1"/>
          <p:nvPr/>
        </p:nvSpPr>
        <p:spPr>
          <a:xfrm>
            <a:off x="3890378" y="1325563"/>
            <a:ext cx="5104766" cy="63094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dirty="0">
                <a:solidFill>
                  <a:srgbClr val="1F1F1F"/>
                </a:solidFill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ולד</a:t>
            </a:r>
            <a:r>
              <a:rPr lang="he-IL" sz="3200" dirty="0">
                <a:solidFill>
                  <a:srgbClr val="1F1F1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32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Ancestry / Lineage: 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84239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14" y="0"/>
            <a:ext cx="1087533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C. Survey: Kiddushin Chapters 3-4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B3D0ACF-3FDF-B210-0FB8-A07CCD03A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641"/>
          <a:stretch/>
        </p:blipFill>
        <p:spPr>
          <a:xfrm>
            <a:off x="568619" y="1935236"/>
            <a:ext cx="11054759" cy="3686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08634D5-6A1D-32E4-2388-DC473C2E7457}"/>
              </a:ext>
            </a:extLst>
          </p:cNvPr>
          <p:cNvSpPr txBox="1"/>
          <p:nvPr/>
        </p:nvSpPr>
        <p:spPr>
          <a:xfrm>
            <a:off x="2799628" y="1155443"/>
            <a:ext cx="6592740" cy="63094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dirty="0">
                <a:solidFill>
                  <a:srgbClr val="1F1F1F"/>
                </a:solidFill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לבוא זה בזה</a:t>
            </a:r>
            <a:r>
              <a:rPr lang="en-US" sz="32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Ancestry / Lineage :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43249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14" y="0"/>
            <a:ext cx="1087533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C. Survey: Kiddushin Chapters 3-4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B3D0ACF-3FDF-B210-0FB8-A07CCD03A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58" b="-356"/>
          <a:stretch/>
        </p:blipFill>
        <p:spPr>
          <a:xfrm>
            <a:off x="839973" y="1823445"/>
            <a:ext cx="10193964" cy="4653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08634D5-6A1D-32E4-2388-DC473C2E7457}"/>
              </a:ext>
            </a:extLst>
          </p:cNvPr>
          <p:cNvSpPr txBox="1"/>
          <p:nvPr/>
        </p:nvSpPr>
        <p:spPr>
          <a:xfrm>
            <a:off x="3258769" y="1123545"/>
            <a:ext cx="5356372" cy="63094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כהונה</a:t>
            </a:r>
            <a:r>
              <a:rPr lang="en-US" sz="32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Ancestry / Lineage :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149608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52" y="0"/>
            <a:ext cx="94505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C. Survey: Kiddushin Chapters 3-4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9826813-491A-1AC0-6244-343B9985A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9" b="77776"/>
          <a:stretch/>
        </p:blipFill>
        <p:spPr>
          <a:xfrm>
            <a:off x="265204" y="2448281"/>
            <a:ext cx="11343776" cy="829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03C88C6-F38B-2167-A100-4B1EE22D8921}"/>
              </a:ext>
            </a:extLst>
          </p:cNvPr>
          <p:cNvSpPr txBox="1"/>
          <p:nvPr/>
        </p:nvSpPr>
        <p:spPr>
          <a:xfrm>
            <a:off x="4011372" y="1613269"/>
            <a:ext cx="5036936" cy="63094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נאמנות</a:t>
            </a:r>
            <a: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Ancestry / Lineage :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54035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52" y="0"/>
            <a:ext cx="94505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C. Survey: Kiddushin Chapters 3-4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9826813-491A-1AC0-6244-343B9985A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24" b="40815"/>
          <a:stretch/>
        </p:blipFill>
        <p:spPr>
          <a:xfrm>
            <a:off x="361507" y="2048577"/>
            <a:ext cx="11460124" cy="1999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03C88C6-F38B-2167-A100-4B1EE22D8921}"/>
              </a:ext>
            </a:extLst>
          </p:cNvPr>
          <p:cNvSpPr txBox="1"/>
          <p:nvPr/>
        </p:nvSpPr>
        <p:spPr>
          <a:xfrm>
            <a:off x="2742220" y="1207779"/>
            <a:ext cx="6868633" cy="63094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5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D</a:t>
            </a:r>
            <a:r>
              <a:rPr lang="en-US" sz="3500" dirty="0">
                <a:solidFill>
                  <a:srgbClr val="1F1F1F"/>
                </a:solidFill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oubts surrounding the Kiddushin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9540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52" y="0"/>
            <a:ext cx="94505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C. Survey: Kiddushin Chapters 3-4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9826813-491A-1AC0-6244-343B9985A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66"/>
          <a:stretch/>
        </p:blipFill>
        <p:spPr>
          <a:xfrm>
            <a:off x="775994" y="2243470"/>
            <a:ext cx="10907414" cy="2133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03C88C6-F38B-2167-A100-4B1EE22D8921}"/>
              </a:ext>
            </a:extLst>
          </p:cNvPr>
          <p:cNvSpPr txBox="1"/>
          <p:nvPr/>
        </p:nvSpPr>
        <p:spPr>
          <a:xfrm>
            <a:off x="3915678" y="1122718"/>
            <a:ext cx="5036936" cy="63094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נאמנות</a:t>
            </a:r>
            <a: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Ancestry / Lineage :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61816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12" y="365125"/>
            <a:ext cx="1094518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C. Survey: Kiddushin Chapters 3-4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4DCF28C-EDF0-C2BB-0A6A-7CF9B911A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2" y="2528112"/>
            <a:ext cx="10648598" cy="2405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223AE4E-B536-7EE9-9245-776536430CDC}"/>
              </a:ext>
            </a:extLst>
          </p:cNvPr>
          <p:cNvSpPr txBox="1"/>
          <p:nvPr/>
        </p:nvSpPr>
        <p:spPr>
          <a:xfrm>
            <a:off x="3777455" y="1739407"/>
            <a:ext cx="4207502" cy="58477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rgbClr val="1F1F1F"/>
                </a:solidFill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יחוד</a:t>
            </a:r>
            <a:r>
              <a:rPr lang="en-US" sz="3200" dirty="0">
                <a:solidFill>
                  <a:srgbClr val="272828"/>
                </a:solidFill>
                <a:highlight>
                  <a:srgbClr val="FFFFFF"/>
                </a:highlight>
                <a:latin typeface="Lato" panose="020F0502020204030203" pitchFamily="34" charset="0"/>
                <a:cs typeface="David" panose="020E0502060401010101" pitchFamily="34" charset="-79"/>
              </a:rPr>
              <a:t>S</a:t>
            </a:r>
            <a:r>
              <a:rPr lang="en-US" sz="3200" b="0" i="0" dirty="0">
                <a:solidFill>
                  <a:srgbClr val="272828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eclusion </a:t>
            </a:r>
            <a:r>
              <a:rPr lang="en-US" sz="32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374523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6" y="-166503"/>
            <a:ext cx="1121734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C. Survey: Kiddushin Chapters 3-4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1855DD5-E772-D14D-6E3E-C015ADAAF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48" b="58220"/>
          <a:stretch/>
        </p:blipFill>
        <p:spPr>
          <a:xfrm>
            <a:off x="318977" y="2036275"/>
            <a:ext cx="11344940" cy="3511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8DDC68D-37A5-E436-319F-B2BD36A4DE7D}"/>
              </a:ext>
            </a:extLst>
          </p:cNvPr>
          <p:cNvSpPr txBox="1"/>
          <p:nvPr/>
        </p:nvSpPr>
        <p:spPr>
          <a:xfrm>
            <a:off x="4167963" y="1159060"/>
            <a:ext cx="4263656" cy="58477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rgbClr val="1F1F1F"/>
                </a:solidFill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אומנות</a:t>
            </a:r>
            <a:r>
              <a:rPr lang="en-US" sz="3200" b="0" i="0" dirty="0">
                <a:solidFill>
                  <a:srgbClr val="272828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Profession </a:t>
            </a:r>
            <a:r>
              <a:rPr lang="en-US" sz="32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2675147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7" y="131209"/>
            <a:ext cx="1109330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C. Survey: Kiddushin Chapters 3-4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1855DD5-E772-D14D-6E3E-C015ADAAF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683"/>
          <a:stretch/>
        </p:blipFill>
        <p:spPr>
          <a:xfrm>
            <a:off x="836429" y="2114858"/>
            <a:ext cx="10625470" cy="43859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3974600-CD36-B7A9-9141-0F967DC273C9}"/>
              </a:ext>
            </a:extLst>
          </p:cNvPr>
          <p:cNvSpPr txBox="1"/>
          <p:nvPr/>
        </p:nvSpPr>
        <p:spPr>
          <a:xfrm>
            <a:off x="4118345" y="1282207"/>
            <a:ext cx="4061637" cy="58477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rgbClr val="1F1F1F"/>
                </a:solidFill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אומנות</a:t>
            </a:r>
            <a:r>
              <a:rPr lang="en-US" sz="3200" b="0" i="0" dirty="0">
                <a:solidFill>
                  <a:srgbClr val="272828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Profession</a:t>
            </a:r>
            <a:r>
              <a:rPr lang="en-US" sz="32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168970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12" y="365125"/>
            <a:ext cx="1094518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A. review: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BCA4C94-1958-1AC7-BC1E-0F924964C114}"/>
              </a:ext>
            </a:extLst>
          </p:cNvPr>
          <p:cNvSpPr txBox="1"/>
          <p:nvPr/>
        </p:nvSpPr>
        <p:spPr>
          <a:xfrm>
            <a:off x="317205" y="1497702"/>
            <a:ext cx="11557590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just" rtl="0"/>
            <a:r>
              <a:rPr lang="en-US" sz="3500" dirty="0"/>
              <a:t>The focus of the current series was to discuss the general structure of the Tractate Kiddushin (and not particular Halakhot in the Tractate).   </a:t>
            </a:r>
          </a:p>
          <a:p>
            <a:pPr algn="just" rtl="0"/>
            <a:endParaRPr lang="en-US" sz="3500" dirty="0"/>
          </a:p>
          <a:p>
            <a:pPr algn="just" rtl="0"/>
            <a:r>
              <a:rPr lang="en-US" sz="3500" dirty="0"/>
              <a:t>Session #1&gt;  1</a:t>
            </a:r>
            <a:r>
              <a:rPr lang="en-US" sz="3500" baseline="30000" dirty="0"/>
              <a:t>st</a:t>
            </a:r>
            <a:r>
              <a:rPr lang="en-US" sz="3500" dirty="0"/>
              <a:t> Chapter &gt; The </a:t>
            </a:r>
            <a: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  <a:t>קניינים</a:t>
            </a:r>
            <a:r>
              <a:rPr lang="en-US" sz="3500" dirty="0"/>
              <a:t> and the </a:t>
            </a:r>
            <a:r>
              <a:rPr lang="he-IL" sz="3500" dirty="0"/>
              <a:t>מצוות</a:t>
            </a:r>
            <a:r>
              <a:rPr lang="en-US" sz="3500" dirty="0"/>
              <a:t> units. </a:t>
            </a:r>
          </a:p>
          <a:p>
            <a:pPr algn="just" rtl="0"/>
            <a:r>
              <a:rPr lang="en-US" sz="3500" dirty="0"/>
              <a:t>Session #2&gt;  2</a:t>
            </a:r>
            <a:r>
              <a:rPr lang="en-US" sz="3500" baseline="30000" dirty="0"/>
              <a:t>nd </a:t>
            </a:r>
            <a:r>
              <a:rPr lang="en-US" sz="3500" dirty="0"/>
              <a:t>Chapter: The shift from </a:t>
            </a:r>
            <a: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  <a:t>קניין</a:t>
            </a:r>
            <a:r>
              <a:rPr lang="en-US" sz="3500" dirty="0"/>
              <a:t> to </a:t>
            </a:r>
            <a: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  <a:t>קידושין</a:t>
            </a:r>
          </a:p>
          <a:p>
            <a:pPr algn="just" rtl="0"/>
            <a:endParaRPr lang="he-IL" sz="3500" dirty="0"/>
          </a:p>
          <a:p>
            <a:pPr algn="just" rtl="0"/>
            <a:r>
              <a:rPr lang="en-US" sz="3500" dirty="0"/>
              <a:t>Guiding Theory: Technical &gt; Meaningful explanations.</a:t>
            </a:r>
            <a:endParaRPr lang="he-IL" sz="3500" dirty="0"/>
          </a:p>
        </p:txBody>
      </p:sp>
    </p:spTree>
    <p:extLst>
      <p:ext uri="{BB962C8B-B14F-4D97-AF65-F5344CB8AC3E}">
        <p14:creationId xmlns:p14="http://schemas.microsoft.com/office/powerpoint/2010/main" val="3096501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5238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D. Which Units do not Belong Here?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WODB">
            <a:extLst>
              <a:ext uri="{FF2B5EF4-FFF2-40B4-BE49-F238E27FC236}">
                <a16:creationId xmlns:a16="http://schemas.microsoft.com/office/drawing/2014/main" id="{C31769D8-B9D0-18B6-6B0D-021112D2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77" y="1180325"/>
            <a:ext cx="5207627" cy="52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8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-145238"/>
            <a:ext cx="11534553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D. Which Units do not Belong Here?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ED4195F-A783-2E45-98B8-A300353EA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53" y="1180325"/>
            <a:ext cx="4050894" cy="405089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09171F7-8E85-BC7E-1867-24F6772A8D02}"/>
              </a:ext>
            </a:extLst>
          </p:cNvPr>
          <p:cNvSpPr txBox="1"/>
          <p:nvPr/>
        </p:nvSpPr>
        <p:spPr>
          <a:xfrm>
            <a:off x="3567785" y="5513964"/>
            <a:ext cx="5036936" cy="1169551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5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Ancestry /Lineage Unit</a:t>
            </a:r>
          </a:p>
          <a:p>
            <a:pPr algn="ctr"/>
            <a:r>
              <a:rPr lang="he-IL" sz="3500" dirty="0">
                <a:solidFill>
                  <a:srgbClr val="1F1F1F"/>
                </a:solidFill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יוחסין</a:t>
            </a:r>
            <a:endParaRPr lang="he-IL" sz="35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2484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2" y="-145238"/>
            <a:ext cx="11555818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D. Which Units do not Belong Here?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8" name="Picture 2" descr="Male Female Vectors &amp; Illustrations for Free Download">
            <a:extLst>
              <a:ext uri="{FF2B5EF4-FFF2-40B4-BE49-F238E27FC236}">
                <a16:creationId xmlns:a16="http://schemas.microsoft.com/office/drawing/2014/main" id="{E29D6BD7-5B6B-1C69-522A-E9EB245D9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/>
          <a:stretch/>
        </p:blipFill>
        <p:spPr bwMode="auto">
          <a:xfrm>
            <a:off x="3093410" y="2105247"/>
            <a:ext cx="5348841" cy="422987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3D5572E-C0D0-3451-E7E1-361BAEEF0858}"/>
              </a:ext>
            </a:extLst>
          </p:cNvPr>
          <p:cNvSpPr txBox="1"/>
          <p:nvPr/>
        </p:nvSpPr>
        <p:spPr>
          <a:xfrm>
            <a:off x="3192664" y="5165575"/>
            <a:ext cx="5036936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5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The Seclusion Unit: </a:t>
            </a:r>
            <a:endParaRPr lang="he-IL" sz="3500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5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ייחוד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39688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6" y="-8144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D. Which Units do not Belong Here?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 descr="Why is it so much harder to get a job now than it was in the">
            <a:extLst>
              <a:ext uri="{FF2B5EF4-FFF2-40B4-BE49-F238E27FC236}">
                <a16:creationId xmlns:a16="http://schemas.microsoft.com/office/drawing/2014/main" id="{3A8B7F2A-3E47-28B5-D599-32602CECD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09" y="1110215"/>
            <a:ext cx="6545226" cy="40907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דיו 3">
                <a:extLst>
                  <a:ext uri="{FF2B5EF4-FFF2-40B4-BE49-F238E27FC236}">
                    <a16:creationId xmlns:a16="http://schemas.microsoft.com/office/drawing/2014/main" id="{68155A1E-6849-01F0-F8E8-056614A96DCD}"/>
                  </a:ext>
                </a:extLst>
              </p14:cNvPr>
              <p14:cNvContentPartPr/>
              <p14:nvPr/>
            </p14:nvContentPartPr>
            <p14:xfrm>
              <a:off x="2019935" y="3976192"/>
              <a:ext cx="360" cy="360"/>
            </p14:xfrm>
          </p:contentPart>
        </mc:Choice>
        <mc:Fallback>
          <p:pic>
            <p:nvPicPr>
              <p:cNvPr id="4" name="דיו 3">
                <a:extLst>
                  <a:ext uri="{FF2B5EF4-FFF2-40B4-BE49-F238E27FC236}">
                    <a16:creationId xmlns:a16="http://schemas.microsoft.com/office/drawing/2014/main" id="{68155A1E-6849-01F0-F8E8-056614A96D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295" y="386819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872A0475-2D58-0261-33E2-57660BB22FC2}"/>
                  </a:ext>
                </a:extLst>
              </p14:cNvPr>
              <p14:cNvContentPartPr/>
              <p14:nvPr/>
            </p14:nvContentPartPr>
            <p14:xfrm>
              <a:off x="2955575" y="3816352"/>
              <a:ext cx="360" cy="360"/>
            </p14:xfrm>
          </p:contentPart>
        </mc:Choice>
        <mc:Fallback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872A0475-2D58-0261-33E2-57660BB22F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1935" y="3708712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C59C9FD-4374-CA28-7E0B-162936297C91}"/>
              </a:ext>
            </a:extLst>
          </p:cNvPr>
          <p:cNvSpPr txBox="1"/>
          <p:nvPr/>
        </p:nvSpPr>
        <p:spPr>
          <a:xfrm>
            <a:off x="2617824" y="5417414"/>
            <a:ext cx="6464595" cy="1169551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500" dirty="0">
                <a:latin typeface="David" panose="020E0502060401010101" pitchFamily="34" charset="-79"/>
                <a:cs typeface="David" panose="020E0502060401010101" pitchFamily="34" charset="-79"/>
              </a:rPr>
              <a:t>The Profession</a:t>
            </a:r>
            <a:r>
              <a:rPr lang="en-US" sz="3500" dirty="0">
                <a:solidFill>
                  <a:srgbClr val="1F1F1F"/>
                </a:solidFill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 Unit:</a:t>
            </a:r>
          </a:p>
          <a:p>
            <a:pPr algn="ctr"/>
            <a:r>
              <a:rPr lang="en-US" sz="3500" dirty="0">
                <a:solidFill>
                  <a:srgbClr val="1F1F1F"/>
                </a:solidFill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500" dirty="0">
                <a:solidFill>
                  <a:srgbClr val="1F1F1F"/>
                </a:solidFill>
                <a:highlight>
                  <a:srgbClr val="FFFFFF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אומנות</a:t>
            </a:r>
            <a: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803424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5238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D. Which Units do not Belong Here?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WODB">
            <a:extLst>
              <a:ext uri="{FF2B5EF4-FFF2-40B4-BE49-F238E27FC236}">
                <a16:creationId xmlns:a16="http://schemas.microsoft.com/office/drawing/2014/main" id="{C31769D8-B9D0-18B6-6B0D-021112D2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77" y="1180325"/>
            <a:ext cx="5207627" cy="52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98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5238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F. Seclusion / Profession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2" descr="Male Female Vectors &amp; Illustrations for Free Download">
            <a:extLst>
              <a:ext uri="{FF2B5EF4-FFF2-40B4-BE49-F238E27FC236}">
                <a16:creationId xmlns:a16="http://schemas.microsoft.com/office/drawing/2014/main" id="{A8B4F9DC-6068-0226-BF70-94A126354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t="20920" r="22661" b="24216"/>
          <a:stretch/>
        </p:blipFill>
        <p:spPr bwMode="auto">
          <a:xfrm>
            <a:off x="797442" y="1607182"/>
            <a:ext cx="4284922" cy="423884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hy is it so much harder to get a job now than it was in the">
            <a:extLst>
              <a:ext uri="{FF2B5EF4-FFF2-40B4-BE49-F238E27FC236}">
                <a16:creationId xmlns:a16="http://schemas.microsoft.com/office/drawing/2014/main" id="{2BBAD15A-884B-CCFD-376C-9D0C54A4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45" y="1616150"/>
            <a:ext cx="5808919" cy="42298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15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5238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F. Seclusion / Profession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1650606-70AD-E8DB-9FA7-D2878D7F6DCE}"/>
              </a:ext>
            </a:extLst>
          </p:cNvPr>
          <p:cNvSpPr txBox="1"/>
          <p:nvPr/>
        </p:nvSpPr>
        <p:spPr>
          <a:xfrm>
            <a:off x="786809" y="936950"/>
            <a:ext cx="10770782" cy="2263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3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(ח) הָאוֹמֵר: "בְּנִי זֶה </a:t>
            </a:r>
            <a:r>
              <a:rPr lang="he-IL" sz="3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מַמְזֵר</a:t>
            </a:r>
            <a:r>
              <a:rPr lang="he-IL" sz="3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" - אֵינוֹ נֶאֱמָן... </a:t>
            </a:r>
            <a:endParaRPr lang="he-IL" sz="3000" kern="0" dirty="0">
              <a:latin typeface="Calibri" panose="020F050202020403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3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(יב) לֹא </a:t>
            </a:r>
            <a:r>
              <a:rPr lang="he-IL" sz="3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יִתְיַחֵד</a:t>
            </a:r>
            <a:r>
              <a:rPr lang="he-IL" sz="3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אָדָם עִם שְׁתֵּי נָשִׁים</a:t>
            </a:r>
            <a:r>
              <a:rPr lang="he-IL" sz="3000" kern="0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....</a:t>
            </a:r>
            <a:r>
              <a:rPr lang="he-IL" sz="3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3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(יד) ... כָּל שֶׁעִסְקוֹ עִם הַנָּשִׁים, לֹא </a:t>
            </a:r>
            <a:r>
              <a:rPr lang="he-IL" sz="3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יִתְיַחֵד</a:t>
            </a:r>
            <a:r>
              <a:rPr lang="he-IL" sz="3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עִם הַנָּשִׁים. וְלֹא יְלַמֵּד אָדָם אֶת בְּנוֹ </a:t>
            </a:r>
            <a:r>
              <a:rPr lang="he-IL" sz="3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אֻמָּנוּת</a:t>
            </a:r>
            <a:r>
              <a:rPr lang="he-IL" sz="3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בֵּין הַנָּשִׁים. 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B721BCF-CC13-6B65-581B-4EE02051CEA8}"/>
              </a:ext>
            </a:extLst>
          </p:cNvPr>
          <p:cNvSpPr txBox="1"/>
          <p:nvPr/>
        </p:nvSpPr>
        <p:spPr>
          <a:xfrm>
            <a:off x="786810" y="3429000"/>
            <a:ext cx="10770781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rtl="0"/>
            <a:r>
              <a:rPr lang="en-US" sz="3000" dirty="0"/>
              <a:t>(4:8) If a man declares, “this son of mine is a </a:t>
            </a:r>
            <a:r>
              <a:rPr lang="en-US" sz="3000" b="1" dirty="0"/>
              <a:t>mamzer</a:t>
            </a:r>
            <a:r>
              <a:rPr lang="en-US" sz="3000" dirty="0"/>
              <a:t>,” he is not believed…</a:t>
            </a:r>
          </a:p>
          <a:p>
            <a:pPr algn="just" rtl="0"/>
            <a:r>
              <a:rPr lang="en-US" sz="3000" dirty="0"/>
              <a:t>(4:12) One man may not be </a:t>
            </a:r>
            <a:r>
              <a:rPr lang="en-US" sz="3000" b="1" dirty="0"/>
              <a:t>secluded</a:t>
            </a:r>
            <a:r>
              <a:rPr lang="en-US" sz="3000" dirty="0"/>
              <a:t> with two women…</a:t>
            </a:r>
          </a:p>
          <a:p>
            <a:pPr algn="just" rtl="0"/>
            <a:r>
              <a:rPr lang="en-US" sz="3000" dirty="0"/>
              <a:t>(4:14) Whoever's business is with women should not be alone with women. And one should not teach his son a </a:t>
            </a:r>
            <a:r>
              <a:rPr lang="en-US" sz="3000" b="1" dirty="0"/>
              <a:t>profession</a:t>
            </a:r>
            <a:r>
              <a:rPr lang="en-US" sz="3000" dirty="0"/>
              <a:t> that would cause him to be among women…</a:t>
            </a:r>
          </a:p>
        </p:txBody>
      </p:sp>
    </p:spTree>
    <p:extLst>
      <p:ext uri="{BB962C8B-B14F-4D97-AF65-F5344CB8AC3E}">
        <p14:creationId xmlns:p14="http://schemas.microsoft.com/office/powerpoint/2010/main" val="1369440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809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E. Seclusion / Profession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BD8F8CD5-02F2-ED9F-7054-F91BFD4EE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266" y="1176670"/>
            <a:ext cx="9305925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237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809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E. Seclusion / Profession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B031048-6D6C-5C45-C436-F36899A0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82" y="1402833"/>
            <a:ext cx="11085265" cy="40623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3E156D8-E02E-0933-DDB1-66C9C645B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40" y="4977145"/>
            <a:ext cx="2286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809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E. Seclusion / Profession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C1F186E-79D8-919C-C028-5511B37AA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01" r="13295" b="63939"/>
          <a:stretch/>
        </p:blipFill>
        <p:spPr>
          <a:xfrm>
            <a:off x="1780471" y="1324888"/>
            <a:ext cx="9651783" cy="1875928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דיו 1">
                <a:extLst>
                  <a:ext uri="{FF2B5EF4-FFF2-40B4-BE49-F238E27FC236}">
                    <a16:creationId xmlns:a16="http://schemas.microsoft.com/office/drawing/2014/main" id="{7952D7E3-3EA5-9386-B792-1D0E5C7A3889}"/>
                  </a:ext>
                </a:extLst>
              </p14:cNvPr>
              <p14:cNvContentPartPr/>
              <p14:nvPr/>
            </p14:nvContentPartPr>
            <p14:xfrm>
              <a:off x="2913321" y="1977091"/>
              <a:ext cx="1679860" cy="53752"/>
            </p14:xfrm>
          </p:contentPart>
        </mc:Choice>
        <mc:Fallback>
          <p:pic>
            <p:nvPicPr>
              <p:cNvPr id="2" name="דיו 1">
                <a:extLst>
                  <a:ext uri="{FF2B5EF4-FFF2-40B4-BE49-F238E27FC236}">
                    <a16:creationId xmlns:a16="http://schemas.microsoft.com/office/drawing/2014/main" id="{7952D7E3-3EA5-9386-B792-1D0E5C7A38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9318" y="1869587"/>
                <a:ext cx="1787506" cy="2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9B46337B-D8C1-748B-40F8-62242DB51FE3}"/>
                  </a:ext>
                </a:extLst>
              </p14:cNvPr>
              <p14:cNvContentPartPr/>
              <p14:nvPr/>
            </p14:nvContentPartPr>
            <p14:xfrm>
              <a:off x="2722847" y="2677055"/>
              <a:ext cx="552240" cy="360"/>
            </p14:xfrm>
          </p:contentPart>
        </mc:Choice>
        <mc:Fallback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9B46337B-D8C1-748B-40F8-62242DB51F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8847" y="2569055"/>
                <a:ext cx="659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BCB4DB5B-7E96-423B-3FD4-648495A91EFE}"/>
                  </a:ext>
                </a:extLst>
              </p14:cNvPr>
              <p14:cNvContentPartPr/>
              <p14:nvPr/>
            </p14:nvContentPartPr>
            <p14:xfrm>
              <a:off x="10398572" y="3061917"/>
              <a:ext cx="765000" cy="360"/>
            </p14:xfrm>
          </p:contentPart>
        </mc:Choice>
        <mc:Fallback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BCB4DB5B-7E96-423B-3FD4-648495A91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44932" y="2953917"/>
                <a:ext cx="87264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8194" name="Picture 2" descr="הרב אברהם וולפיש – בית הלל – הנהגה תורנית קשובה">
            <a:extLst>
              <a:ext uri="{FF2B5EF4-FFF2-40B4-BE49-F238E27FC236}">
                <a16:creationId xmlns:a16="http://schemas.microsoft.com/office/drawing/2014/main" id="{AE2187F9-F1E2-E175-41BD-644D6901E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17" y="3531266"/>
            <a:ext cx="2818698" cy="28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5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12" y="365125"/>
            <a:ext cx="1094518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B. Survey: Kiddushin Chapter 2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0F89468-76F5-D190-F99A-06870D9CA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26" y="2444937"/>
            <a:ext cx="11301547" cy="21219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41B7FC4-D912-79C9-2DD0-9E3468A09C84}"/>
              </a:ext>
            </a:extLst>
          </p:cNvPr>
          <p:cNvSpPr txBox="1"/>
          <p:nvPr/>
        </p:nvSpPr>
        <p:spPr>
          <a:xfrm>
            <a:off x="2711199" y="1705197"/>
            <a:ext cx="6163995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none" rtlCol="1">
            <a:spAutoFit/>
          </a:bodyPr>
          <a:lstStyle/>
          <a:p>
            <a:r>
              <a:rPr lang="en-US" sz="3000" dirty="0"/>
              <a:t>Introduction: The Kiddushin Process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25294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809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E. Seclusion / Profession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דיו 1">
                <a:extLst>
                  <a:ext uri="{FF2B5EF4-FFF2-40B4-BE49-F238E27FC236}">
                    <a16:creationId xmlns:a16="http://schemas.microsoft.com/office/drawing/2014/main" id="{7952D7E3-3EA5-9386-B792-1D0E5C7A3889}"/>
                  </a:ext>
                </a:extLst>
              </p14:cNvPr>
              <p14:cNvContentPartPr/>
              <p14:nvPr/>
            </p14:nvContentPartPr>
            <p14:xfrm>
              <a:off x="2520695" y="2094329"/>
              <a:ext cx="1338840" cy="42840"/>
            </p14:xfrm>
          </p:contentPart>
        </mc:Choice>
        <mc:Fallback>
          <p:pic>
            <p:nvPicPr>
              <p:cNvPr id="2" name="דיו 1">
                <a:extLst>
                  <a:ext uri="{FF2B5EF4-FFF2-40B4-BE49-F238E27FC236}">
                    <a16:creationId xmlns:a16="http://schemas.microsoft.com/office/drawing/2014/main" id="{7952D7E3-3EA5-9386-B792-1D0E5C7A38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6710" y="1986329"/>
                <a:ext cx="1446451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9B46337B-D8C1-748B-40F8-62242DB51FE3}"/>
                  </a:ext>
                </a:extLst>
              </p14:cNvPr>
              <p14:cNvContentPartPr/>
              <p14:nvPr/>
            </p14:nvContentPartPr>
            <p14:xfrm>
              <a:off x="2255015" y="2678969"/>
              <a:ext cx="552240" cy="360"/>
            </p14:xfrm>
          </p:contentPart>
        </mc:Choice>
        <mc:Fallback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9B46337B-D8C1-748B-40F8-62242DB51F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1015" y="2570969"/>
                <a:ext cx="659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BCB4DB5B-7E96-423B-3FD4-648495A91EFE}"/>
                  </a:ext>
                </a:extLst>
              </p14:cNvPr>
              <p14:cNvContentPartPr/>
              <p14:nvPr/>
            </p14:nvContentPartPr>
            <p14:xfrm>
              <a:off x="8569415" y="2987489"/>
              <a:ext cx="765000" cy="360"/>
            </p14:xfrm>
          </p:contentPart>
        </mc:Choice>
        <mc:Fallback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BCB4DB5B-7E96-423B-3FD4-648495A91E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15415" y="2879489"/>
                <a:ext cx="872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946FC153-D716-9C22-2B6C-B29E51BAEDA7}"/>
                  </a:ext>
                </a:extLst>
              </p14:cNvPr>
              <p14:cNvContentPartPr/>
              <p14:nvPr/>
            </p14:nvContentPartPr>
            <p14:xfrm>
              <a:off x="3594935" y="5071169"/>
              <a:ext cx="2306520" cy="360"/>
            </p14:xfrm>
          </p:contentPart>
        </mc:Choice>
        <mc:Fallback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946FC153-D716-9C22-2B6C-B29E51BAED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0935" y="4963169"/>
                <a:ext cx="2414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4B574543-6E75-F201-5971-013E4C288B40}"/>
                  </a:ext>
                </a:extLst>
              </p14:cNvPr>
              <p14:cNvContentPartPr/>
              <p14:nvPr/>
            </p14:nvContentPartPr>
            <p14:xfrm>
              <a:off x="6581135" y="5878649"/>
              <a:ext cx="1285920" cy="64800"/>
            </p14:xfrm>
          </p:contentPart>
        </mc:Choice>
        <mc:Fallback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4B574543-6E75-F201-5971-013E4C288B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7135" y="5770649"/>
                <a:ext cx="13935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8B62434C-2201-D325-0FC7-DA6E9E851B82}"/>
                  </a:ext>
                </a:extLst>
              </p14:cNvPr>
              <p14:cNvContentPartPr/>
              <p14:nvPr/>
            </p14:nvContentPartPr>
            <p14:xfrm>
              <a:off x="-212785" y="5177369"/>
              <a:ext cx="360" cy="360"/>
            </p14:xfrm>
          </p:contentPart>
        </mc:Choice>
        <mc:Fallback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8B62434C-2201-D325-0FC7-DA6E9E851B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266785" y="5069369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5122" name="Picture 2" descr="Torah Scroll Vector Art, Icons, and Graphics for Free Download">
            <a:extLst>
              <a:ext uri="{FF2B5EF4-FFF2-40B4-BE49-F238E27FC236}">
                <a16:creationId xmlns:a16="http://schemas.microsoft.com/office/drawing/2014/main" id="{71D45B86-1CB4-3815-04C8-8D111ACEC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51" y="1546744"/>
            <a:ext cx="2881489" cy="288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ob Search, Recruitment, Hiring, Jobs, Career Vector Illustration Web  Graphics Design Royalty Free SVG, Cliparts, Vectors, and Stock Illustration.  Image 100814969.">
            <a:extLst>
              <a:ext uri="{FF2B5EF4-FFF2-40B4-BE49-F238E27FC236}">
                <a16:creationId xmlns:a16="http://schemas.microsoft.com/office/drawing/2014/main" id="{11984CBA-3E89-002E-CF3B-C86E144F6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70"/>
          <a:stretch/>
        </p:blipFill>
        <p:spPr bwMode="auto">
          <a:xfrm>
            <a:off x="7916039" y="1546744"/>
            <a:ext cx="3332129" cy="288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ewish couple hand-drawn comic illustration.... - Stock Illustration  [107833402] - PIXTA">
            <a:extLst>
              <a:ext uri="{FF2B5EF4-FFF2-40B4-BE49-F238E27FC236}">
                <a16:creationId xmlns:a16="http://schemas.microsoft.com/office/drawing/2014/main" id="{25FE67D9-78F9-788C-2849-31FA01459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89" y="3308075"/>
            <a:ext cx="2934546" cy="305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24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809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E. Seclusion / Profession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C1F186E-79D8-919C-C028-5511B37AA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87" r="11921"/>
          <a:stretch/>
        </p:blipFill>
        <p:spPr>
          <a:xfrm>
            <a:off x="3190115" y="1308112"/>
            <a:ext cx="8107658" cy="341272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BCB4DB5B-7E96-423B-3FD4-648495A91EFE}"/>
                  </a:ext>
                </a:extLst>
              </p14:cNvPr>
              <p14:cNvContentPartPr/>
              <p14:nvPr/>
            </p14:nvContentPartPr>
            <p14:xfrm>
              <a:off x="7452997" y="2021644"/>
              <a:ext cx="765000" cy="360"/>
            </p14:xfrm>
          </p:contentPart>
        </mc:Choice>
        <mc:Fallback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BCB4DB5B-7E96-423B-3FD4-648495A91E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8997" y="1913644"/>
                <a:ext cx="872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946FC153-D716-9C22-2B6C-B29E51BAEDA7}"/>
                  </a:ext>
                </a:extLst>
              </p14:cNvPr>
              <p14:cNvContentPartPr/>
              <p14:nvPr/>
            </p14:nvContentPartPr>
            <p14:xfrm>
              <a:off x="5272349" y="3221104"/>
              <a:ext cx="2306520" cy="360"/>
            </p14:xfrm>
          </p:contentPart>
        </mc:Choice>
        <mc:Fallback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946FC153-D716-9C22-2B6C-B29E51BAED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8349" y="3113104"/>
                <a:ext cx="2414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4B574543-6E75-F201-5971-013E4C288B40}"/>
                  </a:ext>
                </a:extLst>
              </p14:cNvPr>
              <p14:cNvContentPartPr/>
              <p14:nvPr/>
            </p14:nvContentPartPr>
            <p14:xfrm flipV="1">
              <a:off x="7947719" y="4386893"/>
              <a:ext cx="2238271" cy="134853"/>
            </p14:xfrm>
          </p:contentPart>
        </mc:Choice>
        <mc:Fallback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4B574543-6E75-F201-5971-013E4C288B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flipV="1">
                <a:off x="7893715" y="4278722"/>
                <a:ext cx="2345918" cy="350834"/>
              </a:xfrm>
              <a:prstGeom prst="rect">
                <a:avLst/>
              </a:prstGeom>
            </p:spPr>
          </p:pic>
        </mc:Fallback>
      </mc:AlternateContent>
      <p:pic>
        <p:nvPicPr>
          <p:cNvPr id="10242" name="Picture 2" descr="הרב אברהם וולפיש – בית הלל – הנהגה תורנית קשובה">
            <a:extLst>
              <a:ext uri="{FF2B5EF4-FFF2-40B4-BE49-F238E27FC236}">
                <a16:creationId xmlns:a16="http://schemas.microsoft.com/office/drawing/2014/main" id="{45A9D339-38A5-3BF9-F902-2703AA434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3" y="1856345"/>
            <a:ext cx="2154456" cy="215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13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-145238"/>
            <a:ext cx="11502656" cy="1325563"/>
          </a:xfrm>
          <a:solidFill>
            <a:srgbClr val="00B050">
              <a:alpha val="0"/>
            </a:srgbClr>
          </a:solidFill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F. Ancestry / Lineage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AFAADF0-BD59-9CEE-9240-7FCEBD405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665" y="1084631"/>
            <a:ext cx="5473940" cy="547394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62296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-145238"/>
            <a:ext cx="11502656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F. Ancestry / Lineage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C0BD1D6-1213-B608-92A4-CC5B141D5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4" y="1061041"/>
            <a:ext cx="11315036" cy="3825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01ACE100-7B2F-8A84-A9EE-CF2B7494A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49"/>
          <a:stretch/>
        </p:blipFill>
        <p:spPr bwMode="auto">
          <a:xfrm>
            <a:off x="635737" y="4019670"/>
            <a:ext cx="2543397" cy="261504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08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-145238"/>
            <a:ext cx="11502656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F. Ancestry / Lineage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9646535D-863E-8072-79C0-E3A2C5822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t="3721" r="6492" b="15970"/>
          <a:stretch/>
        </p:blipFill>
        <p:spPr bwMode="auto">
          <a:xfrm>
            <a:off x="2945219" y="1180325"/>
            <a:ext cx="6645350" cy="49744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01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30" y="-14523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G. Lineage vs. Profession? 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250E4BA-088F-6966-FF6B-026B164F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3" y="1180325"/>
            <a:ext cx="11263193" cy="3566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3039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30" y="-14523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G. Lineage vs. Profession? 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170" name="Picture 2" descr="Premium Vector | Balance life between work and family illustration concept">
            <a:extLst>
              <a:ext uri="{FF2B5EF4-FFF2-40B4-BE49-F238E27FC236}">
                <a16:creationId xmlns:a16="http://schemas.microsoft.com/office/drawing/2014/main" id="{6871E0F9-3B81-4BA4-7E73-015CD65B5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1021721"/>
            <a:ext cx="6791325" cy="54352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62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30" y="-145238"/>
            <a:ext cx="10515600" cy="1325563"/>
          </a:xfrm>
        </p:spPr>
        <p:txBody>
          <a:bodyPr/>
          <a:lstStyle/>
          <a:p>
            <a:pPr algn="l" rtl="0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Appendix: Between Jewish and Roman Law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C0BD95B-4A8F-7AB1-A4D1-9E824F11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77" y="1228172"/>
            <a:ext cx="10952866" cy="4236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2864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5903F6E-AB51-7BE2-5D18-1ADD3980981D}"/>
              </a:ext>
            </a:extLst>
          </p:cNvPr>
          <p:cNvSpPr txBox="1"/>
          <p:nvPr/>
        </p:nvSpPr>
        <p:spPr>
          <a:xfrm>
            <a:off x="3325333" y="1235674"/>
            <a:ext cx="6097772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4500" kern="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כָּל הָעוֹשֶׂה מִצְוָה אַחַת, מְטִיבִין לוֹ וּמַאֲרִיכִין לוֹ יָמָיו וְנוֹחֵל אֶת הָאָרֶץ. </a:t>
            </a:r>
            <a:endParaRPr lang="he-IL" sz="45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CE79E98-5D72-DD65-A704-EFE81854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895" y="3993551"/>
            <a:ext cx="74866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17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4964096-2494-ACF9-70CB-972C9522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54" y="2766218"/>
            <a:ext cx="117064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שיעור # 3: שיעור פתיחה חלק ג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7000" dirty="0">
                <a:latin typeface="David" panose="020E0502060401010101" pitchFamily="34" charset="-79"/>
                <a:cs typeface="David" panose="020E0502060401010101" pitchFamily="34" charset="-79"/>
              </a:rPr>
              <a:t>פרקים שלישי - רביעי במסכת קידושין</a:t>
            </a:r>
            <a:br>
              <a:rPr lang="he-IL" sz="7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7000" dirty="0">
                <a:latin typeface="David" panose="020E0502060401010101" pitchFamily="34" charset="-79"/>
                <a:cs typeface="David" panose="020E0502060401010101" pitchFamily="34" charset="-79"/>
              </a:rPr>
              <a:t>קיץ תשפ"ד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63CCB7E-4430-39FB-BDDB-F9417B85E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682" y="1043629"/>
            <a:ext cx="3516635" cy="3783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32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630" y="-82402"/>
            <a:ext cx="1094518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B. Survey: Kiddushin Chapter 2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A74BE85-7433-6368-A61D-65308D20C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4" y="1935163"/>
            <a:ext cx="9391650" cy="4714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4C72837-9FEC-2951-0EE4-92F1D4A44D2F}"/>
              </a:ext>
            </a:extLst>
          </p:cNvPr>
          <p:cNvSpPr txBox="1"/>
          <p:nvPr/>
        </p:nvSpPr>
        <p:spPr>
          <a:xfrm>
            <a:off x="2025109" y="1131337"/>
            <a:ext cx="8141781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none" rtlCol="1">
            <a:spAutoFit/>
          </a:bodyPr>
          <a:lstStyle/>
          <a:p>
            <a:r>
              <a:rPr lang="en-US" sz="3000" dirty="0"/>
              <a:t>Misleading Kiddushin: Object, Identity, Process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873435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6862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4964096-2494-ACF9-70CB-972C9522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54" y="2766218"/>
            <a:ext cx="117064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שיעור # 3: שיעור פתיחה חלק ג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7000" dirty="0">
                <a:latin typeface="David" panose="020E0502060401010101" pitchFamily="34" charset="-79"/>
                <a:cs typeface="David" panose="020E0502060401010101" pitchFamily="34" charset="-79"/>
              </a:rPr>
              <a:t>פרקים שלישי - רביעי במסכת קידושין</a:t>
            </a:r>
            <a:br>
              <a:rPr lang="he-IL" sz="7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7000" dirty="0">
                <a:latin typeface="David" panose="020E0502060401010101" pitchFamily="34" charset="-79"/>
                <a:cs typeface="David" panose="020E0502060401010101" pitchFamily="34" charset="-79"/>
              </a:rPr>
              <a:t>קיץ תשפ"ד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63CCB7E-4430-39FB-BDDB-F9417B85E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705" y="979834"/>
            <a:ext cx="3516635" cy="3783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64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35" y="0"/>
            <a:ext cx="1094518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B. Survey: Kiddushin Chapter 2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C0C0746-E6F5-4205-6A34-5720AC686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051"/>
          <a:stretch/>
        </p:blipFill>
        <p:spPr>
          <a:xfrm>
            <a:off x="663058" y="2449283"/>
            <a:ext cx="10865884" cy="2198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4991D87-D64E-BAC0-973F-6257943A59C4}"/>
              </a:ext>
            </a:extLst>
          </p:cNvPr>
          <p:cNvSpPr txBox="1"/>
          <p:nvPr/>
        </p:nvSpPr>
        <p:spPr>
          <a:xfrm>
            <a:off x="3391093" y="1610424"/>
            <a:ext cx="4943405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none" rtlCol="1">
            <a:spAutoFit/>
          </a:bodyPr>
          <a:lstStyle/>
          <a:p>
            <a:r>
              <a:rPr lang="en-US" sz="3000" dirty="0"/>
              <a:t>Kiddushin of Multiple Wives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54120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35" y="0"/>
            <a:ext cx="1094518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B. Survey: Kiddushin Chapter 2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C0C0746-E6F5-4205-6A34-5720AC686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67"/>
          <a:stretch/>
        </p:blipFill>
        <p:spPr>
          <a:xfrm>
            <a:off x="1526264" y="2236424"/>
            <a:ext cx="9722201" cy="30717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DB9D61B-F026-EB17-192B-8C3E4EC7790D}"/>
              </a:ext>
            </a:extLst>
          </p:cNvPr>
          <p:cNvSpPr txBox="1"/>
          <p:nvPr/>
        </p:nvSpPr>
        <p:spPr>
          <a:xfrm>
            <a:off x="1129565" y="1325563"/>
            <a:ext cx="10515600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000" dirty="0"/>
              <a:t>The Ownership over the Object used for the Kiddushin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368444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2" y="0"/>
            <a:ext cx="1119431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C. Survey: Kiddushin Chapters 3-4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880C46B-EE21-8C0C-AA91-248DE8F02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98"/>
          <a:stretch/>
        </p:blipFill>
        <p:spPr>
          <a:xfrm>
            <a:off x="776859" y="1984780"/>
            <a:ext cx="10638282" cy="4550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5A03642-D76D-943F-C7F1-3215F4E12A9B}"/>
              </a:ext>
            </a:extLst>
          </p:cNvPr>
          <p:cNvSpPr txBox="1"/>
          <p:nvPr/>
        </p:nvSpPr>
        <p:spPr>
          <a:xfrm>
            <a:off x="2599217" y="1240502"/>
            <a:ext cx="6993565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000" dirty="0"/>
              <a:t>Conditional and Misleading Kiddushin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59151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8478" y="-191386"/>
            <a:ext cx="1161961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C. Survey: Kiddushin Chapters 3-4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9E7FA39-DB55-8B01-7D24-C8CE84FAF5BE}"/>
              </a:ext>
            </a:extLst>
          </p:cNvPr>
          <p:cNvSpPr txBox="1"/>
          <p:nvPr/>
        </p:nvSpPr>
        <p:spPr>
          <a:xfrm>
            <a:off x="2599217" y="976755"/>
            <a:ext cx="6993565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000" dirty="0"/>
              <a:t>Conditional and Misleading Kiddushin </a:t>
            </a:r>
            <a:endParaRPr lang="he-IL" sz="30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BA9DF2C-CB8D-8F54-D141-7733DA8F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83" y="1794354"/>
            <a:ext cx="10140802" cy="45733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345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B3C5EA5-E169-DA4A-CAFE-583B95AE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38" y="0"/>
            <a:ext cx="1094518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C. Survey: Kiddushin Chapters 3-4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322A7B3-BBBB-5062-C0D7-268BC5261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93"/>
          <a:stretch/>
        </p:blipFill>
        <p:spPr>
          <a:xfrm>
            <a:off x="415489" y="2163725"/>
            <a:ext cx="11361021" cy="25305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E8DA813-958D-1A11-0540-6DFA2A569D6C}"/>
              </a:ext>
            </a:extLst>
          </p:cNvPr>
          <p:cNvSpPr txBox="1"/>
          <p:nvPr/>
        </p:nvSpPr>
        <p:spPr>
          <a:xfrm>
            <a:off x="2599216" y="1190646"/>
            <a:ext cx="6993565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000" dirty="0"/>
              <a:t>Doubts surrounding the Kiddushin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390072511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19459</TotalTime>
  <Words>587</Words>
  <Application>Microsoft Office PowerPoint</Application>
  <PresentationFormat>מסך רחב</PresentationFormat>
  <Paragraphs>76</Paragraphs>
  <Slides>40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40</vt:i4>
      </vt:variant>
    </vt:vector>
  </HeadingPairs>
  <TitlesOfParts>
    <vt:vector size="49" baseType="lpstr">
      <vt:lpstr>Aptos</vt:lpstr>
      <vt:lpstr>Aptos Display</vt:lpstr>
      <vt:lpstr>Arial</vt:lpstr>
      <vt:lpstr>Calibri</vt:lpstr>
      <vt:lpstr>David</vt:lpstr>
      <vt:lpstr>Lato</vt:lpstr>
      <vt:lpstr>Newsreader Regular</vt:lpstr>
      <vt:lpstr>Times New Roman</vt:lpstr>
      <vt:lpstr>ערכת נושא Office</vt:lpstr>
      <vt:lpstr>Mishnah In-Depth: Kiddushin (3)</vt:lpstr>
      <vt:lpstr>A. review:</vt:lpstr>
      <vt:lpstr>B. Survey: Kiddushin Chapter 2</vt:lpstr>
      <vt:lpstr>B. Survey: Kiddushin Chapter 2</vt:lpstr>
      <vt:lpstr>B. Survey: Kiddushin Chapter 2</vt:lpstr>
      <vt:lpstr>B. Survey: Kiddushin Chapter 2</vt:lpstr>
      <vt:lpstr>C. Survey: Kiddushin Chapters 3-4</vt:lpstr>
      <vt:lpstr>C. Survey: Kiddushin Chapters 3-4</vt:lpstr>
      <vt:lpstr>C. Survey: Kiddushin Chapters 3-4</vt:lpstr>
      <vt:lpstr>C. Survey: Kiddushin Chapters 3-4</vt:lpstr>
      <vt:lpstr>C. Survey: Kiddushin Chapters 3-4</vt:lpstr>
      <vt:lpstr>C. Survey: Kiddushin Chapters 3-4</vt:lpstr>
      <vt:lpstr>C. Survey: Kiddushin Chapters 3-4</vt:lpstr>
      <vt:lpstr>C. Survey: Kiddushin Chapters 3-4</vt:lpstr>
      <vt:lpstr>C. Survey: Kiddushin Chapters 3-4</vt:lpstr>
      <vt:lpstr>C. Survey: Kiddushin Chapters 3-4</vt:lpstr>
      <vt:lpstr>C. Survey: Kiddushin Chapters 3-4</vt:lpstr>
      <vt:lpstr>C. Survey: Kiddushin Chapters 3-4</vt:lpstr>
      <vt:lpstr>C. Survey: Kiddushin Chapters 3-4</vt:lpstr>
      <vt:lpstr>D. Which Units do not Belong Here? </vt:lpstr>
      <vt:lpstr>D. Which Units do not Belong Here? </vt:lpstr>
      <vt:lpstr>D. Which Units do not Belong Here? </vt:lpstr>
      <vt:lpstr>D. Which Units do not Belong Here? </vt:lpstr>
      <vt:lpstr>D. Which Units do not Belong Here? </vt:lpstr>
      <vt:lpstr>F. Seclusion / Profession</vt:lpstr>
      <vt:lpstr>F. Seclusion / Profession</vt:lpstr>
      <vt:lpstr>E. Seclusion / Profession</vt:lpstr>
      <vt:lpstr>E. Seclusion / Profession</vt:lpstr>
      <vt:lpstr>E. Seclusion / Profession</vt:lpstr>
      <vt:lpstr>E. Seclusion / Profession</vt:lpstr>
      <vt:lpstr>E. Seclusion / Profession</vt:lpstr>
      <vt:lpstr>F. Ancestry / Lineage</vt:lpstr>
      <vt:lpstr>F. Ancestry / Lineage </vt:lpstr>
      <vt:lpstr>F. Ancestry / Lineage</vt:lpstr>
      <vt:lpstr>G. Lineage vs. Profession?  </vt:lpstr>
      <vt:lpstr>G. Lineage vs. Profession?  </vt:lpstr>
      <vt:lpstr>Appendix: Between Jewish and Roman Law</vt:lpstr>
      <vt:lpstr>מצגת של PowerPoint‏</vt:lpstr>
      <vt:lpstr>שיעור # 3: שיעור פתיחה חלק ג         פרקים שלישי - רביעי במסכת קידושין קיץ תשפ"ד</vt:lpstr>
      <vt:lpstr>שיעור # 3: שיעור פתיחה חלק ג         פרקים שלישי - רביעי במסכת קידושין קיץ תשפ"ד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שיעור פתיחה:        פרק ראשון של מסכת קידושין קיץ תשפ"ד</dc:title>
  <dc:creator>רחל בתיה ספט גפני</dc:creator>
  <cp:lastModifiedBy>רחל בתיה ספט גפני</cp:lastModifiedBy>
  <cp:revision>11</cp:revision>
  <dcterms:created xsi:type="dcterms:W3CDTF">2024-05-21T13:37:23Z</dcterms:created>
  <dcterms:modified xsi:type="dcterms:W3CDTF">2024-08-04T16:18:18Z</dcterms:modified>
</cp:coreProperties>
</file>