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6" r:id="rId2"/>
    <p:sldId id="290" r:id="rId3"/>
    <p:sldId id="276" r:id="rId4"/>
    <p:sldId id="296" r:id="rId5"/>
    <p:sldId id="278" r:id="rId6"/>
    <p:sldId id="277" r:id="rId7"/>
    <p:sldId id="297" r:id="rId8"/>
    <p:sldId id="264" r:id="rId9"/>
    <p:sldId id="291" r:id="rId10"/>
    <p:sldId id="265" r:id="rId11"/>
    <p:sldId id="279" r:id="rId12"/>
    <p:sldId id="294" r:id="rId13"/>
    <p:sldId id="282" r:id="rId14"/>
    <p:sldId id="298" r:id="rId15"/>
    <p:sldId id="293" r:id="rId16"/>
    <p:sldId id="266" r:id="rId17"/>
    <p:sldId id="281" r:id="rId18"/>
    <p:sldId id="283" r:id="rId19"/>
    <p:sldId id="284" r:id="rId20"/>
    <p:sldId id="267" r:id="rId21"/>
    <p:sldId id="285" r:id="rId22"/>
    <p:sldId id="295" r:id="rId23"/>
    <p:sldId id="287" r:id="rId24"/>
    <p:sldId id="299" r:id="rId25"/>
    <p:sldId id="268" r:id="rId26"/>
    <p:sldId id="289" r:id="rId2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8T07:32:41.68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3378 1,'-3344'0,"3311"0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6T05:41:16.52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0,'1'1,"0"-1,0 0,0 1,0-1,0 0,-1 1,1-1,0 1,0-1,-1 1,1 0,0-1,0 1,-1 0,1 0,-1-1,2 3,11 10,-3-8,1 1,1-2,-1 0,1 0,-1-1,25 3,-27-4,156 24,224 6,177-26,-459-7,3350-2,-2692 3,-738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8T07:37:22.54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10482 32,'-1228'0,"1196"-1,1-2,-33-8,-43-3,-303 11,212 5,-5606-2,5628 16,40-2,130-14,0 0,0 1,0 0,0 0,0 1,0 0,0 0,0 0,1 0,-1 1,1 0,-1 0,-6 6,-2-1,0-1,-1 0,0-1,-1-1,1 0,-33 5,-2 2,-57 24,77-25,0 0,-1-2,0-1,-56 6,63-11,1 1,-1 0,-43 16,21-6,-91 12,96-14,-1-1,-1-3,0-1,-49 1,45-5,1 3,-88 22,88-18,0-3,-1-1,1-3,-84-5,44 0,-383 1,443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8T07:37:24.70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2038 15,'0'-1,"-1"1,1-1,0 0,-1 1,1-1,-1 1,1-1,-1 0,1 1,-1-1,1 1,-1-1,1 1,-1-1,0 1,1 0,-1-1,0 1,1 0,-1 0,0-1,1 1,-1 0,0 0,0 0,1 0,-1 0,0 0,0 0,1 0,-2 0,-48-3,1 2,-92 11,88-6,-548 30,183-13,205 3,136-15,-1-4,-112-6,68-1,96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8T07:42:20.08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0,'1301'0,"-1276"0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8T07:32:50.51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4044 0,'-387'0,"371"2,1 0,-1 0,0 1,1 1,-30 12,27-9,0-1,-1-1,-34 5,-253-5,162-8,-2807 3,2926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8T07:32:54.48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2153 35,'-89'0,"-141"-19,134 9,0 5,-103 6,60 2,-1140-4,1254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8T07:32:57.70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8T07:33:17.97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6189 1,'-6169'0,"6150"0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8T07:33:22.46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8446 0,'-8'8,"5"-5,0 1,0-1,-1 0,1 0,-1-1,1 1,-1-1,0 0,0 0,0 0,-8 3,-26 4,0-2,-57 4,46-7,-286 16,-2-22,132 0,31 1,-234 3,163 12,-100 2,-2129-15,1116-3,97 2,1222-2,-63-11,-18-2,-122 14,129 2,82 0,-1 2,-32 8,-42 3,69-12,10-1,0 1,-33 6,35-2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6T05:40:46.68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7855 1,'-63'0,"-664"23,78 14,617-36,-57 10,4-1,-538-1,397-11,-5110 2,5312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6T05:40:54.37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132 61,'2206'0,"-1927"-15,-39 1,140-1,155-2,3956 20,-2369-5,-145 2,-1971 0,-1 0,0 0,0 1,0-1,0 1,0 0,0 1,0-1,6 4,-8-3,-1-1,0 1,0 0,0-1,0 1,0 0,0 1,0-1,-1 0,1 0,-1 1,1-1,-1 1,0-1,0 1,0-1,-1 1,1 0,0 3,1 2,-1-1,0 0,0 1,-1-1,0 1,0-1,-2 10,1-14,0 0,0 0,0 0,-1 0,1-1,-1 1,0-1,0 1,0-1,0 0,0 1,0-1,0 0,-1 0,1-1,-1 1,0 0,1-1,-1 0,-5 2,-14 5,-1-1,1-1,-1-1,-1-1,-27 1,-123-2,148-3,-656-6,-2482 6,2936 15,33-1,-510-11,357-5,-5905 2,6217 2,0 2,0 1,-58 18,-11 1,65-15,28-5,1-1,0-1,-1 0,-19 1,29-4,0 1,1 0,-1 0,0-1,0 1,1-1,-1 1,0-1,1 0,-1 0,1 0,-1 0,1 0,-1 0,1 0,-1 0,1-1,0 1,0 0,0-1,0 1,0-1,0 1,0-1,0 0,1 1,-1-1,0 0,1 1,0-1,-1 0,1 0,0-2,-1-6,1 0,0 0,0 0,4-16,22-111,-19 102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6T05:41:14.54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14157 0,'-13857'0,"13828"2,0 1,-28 6,-25 3,75-12,-1 1,1 0,0 1,-1-1,-9 5,14-5,1 0,-1 1,1-1,0 1,0-1,0 1,0 0,0 0,0 0,0 0,0 0,1 1,-1-1,1 0,0 1,-1-1,1 1,-1 3,-1 8,-1 0,2 0,0 1,0 21,6 62,-2-43,-1-29,-2-13,2 1,-1-1,2 1,0-1,0 0,7 20,-8-31,0 0,0 0,0 0,0 0,0 0,0-1,1 1,-1 0,1-1,-1 1,1-1,0 0,-1 1,1-1,0 0,0 0,0 0,0 0,0-1,0 1,0 0,0-1,0 1,1-1,2 0,36 6,83-1,-95-5,1089-1,-409-3,11448 4,-12155 0,0 0,1 0,-1 1,0-1,0 1,0-1,0 1,0 0,0 0,0 0,0 0,0 0,-1 0,1 0,0 0,-1 1,1-1,0 1,-1 0,0-1,1 1,-1 0,0 0,0-1,0 1,0 0,0 0,0 4,2 5,0 0,-1 1,0-1,-1 15,0-16,1 334,-6-151,4-173,1-8,-1-1,0 1,-3 20,3-29,-1-1,1 1,-1-1,0 1,0-1,0 1,0-1,0 0,-1 0,1 1,0-1,-1 0,0 0,0 0,1-1,-1 1,0 0,0-1,-1 1,1-1,0 1,-5 1,-7 0,-1 1,0-2,0 0,0-1,-25-1,7 0,-568-9,-4-25,29 1,-359 11,0 23,284 2,-2041-3,3243-37,-550 37,719-55,490 86,30 1,-742-17,1 0,-112 6,-179-5,-183-15,1291 51,-1216-47,159 29,-230-29,59 4,0-3,96-6,-87-2,28 3,136-4,-121-14,619 3,-485 16,2213-2,-2060 28,-85-1,339-3,494-12,-748-14,702 2,-1125 0,4 0,0 0,0 0,1-1,-1 0,14-4,-19 4,-1 0,1 0,-1 0,0-1,1 1,-1-1,0 0,0 1,0-1,0 0,0 0,-1 0,1-1,-1 1,1 0,-1-1,0 1,0 0,0-1,0 0,0 1,0-4,4-26,-1-1,-1 0,-2 1,-4-40,1 31,2 33,0-4,-1 0,0-1,-4-17,4 26,0 1,0-1,-1 1,1-1,-1 1,0 0,0 0,0 0,0 0,0 0,-1 1,1-1,-1 1,0-1,0 1,-4-3,-2 1,1 0,-1 0,0 1,0 0,0 1,0 0,-13-1,-68 0,63 3,-348 6,13 0,-1493-6,1641-18,124 8,9 1,-229-15,-548 23,423 3,-1010-2,1222-14,48 2,-706 7,487 7,-2622-2,2757-15,22 1,-777 11,519 5,346-1,-418-14,206-2,186 10,-9-8,-24 0,-567 11,400 3,335-1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DF5142-D6B9-4223-A38B-AB99F6CB2247}" type="datetimeFigureOut">
              <a:rPr lang="he-IL" smtClean="0"/>
              <a:t>כ"ב/תמוז/תשפ"ד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86EE635-CECC-459D-91CE-5EA3F18A35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569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59214-2C04-41D0-8C99-A8BBCB6947D0}" type="slidenum">
              <a:rPr lang="he-IL" smtClean="0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705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A0198B-F5C3-D3FF-0BF2-CDC8897C5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C54887E-A70B-D339-C8B1-D28D2847D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DE20FFD-DB5A-7671-7829-033C9C1E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כ"ב/תמוז/תשפ"ד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23DA0E1-9093-FA49-4F79-1887910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0352127-ADDD-8439-7861-A5599EE3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950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3355DE-E8FB-0C23-DDBD-4339EFA0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18E23A1-73A6-9BB6-89BA-527EAB61F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DA43567-41E9-B2CF-46B0-793014C4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כ"ב/תמוז/תשפ"ד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0929314-FCDA-91CF-31E1-435E1632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8C253F6-FE52-C7E6-7C46-29365704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411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7F83B08-2965-CDEC-B749-416178CD6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1088833-5E7F-2F46-1994-5DB208380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33BC55A-497F-CFA2-0413-455E77AC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כ"ב/תמוז/תשפ"ד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034FDBC-3793-46F9-FCF3-C796EFD3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A2ED317-9F5E-26F9-E0F1-7D9BB539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703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899A81-5143-4689-EA90-361EF24F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3FDFEA-E94F-2BEB-94B5-DC8CF0E2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64A87B8-1C81-F201-1C52-54F5475F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כ"ב/תמוז/תשפ"ד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7051BAC-89BC-7CFD-095A-3EE80CC0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661118D-DA91-B956-15A6-0C13949A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977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EECDF2-153C-937D-A1EA-204ACAF4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C84B25E-3B58-8850-2108-A2669C030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E4F0DF1-A5F2-E187-E2FD-3863AA40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כ"ב/תמוז/תשפ"ד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58DA6B3-E911-8943-6324-83ECFC44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BC05A16-BCB1-03E9-6532-2D7247B9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111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E17FF14-D1E0-E959-762C-D8199AF4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853C69C-F430-A6F9-DDCA-7C48E3556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49CE6FB-F775-3A52-33CA-F09D1ED69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220CFB7-8CFF-2513-7D1E-0FF57F608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כ"ב/תמוז/תשפ"ד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EF83177-280E-30AA-EBB2-2455C1FD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00792F4-305C-CCC6-4300-5B53DDB8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265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82D0E1-D35A-AA7C-65F5-525968CE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B447F10-72CB-65FB-B95B-E5BC5EE61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7EE7610-EA93-CCA8-0C31-07DA60EFD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07B3BA0-8F3B-427A-1585-B84340C79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358AE8A-F654-334E-9C58-CE1E18970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FFCC2ED-5C11-8E5D-43BD-BB6D77F9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כ"ב/תמוז/תשפ"ד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6D978A2-2728-002B-25EA-20BF4BCC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CD22E88-DB68-B85D-6D69-5716B81C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134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13A1DE-D390-6E10-5ED4-CC9A953A2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3EB7B84-E09D-504D-8722-EAAF8383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כ"ב/תמוז/תשפ"ד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CAB01E0-00AA-6928-BF7A-0E934B57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9D736B2-77B4-3B60-D134-7AC4508D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88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50FB8DF-6179-BA2D-56F4-1D7572D21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כ"ב/תמוז/תשפ"ד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53626D8-17D8-9E89-0CCD-EC5AC966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2D2816F-D870-D354-792B-54AFC429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19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350A07-1E65-5EDF-372E-91A04D67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3CC25F-DC3E-0155-FF05-0D1FEE398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017EDF5-4E60-2A0B-61FF-20CA3CC79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4F9255C-6159-486D-D2C5-26C8AF93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כ"ב/תמוז/תשפ"ד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1A95968-D62D-7D02-22BD-744A0558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22A0D7E-3713-3CE2-0293-081C2FCC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472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BF8954A-11A0-58F6-000A-37945683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A838C98-7789-21BB-ED58-0CC24B93A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EA4C8B5-3824-9AE9-4198-2C1F57C9D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A15A331-945E-922C-A46C-D30ABFEF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כ"ב/תמוז/תשפ"ד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2CBF8DE-C82E-5353-D754-58F5897E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5FDE526-25D0-83A5-E1F5-78741847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100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AD21C65-70F3-1F1F-DD3A-3453D93A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543DC1F-7BDB-6E87-96BF-E17794DD0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3B94191-A367-12DD-C5CB-0E7183F5F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73FBFD-6216-4291-805E-83F6EC9AEA2F}" type="datetimeFigureOut">
              <a:rPr lang="he-IL" smtClean="0"/>
              <a:t>כ"ב/תמוז/תשפ"ד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46E8F39-D12E-7072-FBF1-83D6836F0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ADD73BA-A64B-8E4C-5FA2-3226AE58F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C21FB-71BE-473C-A58D-7DB90E071E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669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8.png"/><Relationship Id="rId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32.png"/><Relationship Id="rId4" Type="http://schemas.openxmlformats.org/officeDocument/2006/relationships/customXml" Target="../ink/ink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4964096-2494-ACF9-70CB-972C9522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95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500" b="0" i="0" dirty="0">
                <a:solidFill>
                  <a:srgbClr val="2B4162"/>
                </a:solidFill>
                <a:effectLst/>
                <a:latin typeface="Newsreader Regular"/>
              </a:rPr>
              <a:t>Mishnah In-Depth: Kiddushin (2)</a:t>
            </a:r>
            <a:endParaRPr lang="he-IL" sz="55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 descr="Art by Sefira Lightstone">
            <a:extLst>
              <a:ext uri="{FF2B5EF4-FFF2-40B4-BE49-F238E27FC236}">
                <a16:creationId xmlns:a16="http://schemas.microsoft.com/office/drawing/2014/main" id="{7E7DD3D8-581D-3AF7-7AEC-DEDA0E996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3" y="1366464"/>
            <a:ext cx="6567343" cy="39404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16DD69B-FED7-C47B-155E-40E8FD1D5442}"/>
              </a:ext>
            </a:extLst>
          </p:cNvPr>
          <p:cNvSpPr txBox="1"/>
          <p:nvPr/>
        </p:nvSpPr>
        <p:spPr>
          <a:xfrm>
            <a:off x="2878363" y="5306870"/>
            <a:ext cx="609777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dirty="0">
                <a:solidFill>
                  <a:srgbClr val="2B4162"/>
                </a:solidFill>
                <a:latin typeface="Newsreader Regular"/>
                <a:cs typeface="David" panose="020E0502060401010101" pitchFamily="34" charset="-79"/>
              </a:rPr>
              <a:t>Drisha 2024</a:t>
            </a:r>
            <a:endParaRPr lang="he-IL" sz="55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1559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E. The Chronological Approach: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From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קניין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to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קידושין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C590668-D318-E1B7-5724-A013196D5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2100262"/>
            <a:ext cx="11306175" cy="2657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342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04" y="85060"/>
            <a:ext cx="10515600" cy="1325563"/>
          </a:xfrm>
        </p:spPr>
        <p:txBody>
          <a:bodyPr/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E. The Chronological Approach: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From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קניין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to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קידושין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A7FF99-6E14-B69D-75AB-576C862D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80" y="1771537"/>
            <a:ext cx="3001887" cy="41431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40845EE-3B4E-2842-E68E-1D53D801EB0B}"/>
              </a:ext>
            </a:extLst>
          </p:cNvPr>
          <p:cNvSpPr txBox="1"/>
          <p:nvPr/>
        </p:nvSpPr>
        <p:spPr>
          <a:xfrm>
            <a:off x="5879805" y="1771537"/>
            <a:ext cx="5425262" cy="41417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2600" b="1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3. י"נ אפשטיין, מבואות לספרות התנאים, עמ' 53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2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קידושין פרק ראשון של קידושין הוא מסכת לעצמה: פרק קניינים (של אשה, עבד, נכסים, חילופין) וחיובים (של אנשים ונשים, ארץ וחו"ל), עם סיום אגדי, כרגיל בסוף מסכות.... 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2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לשון</a:t>
            </a:r>
            <a:r>
              <a:rPr lang="he-IL" sz="2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פרק א עתיק וקצר</a:t>
            </a:r>
            <a:r>
              <a:rPr lang="he-IL" sz="2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... </a:t>
            </a:r>
            <a:r>
              <a:rPr lang="he-IL" sz="2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ובימים ההם "נקנית" האשה כמו ש"נקנה" העבד.</a:t>
            </a:r>
            <a:r>
              <a:rPr lang="he-IL" sz="2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8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04" y="85060"/>
            <a:ext cx="10515600" cy="1325563"/>
          </a:xfrm>
        </p:spPr>
        <p:txBody>
          <a:bodyPr/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E. The Chronological Approach: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From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קניין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to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קידושין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40845EE-3B4E-2842-E68E-1D53D801EB0B}"/>
              </a:ext>
            </a:extLst>
          </p:cNvPr>
          <p:cNvSpPr txBox="1"/>
          <p:nvPr/>
        </p:nvSpPr>
        <p:spPr>
          <a:xfrm>
            <a:off x="1020504" y="2228218"/>
            <a:ext cx="5425262" cy="40127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2600" b="1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4.  א' וייס, "הצעת החומר במסכת קידושין, משנה ותוספתא", חורב יב, עמ' 81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2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לכן נראה שהמשניות שעל הקניינים הוא מקור קדום לעצמו. ממטרת מסדר מקור זה להציע כל דרכי קנין השונים ולסדרם מנקות ראות הדבר העומד להקנות</a:t>
            </a:r>
            <a:r>
              <a:rPr lang="he-IL" sz="2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. בזמן ההוא עדיין השתמשו לקידושין בלשון קניין.   </a:t>
            </a:r>
            <a:endParaRPr lang="en-US" sz="2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אברהם ווייס – ויקיפדיה">
            <a:extLst>
              <a:ext uri="{FF2B5EF4-FFF2-40B4-BE49-F238E27FC236}">
                <a16:creationId xmlns:a16="http://schemas.microsoft.com/office/drawing/2014/main" id="{76B47719-02C9-2DC6-4080-34C816D5D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98" y="1548253"/>
            <a:ext cx="4008253" cy="494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2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60" y="93329"/>
            <a:ext cx="10515600" cy="1325563"/>
          </a:xfrm>
        </p:spPr>
        <p:txBody>
          <a:bodyPr/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E. The Chronological Approach: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From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קניין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to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קידושין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26A4295-1E4A-B37B-D232-855F37896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85" b="49034"/>
          <a:stretch/>
        </p:blipFill>
        <p:spPr>
          <a:xfrm>
            <a:off x="838200" y="1577975"/>
            <a:ext cx="9900684" cy="3105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18FCF3-0020-6FC0-D800-D6AAFF7FB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860" y="2414514"/>
            <a:ext cx="2861930" cy="41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דיו 1">
                <a:extLst>
                  <a:ext uri="{FF2B5EF4-FFF2-40B4-BE49-F238E27FC236}">
                    <a16:creationId xmlns:a16="http://schemas.microsoft.com/office/drawing/2014/main" id="{3E7C33B9-6DEA-16D2-D31C-B85CEE8467E0}"/>
                  </a:ext>
                </a:extLst>
              </p14:cNvPr>
              <p14:cNvContentPartPr/>
              <p14:nvPr/>
            </p14:nvContentPartPr>
            <p14:xfrm>
              <a:off x="4238255" y="2678752"/>
              <a:ext cx="1216440" cy="360"/>
            </p14:xfrm>
          </p:contentPart>
        </mc:Choice>
        <mc:Fallback xmlns="">
          <p:pic>
            <p:nvPicPr>
              <p:cNvPr id="2" name="דיו 1">
                <a:extLst>
                  <a:ext uri="{FF2B5EF4-FFF2-40B4-BE49-F238E27FC236}">
                    <a16:creationId xmlns:a16="http://schemas.microsoft.com/office/drawing/2014/main" id="{3E7C33B9-6DEA-16D2-D31C-B85CEE8467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4615" y="2571112"/>
                <a:ext cx="1324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דיו 3">
                <a:extLst>
                  <a:ext uri="{FF2B5EF4-FFF2-40B4-BE49-F238E27FC236}">
                    <a16:creationId xmlns:a16="http://schemas.microsoft.com/office/drawing/2014/main" id="{947DE59A-6110-8310-ABE6-2F3493E518FF}"/>
                  </a:ext>
                </a:extLst>
              </p14:cNvPr>
              <p14:cNvContentPartPr/>
              <p14:nvPr/>
            </p14:nvContentPartPr>
            <p14:xfrm>
              <a:off x="3998495" y="3029752"/>
              <a:ext cx="1456200" cy="22320"/>
            </p14:xfrm>
          </p:contentPart>
        </mc:Choice>
        <mc:Fallback xmlns="">
          <p:pic>
            <p:nvPicPr>
              <p:cNvPr id="4" name="דיו 3">
                <a:extLst>
                  <a:ext uri="{FF2B5EF4-FFF2-40B4-BE49-F238E27FC236}">
                    <a16:creationId xmlns:a16="http://schemas.microsoft.com/office/drawing/2014/main" id="{947DE59A-6110-8310-ABE6-2F3493E518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44495" y="2921752"/>
                <a:ext cx="15638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דיו 4">
                <a:extLst>
                  <a:ext uri="{FF2B5EF4-FFF2-40B4-BE49-F238E27FC236}">
                    <a16:creationId xmlns:a16="http://schemas.microsoft.com/office/drawing/2014/main" id="{49B1FAAA-D5D9-6341-08FD-54407B036C1D}"/>
                  </a:ext>
                </a:extLst>
              </p14:cNvPr>
              <p14:cNvContentPartPr/>
              <p14:nvPr/>
            </p14:nvContentPartPr>
            <p14:xfrm>
              <a:off x="5529935" y="3729952"/>
              <a:ext cx="775440" cy="12600"/>
            </p14:xfrm>
          </p:contentPart>
        </mc:Choice>
        <mc:Fallback xmlns="">
          <p:pic>
            <p:nvPicPr>
              <p:cNvPr id="5" name="דיו 4">
                <a:extLst>
                  <a:ext uri="{FF2B5EF4-FFF2-40B4-BE49-F238E27FC236}">
                    <a16:creationId xmlns:a16="http://schemas.microsoft.com/office/drawing/2014/main" id="{49B1FAAA-D5D9-6341-08FD-54407B036C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75935" y="3622312"/>
                <a:ext cx="8830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דיו 6">
                <a:extLst>
                  <a:ext uri="{FF2B5EF4-FFF2-40B4-BE49-F238E27FC236}">
                    <a16:creationId xmlns:a16="http://schemas.microsoft.com/office/drawing/2014/main" id="{19CCEB8D-BBB7-8DE1-7808-A586B24CE808}"/>
                  </a:ext>
                </a:extLst>
              </p14:cNvPr>
              <p14:cNvContentPartPr/>
              <p14:nvPr/>
            </p14:nvContentPartPr>
            <p14:xfrm>
              <a:off x="3827135" y="4029112"/>
              <a:ext cx="360" cy="360"/>
            </p14:xfrm>
          </p:contentPart>
        </mc:Choice>
        <mc:Fallback xmlns="">
          <p:pic>
            <p:nvPicPr>
              <p:cNvPr id="7" name="דיו 6">
                <a:extLst>
                  <a:ext uri="{FF2B5EF4-FFF2-40B4-BE49-F238E27FC236}">
                    <a16:creationId xmlns:a16="http://schemas.microsoft.com/office/drawing/2014/main" id="{19CCEB8D-BBB7-8DE1-7808-A586B24CE8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3495" y="3921472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38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60" y="93329"/>
            <a:ext cx="10515600" cy="1325563"/>
          </a:xfrm>
        </p:spPr>
        <p:txBody>
          <a:bodyPr/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E. The Chronological Approach: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From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קניין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to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קידושין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26A4295-1E4A-B37B-D232-855F37896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46" r="23648"/>
          <a:stretch/>
        </p:blipFill>
        <p:spPr>
          <a:xfrm>
            <a:off x="332268" y="1754371"/>
            <a:ext cx="8253541" cy="2923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18FCF3-0020-6FC0-D800-D6AAFF7FB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02" y="2382617"/>
            <a:ext cx="2861930" cy="41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דיו 1">
                <a:extLst>
                  <a:ext uri="{FF2B5EF4-FFF2-40B4-BE49-F238E27FC236}">
                    <a16:creationId xmlns:a16="http://schemas.microsoft.com/office/drawing/2014/main" id="{A1A52848-29BF-A132-31AC-3F48A06E3047}"/>
                  </a:ext>
                </a:extLst>
              </p14:cNvPr>
              <p14:cNvContentPartPr/>
              <p14:nvPr/>
            </p14:nvContentPartPr>
            <p14:xfrm>
              <a:off x="5087135" y="3795112"/>
              <a:ext cx="2228040" cy="360"/>
            </p14:xfrm>
          </p:contentPart>
        </mc:Choice>
        <mc:Fallback xmlns="">
          <p:pic>
            <p:nvPicPr>
              <p:cNvPr id="2" name="דיו 1">
                <a:extLst>
                  <a:ext uri="{FF2B5EF4-FFF2-40B4-BE49-F238E27FC236}">
                    <a16:creationId xmlns:a16="http://schemas.microsoft.com/office/drawing/2014/main" id="{A1A52848-29BF-A132-31AC-3F48A06E30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3495" y="3687472"/>
                <a:ext cx="2335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דיו 3">
                <a:extLst>
                  <a:ext uri="{FF2B5EF4-FFF2-40B4-BE49-F238E27FC236}">
                    <a16:creationId xmlns:a16="http://schemas.microsoft.com/office/drawing/2014/main" id="{70699D53-8F75-F18A-DC04-C65379B5F5D8}"/>
                  </a:ext>
                </a:extLst>
              </p14:cNvPr>
              <p14:cNvContentPartPr/>
              <p14:nvPr/>
            </p14:nvContentPartPr>
            <p14:xfrm>
              <a:off x="3839015" y="2349352"/>
              <a:ext cx="3040560" cy="49680"/>
            </p14:xfrm>
          </p:contentPart>
        </mc:Choice>
        <mc:Fallback xmlns="">
          <p:pic>
            <p:nvPicPr>
              <p:cNvPr id="4" name="דיו 3">
                <a:extLst>
                  <a:ext uri="{FF2B5EF4-FFF2-40B4-BE49-F238E27FC236}">
                    <a16:creationId xmlns:a16="http://schemas.microsoft.com/office/drawing/2014/main" id="{70699D53-8F75-F18A-DC04-C65379B5F5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5015" y="2241352"/>
                <a:ext cx="3148200" cy="26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17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04" y="85060"/>
            <a:ext cx="10515600" cy="1325563"/>
          </a:xfrm>
        </p:spPr>
        <p:txBody>
          <a:bodyPr/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E. The Chronological Approach: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From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קניין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to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קידושין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72F0A45-C8A2-5082-AA77-F3AE08D18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4"/>
          <a:stretch/>
        </p:blipFill>
        <p:spPr>
          <a:xfrm>
            <a:off x="648641" y="1850064"/>
            <a:ext cx="11001209" cy="23391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8033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707" y="301330"/>
            <a:ext cx="10515600" cy="1325563"/>
          </a:xfrm>
        </p:spPr>
        <p:txBody>
          <a:bodyPr/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E. The Chronological Approach: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From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קניין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to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קידושין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BE3BDE6-86E3-12C4-2E05-27B92EA23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715444"/>
            <a:ext cx="10096500" cy="43815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64328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507" y="1077506"/>
            <a:ext cx="4610986" cy="1325563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E. The Chronological Approach: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From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קניין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to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קידושין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534CFD0-4D31-674E-E05B-8FB3ABC37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21" y="328612"/>
            <a:ext cx="6591300" cy="6200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BEEA6B9-A482-B33D-7CA2-F8FDE87A7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060" y="3115339"/>
            <a:ext cx="2496000" cy="33396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072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F. A Matter of Context: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קניין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&amp;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קידושין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95C0EF8-E7B1-BDD3-E3FD-3A579F25E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" t="1065" r="4371" b="49777"/>
          <a:stretch/>
        </p:blipFill>
        <p:spPr>
          <a:xfrm>
            <a:off x="838200" y="2097197"/>
            <a:ext cx="8996916" cy="245353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4098" name="Picture 2" descr="סדר נשים - משישה סדרי משנה">
            <a:extLst>
              <a:ext uri="{FF2B5EF4-FFF2-40B4-BE49-F238E27FC236}">
                <a16:creationId xmlns:a16="http://schemas.microsoft.com/office/drawing/2014/main" id="{4868CB7E-4017-82B2-395F-1438D4185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867" y="2732566"/>
            <a:ext cx="2271868" cy="36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דיו 3">
                <a:extLst>
                  <a:ext uri="{FF2B5EF4-FFF2-40B4-BE49-F238E27FC236}">
                    <a16:creationId xmlns:a16="http://schemas.microsoft.com/office/drawing/2014/main" id="{3CE8412B-AB4E-AD2C-EF89-4B57A9963EE8}"/>
                  </a:ext>
                </a:extLst>
              </p14:cNvPr>
              <p14:cNvContentPartPr/>
              <p14:nvPr/>
            </p14:nvContentPartPr>
            <p14:xfrm>
              <a:off x="1042535" y="3253169"/>
              <a:ext cx="2827800" cy="33120"/>
            </p14:xfrm>
          </p:contentPart>
        </mc:Choice>
        <mc:Fallback xmlns="">
          <p:pic>
            <p:nvPicPr>
              <p:cNvPr id="4" name="דיו 3">
                <a:extLst>
                  <a:ext uri="{FF2B5EF4-FFF2-40B4-BE49-F238E27FC236}">
                    <a16:creationId xmlns:a16="http://schemas.microsoft.com/office/drawing/2014/main" id="{3CE8412B-AB4E-AD2C-EF89-4B57A9963E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895" y="3145529"/>
                <a:ext cx="29354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דיו 4">
                <a:extLst>
                  <a:ext uri="{FF2B5EF4-FFF2-40B4-BE49-F238E27FC236}">
                    <a16:creationId xmlns:a16="http://schemas.microsoft.com/office/drawing/2014/main" id="{7D0EB167-8C04-545D-6D2F-2F5D93036C59}"/>
                  </a:ext>
                </a:extLst>
              </p14:cNvPr>
              <p14:cNvContentPartPr/>
              <p14:nvPr/>
            </p14:nvContentPartPr>
            <p14:xfrm>
              <a:off x="4800935" y="3582209"/>
              <a:ext cx="4483800" cy="115200"/>
            </p14:xfrm>
          </p:contentPart>
        </mc:Choice>
        <mc:Fallback xmlns="">
          <p:pic>
            <p:nvPicPr>
              <p:cNvPr id="5" name="דיו 4">
                <a:extLst>
                  <a:ext uri="{FF2B5EF4-FFF2-40B4-BE49-F238E27FC236}">
                    <a16:creationId xmlns:a16="http://schemas.microsoft.com/office/drawing/2014/main" id="{7D0EB167-8C04-545D-6D2F-2F5D93036C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7295" y="3474209"/>
                <a:ext cx="459144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דיו 6">
                <a:extLst>
                  <a:ext uri="{FF2B5EF4-FFF2-40B4-BE49-F238E27FC236}">
                    <a16:creationId xmlns:a16="http://schemas.microsoft.com/office/drawing/2014/main" id="{DA2226FA-55FD-D9AC-F63D-6F700F6D07F1}"/>
                  </a:ext>
                </a:extLst>
              </p14:cNvPr>
              <p14:cNvContentPartPr/>
              <p14:nvPr/>
            </p14:nvContentPartPr>
            <p14:xfrm>
              <a:off x="1038575" y="2902529"/>
              <a:ext cx="8268840" cy="510840"/>
            </p14:xfrm>
          </p:contentPart>
        </mc:Choice>
        <mc:Fallback xmlns="">
          <p:pic>
            <p:nvPicPr>
              <p:cNvPr id="7" name="דיו 6">
                <a:extLst>
                  <a:ext uri="{FF2B5EF4-FFF2-40B4-BE49-F238E27FC236}">
                    <a16:creationId xmlns:a16="http://schemas.microsoft.com/office/drawing/2014/main" id="{DA2226FA-55FD-D9AC-F63D-6F700F6D07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4575" y="2794529"/>
                <a:ext cx="837648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דיו 7">
                <a:extLst>
                  <a:ext uri="{FF2B5EF4-FFF2-40B4-BE49-F238E27FC236}">
                    <a16:creationId xmlns:a16="http://schemas.microsoft.com/office/drawing/2014/main" id="{FA7C7983-CFC2-5DC4-7229-B7DD6D8D5D65}"/>
                  </a:ext>
                </a:extLst>
              </p14:cNvPr>
              <p14:cNvContentPartPr/>
              <p14:nvPr/>
            </p14:nvContentPartPr>
            <p14:xfrm>
              <a:off x="4837655" y="3465569"/>
              <a:ext cx="2022120" cy="44640"/>
            </p14:xfrm>
          </p:contentPart>
        </mc:Choice>
        <mc:Fallback xmlns="">
          <p:pic>
            <p:nvPicPr>
              <p:cNvPr id="8" name="דיו 7">
                <a:extLst>
                  <a:ext uri="{FF2B5EF4-FFF2-40B4-BE49-F238E27FC236}">
                    <a16:creationId xmlns:a16="http://schemas.microsoft.com/office/drawing/2014/main" id="{FA7C7983-CFC2-5DC4-7229-B7DD6D8D5D6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83655" y="3357569"/>
                <a:ext cx="2129760" cy="2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237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F. A Matter of Context: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קניין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&amp;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קידושין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5283B2C-F41B-C1D3-733F-7141F3FDB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46" b="11121"/>
          <a:stretch/>
        </p:blipFill>
        <p:spPr>
          <a:xfrm>
            <a:off x="2558901" y="1690688"/>
            <a:ext cx="9284176" cy="2734451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5124" name="Picture 4" descr="&gt;מקורות ומסורות">
            <a:extLst>
              <a:ext uri="{FF2B5EF4-FFF2-40B4-BE49-F238E27FC236}">
                <a16:creationId xmlns:a16="http://schemas.microsoft.com/office/drawing/2014/main" id="{306227D5-42C1-7BBA-16E4-870F02295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3" y="3429000"/>
            <a:ext cx="2014625" cy="316473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דיו 1">
                <a:extLst>
                  <a:ext uri="{FF2B5EF4-FFF2-40B4-BE49-F238E27FC236}">
                    <a16:creationId xmlns:a16="http://schemas.microsoft.com/office/drawing/2014/main" id="{20970C8D-92E2-B835-F92C-1A9E367F9F41}"/>
                  </a:ext>
                </a:extLst>
              </p14:cNvPr>
              <p14:cNvContentPartPr/>
              <p14:nvPr/>
            </p14:nvContentPartPr>
            <p14:xfrm>
              <a:off x="3052415" y="2763209"/>
              <a:ext cx="3773520" cy="141120"/>
            </p14:xfrm>
          </p:contentPart>
        </mc:Choice>
        <mc:Fallback xmlns="">
          <p:pic>
            <p:nvPicPr>
              <p:cNvPr id="2" name="דיו 1">
                <a:extLst>
                  <a:ext uri="{FF2B5EF4-FFF2-40B4-BE49-F238E27FC236}">
                    <a16:creationId xmlns:a16="http://schemas.microsoft.com/office/drawing/2014/main" id="{20970C8D-92E2-B835-F92C-1A9E367F9F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8415" y="2655209"/>
                <a:ext cx="388116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דיו 3">
                <a:extLst>
                  <a:ext uri="{FF2B5EF4-FFF2-40B4-BE49-F238E27FC236}">
                    <a16:creationId xmlns:a16="http://schemas.microsoft.com/office/drawing/2014/main" id="{6C628C30-9952-C408-0226-A6A57F3D570E}"/>
                  </a:ext>
                </a:extLst>
              </p14:cNvPr>
              <p14:cNvContentPartPr/>
              <p14:nvPr/>
            </p14:nvContentPartPr>
            <p14:xfrm>
              <a:off x="10409375" y="3088289"/>
              <a:ext cx="734040" cy="38880"/>
            </p14:xfrm>
          </p:contentPart>
        </mc:Choice>
        <mc:Fallback xmlns="">
          <p:pic>
            <p:nvPicPr>
              <p:cNvPr id="4" name="דיו 3">
                <a:extLst>
                  <a:ext uri="{FF2B5EF4-FFF2-40B4-BE49-F238E27FC236}">
                    <a16:creationId xmlns:a16="http://schemas.microsoft.com/office/drawing/2014/main" id="{6C628C30-9952-C408-0226-A6A57F3D57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55375" y="2980289"/>
                <a:ext cx="841680" cy="2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5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A. Review: Kiddushin Chapter 1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131AE7F-4690-6C90-B1D3-A525CD8C1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115"/>
          <a:stretch/>
        </p:blipFill>
        <p:spPr>
          <a:xfrm>
            <a:off x="189613" y="1690688"/>
            <a:ext cx="11714347" cy="182868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2698679-AD49-3FB9-6117-518CC519983F}"/>
              </a:ext>
            </a:extLst>
          </p:cNvPr>
          <p:cNvSpPr txBox="1"/>
          <p:nvPr/>
        </p:nvSpPr>
        <p:spPr>
          <a:xfrm>
            <a:off x="189613" y="3753293"/>
            <a:ext cx="9900684" cy="25699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300" dirty="0"/>
              <a:t>A woman is </a:t>
            </a:r>
            <a:r>
              <a:rPr lang="en-US" sz="2300" b="1" dirty="0"/>
              <a:t>acquired</a:t>
            </a:r>
            <a:r>
              <a:rPr lang="en-US" sz="2300" dirty="0"/>
              <a:t> in three ways and </a:t>
            </a:r>
            <a:r>
              <a:rPr lang="en-US" sz="2300" b="1" dirty="0"/>
              <a:t>acquires</a:t>
            </a:r>
            <a:r>
              <a:rPr lang="en-US" sz="2300" dirty="0"/>
              <a:t> herself in two: She is acquired by money, by document, or by intercourse. “By money”: Bet Shammai says: a denar or the equivalent of a denar; Bet Hillel says: a perutah or the equivalent of a perutah. And how much is a perutah? An eighth of an Italian issar. And she </a:t>
            </a:r>
            <a:r>
              <a:rPr lang="en-US" sz="2300" b="1" dirty="0"/>
              <a:t>acquires</a:t>
            </a:r>
            <a:r>
              <a:rPr lang="en-US" sz="2300" dirty="0"/>
              <a:t> herself by divorce or by her husband's death. A yevamah is </a:t>
            </a:r>
            <a:r>
              <a:rPr lang="en-US" sz="2300" b="1" dirty="0"/>
              <a:t>acquired</a:t>
            </a:r>
            <a:r>
              <a:rPr lang="en-US" sz="2300" dirty="0"/>
              <a:t> by intercourse. And she </a:t>
            </a:r>
            <a:r>
              <a:rPr lang="en-US" sz="2300" b="1" dirty="0"/>
              <a:t>acquires</a:t>
            </a:r>
            <a:r>
              <a:rPr lang="en-US" sz="2300" dirty="0"/>
              <a:t> herself by halitzah or by the yavam’s death.</a:t>
            </a:r>
          </a:p>
        </p:txBody>
      </p:sp>
      <p:pic>
        <p:nvPicPr>
          <p:cNvPr id="2052" name="Picture 4" descr="bride drawing Stock Illustration | Adobe Stock">
            <a:extLst>
              <a:ext uri="{FF2B5EF4-FFF2-40B4-BE49-F238E27FC236}">
                <a16:creationId xmlns:a16="http://schemas.microsoft.com/office/drawing/2014/main" id="{A9F6F8D5-EE1A-59C7-632E-BE26CAFE9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/>
          <a:stretch/>
        </p:blipFill>
        <p:spPr bwMode="auto">
          <a:xfrm>
            <a:off x="10299419" y="3753293"/>
            <a:ext cx="1604541" cy="25699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20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G. Different Perspectives: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קניין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≠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קידושין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D72F00A-30C2-44DF-D194-3F823AA08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78"/>
          <a:stretch/>
        </p:blipFill>
        <p:spPr>
          <a:xfrm>
            <a:off x="332527" y="1870593"/>
            <a:ext cx="11578057" cy="174591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CABD2EB-A670-B953-7D8C-063D39045188}"/>
              </a:ext>
            </a:extLst>
          </p:cNvPr>
          <p:cNvSpPr txBox="1"/>
          <p:nvPr/>
        </p:nvSpPr>
        <p:spPr>
          <a:xfrm>
            <a:off x="332526" y="3796408"/>
            <a:ext cx="11578057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en-US" sz="2600" b="1" dirty="0"/>
              <a:t>Bet Shammai says</a:t>
            </a:r>
            <a:r>
              <a:rPr lang="en-US" sz="2600" dirty="0"/>
              <a:t>: a man should not divorce his wife unless he has found her guilty of some unseemly conduct, as it says, “Because he has found some unseemly thing in her.” </a:t>
            </a:r>
            <a:r>
              <a:rPr lang="en-US" sz="2600" b="1" dirty="0"/>
              <a:t>Bet Hillel says </a:t>
            </a:r>
            <a:r>
              <a:rPr lang="en-US" sz="2600" dirty="0"/>
              <a:t>[that he may divorce her] even if she has merely burnt his dish, since it says, “Because he has found some unseemly thing in her.” </a:t>
            </a:r>
            <a:r>
              <a:rPr lang="en-US" sz="2600" b="1" dirty="0"/>
              <a:t>Rabbi Akiva says</a:t>
            </a:r>
            <a:r>
              <a:rPr lang="en-US" sz="2600" dirty="0"/>
              <a:t>, [he may divorce her] even if he finds another woman more beautiful than she is, as it says, “it cometh to pass, if she find no </a:t>
            </a:r>
            <a:r>
              <a:rPr lang="en-US" sz="2600" dirty="0" err="1"/>
              <a:t>favour</a:t>
            </a:r>
            <a:r>
              <a:rPr lang="en-US" sz="2600" dirty="0"/>
              <a:t> in his eyes”.</a:t>
            </a:r>
          </a:p>
        </p:txBody>
      </p:sp>
    </p:spTree>
    <p:extLst>
      <p:ext uri="{BB962C8B-B14F-4D97-AF65-F5344CB8AC3E}">
        <p14:creationId xmlns:p14="http://schemas.microsoft.com/office/powerpoint/2010/main" val="2703928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665" y="365125"/>
            <a:ext cx="10515600" cy="1325563"/>
          </a:xfrm>
        </p:spPr>
        <p:txBody>
          <a:bodyPr/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G. Different Perspectives: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קניין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≠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קידושין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244913F-853C-1D4A-7A51-73A001083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133"/>
          <a:stretch/>
        </p:blipFill>
        <p:spPr>
          <a:xfrm>
            <a:off x="166904" y="2100133"/>
            <a:ext cx="9914720" cy="275512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6146" name="Picture 2" descr="No photo description available.">
            <a:extLst>
              <a:ext uri="{FF2B5EF4-FFF2-40B4-BE49-F238E27FC236}">
                <a16:creationId xmlns:a16="http://schemas.microsoft.com/office/drawing/2014/main" id="{67791BBB-3781-5093-C21B-561A3AEC9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88" y="3140755"/>
            <a:ext cx="274399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0A52E66-17DB-ECE7-0310-F80A020A3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264" y="3124200"/>
            <a:ext cx="645396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24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665" y="365125"/>
            <a:ext cx="10515600" cy="1325563"/>
          </a:xfrm>
        </p:spPr>
        <p:txBody>
          <a:bodyPr/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G. Different Perspectives: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קניין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≠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קידושין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51A893F-8048-DA73-FF76-77062B979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5" t="72986" r="14831"/>
          <a:stretch/>
        </p:blipFill>
        <p:spPr>
          <a:xfrm>
            <a:off x="329610" y="1548672"/>
            <a:ext cx="7953153" cy="233208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199FE3C-D9BC-513E-8D62-CED4A631DE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11" b="53941"/>
          <a:stretch/>
        </p:blipFill>
        <p:spPr>
          <a:xfrm>
            <a:off x="2313788" y="4240283"/>
            <a:ext cx="9319450" cy="195849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59724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22" y="-16913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Appendix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F18BBA2-477D-F951-E702-9AC5E0122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1" r="3940" b="32910"/>
          <a:stretch/>
        </p:blipFill>
        <p:spPr>
          <a:xfrm>
            <a:off x="373108" y="1810041"/>
            <a:ext cx="10089329" cy="4580301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931EB59-FFD3-EE25-30F5-BF5159A88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211" y="307779"/>
            <a:ext cx="1628607" cy="251441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5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22" y="-16913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Appendix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F18BBA2-477D-F951-E702-9AC5E0122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68"/>
          <a:stretch/>
        </p:blipFill>
        <p:spPr>
          <a:xfrm>
            <a:off x="428730" y="3559033"/>
            <a:ext cx="10282522" cy="255474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931EB59-FFD3-EE25-30F5-BF5159A88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86" y="493650"/>
            <a:ext cx="1817031" cy="28053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85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136" y="21110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Appendix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 descr="תמונה שמכילה טקסט, גופן, צילום מסך, שחור ולבן&#10;&#10;התיאור נוצר באופן אוטומטי">
            <a:extLst>
              <a:ext uri="{FF2B5EF4-FFF2-40B4-BE49-F238E27FC236}">
                <a16:creationId xmlns:a16="http://schemas.microsoft.com/office/drawing/2014/main" id="{FD1E4CAB-C158-2E50-E889-60652CD7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62" y="1568564"/>
            <a:ext cx="7791992" cy="483223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דיו 2">
                <a:extLst>
                  <a:ext uri="{FF2B5EF4-FFF2-40B4-BE49-F238E27FC236}">
                    <a16:creationId xmlns:a16="http://schemas.microsoft.com/office/drawing/2014/main" id="{81EC8FA0-9DC4-48E0-D70D-48A7988B25C1}"/>
                  </a:ext>
                </a:extLst>
              </p14:cNvPr>
              <p14:cNvContentPartPr/>
              <p14:nvPr/>
            </p14:nvContentPartPr>
            <p14:xfrm>
              <a:off x="2710775" y="6240809"/>
              <a:ext cx="477720" cy="360"/>
            </p14:xfrm>
          </p:contentPart>
        </mc:Choice>
        <mc:Fallback xmlns="">
          <p:pic>
            <p:nvPicPr>
              <p:cNvPr id="3" name="דיו 2">
                <a:extLst>
                  <a:ext uri="{FF2B5EF4-FFF2-40B4-BE49-F238E27FC236}">
                    <a16:creationId xmlns:a16="http://schemas.microsoft.com/office/drawing/2014/main" id="{81EC8FA0-9DC4-48E0-D70D-48A7988B25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7135" y="6132809"/>
                <a:ext cx="5853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85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4964096-2494-ACF9-70CB-972C9522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95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500" b="0" i="0" dirty="0">
                <a:solidFill>
                  <a:srgbClr val="2B4162"/>
                </a:solidFill>
                <a:effectLst/>
                <a:latin typeface="Newsreader Regular"/>
              </a:rPr>
              <a:t>Mishnah In-Depth: Kiddushin (2)</a:t>
            </a:r>
            <a:endParaRPr lang="he-IL" sz="55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 descr="Art by Sefira Lightstone">
            <a:extLst>
              <a:ext uri="{FF2B5EF4-FFF2-40B4-BE49-F238E27FC236}">
                <a16:creationId xmlns:a16="http://schemas.microsoft.com/office/drawing/2014/main" id="{7E7DD3D8-581D-3AF7-7AEC-DEDA0E996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3" y="1366464"/>
            <a:ext cx="6567343" cy="39404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16DD69B-FED7-C47B-155E-40E8FD1D5442}"/>
              </a:ext>
            </a:extLst>
          </p:cNvPr>
          <p:cNvSpPr txBox="1"/>
          <p:nvPr/>
        </p:nvSpPr>
        <p:spPr>
          <a:xfrm>
            <a:off x="2878363" y="5306870"/>
            <a:ext cx="609777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dirty="0">
                <a:solidFill>
                  <a:srgbClr val="2B4162"/>
                </a:solidFill>
                <a:latin typeface="Newsreader Regular"/>
                <a:cs typeface="David" panose="020E0502060401010101" pitchFamily="34" charset="-79"/>
              </a:rPr>
              <a:t>Drisha 2024</a:t>
            </a:r>
            <a:endParaRPr lang="he-IL" sz="55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1708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086" y="-199954"/>
            <a:ext cx="10515600" cy="1325563"/>
          </a:xfrm>
        </p:spPr>
        <p:txBody>
          <a:bodyPr>
            <a:normAutofit/>
          </a:bodyPr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B. Kiddushin Chapter 2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26C8C61-971F-1542-C7FF-076A81290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947"/>
          <a:stretch/>
        </p:blipFill>
        <p:spPr>
          <a:xfrm>
            <a:off x="1130158" y="871416"/>
            <a:ext cx="10171416" cy="20738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91D1805-95BE-4C58-580A-EEE8CEEEAA63}"/>
              </a:ext>
            </a:extLst>
          </p:cNvPr>
          <p:cNvSpPr txBox="1"/>
          <p:nvPr/>
        </p:nvSpPr>
        <p:spPr>
          <a:xfrm>
            <a:off x="3469168" y="3538025"/>
            <a:ext cx="5487528" cy="5539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none" rtlCol="1">
            <a:spAutoFit/>
          </a:bodyPr>
          <a:lstStyle/>
          <a:p>
            <a:r>
              <a:rPr lang="en-US" sz="3000" dirty="0"/>
              <a:t>Kiddushin Process: Introduction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332317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086" y="-199954"/>
            <a:ext cx="10515600" cy="1325563"/>
          </a:xfrm>
        </p:spPr>
        <p:txBody>
          <a:bodyPr>
            <a:normAutofit/>
          </a:bodyPr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B. Kiddushin Chapter 2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EEF29B6-DD15-C609-B298-1389DA094447}"/>
              </a:ext>
            </a:extLst>
          </p:cNvPr>
          <p:cNvSpPr txBox="1"/>
          <p:nvPr/>
        </p:nvSpPr>
        <p:spPr>
          <a:xfrm>
            <a:off x="2118885" y="5972881"/>
            <a:ext cx="7954230" cy="5539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none" rtlCol="1">
            <a:spAutoFit/>
          </a:bodyPr>
          <a:lstStyle/>
          <a:p>
            <a:r>
              <a:rPr lang="en-US" sz="3000" dirty="0"/>
              <a:t>Misleading Kiddushin: Object, Identity, Process</a:t>
            </a:r>
            <a:endParaRPr lang="he-IL" sz="30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AF13D68-3127-006E-3A56-D37983A45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086" y="885271"/>
            <a:ext cx="9735341" cy="48377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577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B. Kiddushin Chapter 2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8191A63-B974-EC10-EFA3-5D7053029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39"/>
          <a:stretch/>
        </p:blipFill>
        <p:spPr>
          <a:xfrm>
            <a:off x="729567" y="1510951"/>
            <a:ext cx="11191875" cy="22882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881E83A-ADC6-B2E9-CB59-1F33A97EDBAC}"/>
              </a:ext>
            </a:extLst>
          </p:cNvPr>
          <p:cNvSpPr txBox="1"/>
          <p:nvPr/>
        </p:nvSpPr>
        <p:spPr>
          <a:xfrm>
            <a:off x="3853801" y="3899533"/>
            <a:ext cx="4943405" cy="5539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none" rtlCol="1">
            <a:spAutoFit/>
          </a:bodyPr>
          <a:lstStyle/>
          <a:p>
            <a:r>
              <a:rPr lang="en-US" sz="3000" dirty="0"/>
              <a:t>Kiddushin of Multiple Wives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327251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B. Kiddushin Chapter 2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8FAF935-209F-F433-E290-EFEEA0BB2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832897"/>
            <a:ext cx="11172825" cy="3362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54DF979-9F16-DA65-51AF-6B02FC9F9471}"/>
              </a:ext>
            </a:extLst>
          </p:cNvPr>
          <p:cNvSpPr txBox="1"/>
          <p:nvPr/>
        </p:nvSpPr>
        <p:spPr>
          <a:xfrm>
            <a:off x="838200" y="5443870"/>
            <a:ext cx="10515600" cy="5539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000" dirty="0"/>
              <a:t>The Ownership over the Object used for the Kiddushin 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30682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C.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קניין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vs.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קידושין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?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170" name="Picture 2" descr="The Jewish Marriage Ceremony - &quot;According to the Laws of Moses and Israel&quot;:  Ke' dat Moshe Ve' Yisrael: - Chabad.org">
            <a:extLst>
              <a:ext uri="{FF2B5EF4-FFF2-40B4-BE49-F238E27FC236}">
                <a16:creationId xmlns:a16="http://schemas.microsoft.com/office/drawing/2014/main" id="{D3DC1E4D-D911-0866-521B-8CCF3DFB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09" y="1690688"/>
            <a:ext cx="7761582" cy="465694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EF853A1-3C77-FDEE-D0D2-871DD82650A5}"/>
              </a:ext>
            </a:extLst>
          </p:cNvPr>
          <p:cNvSpPr txBox="1"/>
          <p:nvPr/>
        </p:nvSpPr>
        <p:spPr>
          <a:xfrm>
            <a:off x="834655" y="3429000"/>
            <a:ext cx="9453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קניין</a:t>
            </a:r>
            <a:endParaRPr lang="he-IL" sz="300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36FEB22-34A1-3E80-50B3-0E6507C84434}"/>
              </a:ext>
            </a:extLst>
          </p:cNvPr>
          <p:cNvSpPr txBox="1"/>
          <p:nvPr/>
        </p:nvSpPr>
        <p:spPr>
          <a:xfrm>
            <a:off x="10217889" y="3465164"/>
            <a:ext cx="13990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קידושין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357558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68"/>
            <a:ext cx="10515600" cy="1325563"/>
          </a:xfrm>
        </p:spPr>
        <p:txBody>
          <a:bodyPr/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D.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קניין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vs.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קידושין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?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The Talmudic Sugiya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4B06EC9-891D-04D2-2922-B778B2F88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92" b="22553"/>
          <a:stretch/>
        </p:blipFill>
        <p:spPr>
          <a:xfrm>
            <a:off x="571500" y="1541004"/>
            <a:ext cx="11049000" cy="1733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4860BA5-D63A-E7F8-D156-8EBE1A39D355}"/>
              </a:ext>
            </a:extLst>
          </p:cNvPr>
          <p:cNvSpPr txBox="1"/>
          <p:nvPr/>
        </p:nvSpPr>
        <p:spPr>
          <a:xfrm>
            <a:off x="571500" y="3583173"/>
            <a:ext cx="11049000" cy="27853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500" dirty="0"/>
              <a:t>Why is it different here in that it states, “a woman is </a:t>
            </a:r>
            <a:r>
              <a:rPr lang="en-US" sz="2500" b="1" dirty="0"/>
              <a:t>acquired (</a:t>
            </a:r>
            <a:r>
              <a:rPr lang="he-IL" sz="2500" b="1" dirty="0">
                <a:latin typeface="David" panose="020E0502060401010101" pitchFamily="34" charset="-79"/>
                <a:cs typeface="David" panose="020E0502060401010101" pitchFamily="34" charset="-79"/>
              </a:rPr>
              <a:t>נקנית</a:t>
            </a:r>
            <a:r>
              <a:rPr lang="en-US" sz="2500" b="1" dirty="0"/>
              <a:t>)</a:t>
            </a:r>
            <a:r>
              <a:rPr lang="en-US" sz="2500" dirty="0"/>
              <a:t>,” and elsewhere it teaches “A man </a:t>
            </a:r>
            <a:r>
              <a:rPr lang="en-US" sz="2500" b="1" dirty="0"/>
              <a:t>betroths </a:t>
            </a:r>
            <a:r>
              <a:rPr lang="he-IL" sz="2500" b="1" dirty="0"/>
              <a:t>(</a:t>
            </a:r>
            <a:r>
              <a:rPr lang="he-IL" sz="2500" b="1" dirty="0">
                <a:latin typeface="David" panose="020E0502060401010101" pitchFamily="34" charset="-79"/>
                <a:cs typeface="David" panose="020E0502060401010101" pitchFamily="34" charset="-79"/>
              </a:rPr>
              <a:t>מקדש</a:t>
            </a:r>
            <a:r>
              <a:rPr lang="he-IL" sz="2500" b="1" dirty="0"/>
              <a:t>)</a:t>
            </a:r>
            <a:r>
              <a:rPr lang="en-US" sz="2500" b="1" dirty="0"/>
              <a:t>”</a:t>
            </a:r>
            <a:r>
              <a:rPr lang="en-US" sz="2500" dirty="0"/>
              <a:t>? </a:t>
            </a:r>
          </a:p>
          <a:p>
            <a:pPr algn="just" rtl="0"/>
            <a:r>
              <a:rPr lang="en-US" sz="2500" dirty="0"/>
              <a:t>Because he wishes to teach “money”; and from where is it derived that money? He derives it by connecting “taking” with the “taking” from the field of Ephron: Here it is written: “When a man takes a wife”, while it is written there: “I will give you money for the field: take it from me”, And “taking” is called acquisition, for it is written, “the field which Abraham acquired.”</a:t>
            </a:r>
          </a:p>
        </p:txBody>
      </p:sp>
    </p:spTree>
    <p:extLst>
      <p:ext uri="{BB962C8B-B14F-4D97-AF65-F5344CB8AC3E}">
        <p14:creationId xmlns:p14="http://schemas.microsoft.com/office/powerpoint/2010/main" val="247911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D.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קניין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vs.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קידושין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?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The Talmudic Sugiya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4B06EC9-891D-04D2-2922-B778B2F88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116" b="1"/>
          <a:stretch/>
        </p:blipFill>
        <p:spPr>
          <a:xfrm>
            <a:off x="563527" y="2200524"/>
            <a:ext cx="11163299" cy="736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3E6E721-FBEA-209D-7DB3-CC755FBC21E0}"/>
              </a:ext>
            </a:extLst>
          </p:cNvPr>
          <p:cNvSpPr txBox="1"/>
          <p:nvPr/>
        </p:nvSpPr>
        <p:spPr>
          <a:xfrm>
            <a:off x="563527" y="3245063"/>
            <a:ext cx="11163300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2600" dirty="0"/>
              <a:t>Then let him teach there, “A man acquires”? He [the Tanna] first taught Biblical language, but subsequently, rabbinic language. And what is the [meaning] of the Biblical language? That he [the husband] prohibits her to all [other men] like </a:t>
            </a:r>
            <a:r>
              <a:rPr lang="en-US" sz="2600" dirty="0" err="1"/>
              <a:t>hekdesh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892865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7201</TotalTime>
  <Words>759</Words>
  <Application>Microsoft Office PowerPoint</Application>
  <PresentationFormat>מסך רחב</PresentationFormat>
  <Paragraphs>46</Paragraphs>
  <Slides>26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David</vt:lpstr>
      <vt:lpstr>Newsreader Regular</vt:lpstr>
      <vt:lpstr>ערכת נושא Office</vt:lpstr>
      <vt:lpstr>Mishnah In-Depth: Kiddushin (2)</vt:lpstr>
      <vt:lpstr>A. Review: Kiddushin Chapter 1</vt:lpstr>
      <vt:lpstr>B. Kiddushin Chapter 2</vt:lpstr>
      <vt:lpstr>B. Kiddushin Chapter 2</vt:lpstr>
      <vt:lpstr>B. Kiddushin Chapter 2</vt:lpstr>
      <vt:lpstr>B. Kiddushin Chapter 2</vt:lpstr>
      <vt:lpstr>C. קניין  vs. קידושין? </vt:lpstr>
      <vt:lpstr>D. קניין  vs. קידושין?  The Talmudic Sugiya</vt:lpstr>
      <vt:lpstr>D. קניין  vs. קידושין?  The Talmudic Sugiya</vt:lpstr>
      <vt:lpstr>E. The Chronological Approach:  From קניין  to קידושין</vt:lpstr>
      <vt:lpstr>E. The Chronological Approach:  Fromקניין  to קידושין</vt:lpstr>
      <vt:lpstr>E. The Chronological Approach:  Fromקניין  to קידושין</vt:lpstr>
      <vt:lpstr>E. The Chronological Approach:  Fromקניין  to קידושין</vt:lpstr>
      <vt:lpstr>E. The Chronological Approach:  Fromקניין  to קידושין</vt:lpstr>
      <vt:lpstr>E. The Chronological Approach:  Fromקניין  to קידושין?</vt:lpstr>
      <vt:lpstr>E. The Chronological Approach:  Fromקניין  to קידושין?</vt:lpstr>
      <vt:lpstr>E. The Chronological Approach:  Fromקניין  to קידושין?</vt:lpstr>
      <vt:lpstr>F. A Matter of Context: קניין  &amp; קידושין </vt:lpstr>
      <vt:lpstr>F. A Matter of Context: קניין  &amp; קידושין </vt:lpstr>
      <vt:lpstr>G. Different Perspectives:קניין ≠  קידושין </vt:lpstr>
      <vt:lpstr>G. Different Perspectives:קניין ≠  קידושין </vt:lpstr>
      <vt:lpstr>G. Different Perspectives:קניין ≠  קידושין </vt:lpstr>
      <vt:lpstr>Appendix</vt:lpstr>
      <vt:lpstr>Appendix</vt:lpstr>
      <vt:lpstr>Appendix</vt:lpstr>
      <vt:lpstr>Mishnah In-Depth: Kiddushin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שיעור פתיחה:        פרק ראשון של מסכת קידושין קיץ תשפ"ד</dc:title>
  <dc:creator>רחל בתיה ספט גפני</dc:creator>
  <cp:lastModifiedBy>רחל בתיה ספט גפני</cp:lastModifiedBy>
  <cp:revision>12</cp:revision>
  <dcterms:created xsi:type="dcterms:W3CDTF">2024-05-21T13:37:23Z</dcterms:created>
  <dcterms:modified xsi:type="dcterms:W3CDTF">2024-07-28T16:33:35Z</dcterms:modified>
</cp:coreProperties>
</file>