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6" r:id="rId2"/>
    <p:sldId id="294" r:id="rId3"/>
    <p:sldId id="260" r:id="rId4"/>
    <p:sldId id="276" r:id="rId5"/>
    <p:sldId id="279" r:id="rId6"/>
    <p:sldId id="277" r:id="rId7"/>
    <p:sldId id="264" r:id="rId8"/>
    <p:sldId id="265" r:id="rId9"/>
    <p:sldId id="278" r:id="rId10"/>
    <p:sldId id="289" r:id="rId11"/>
    <p:sldId id="266" r:id="rId12"/>
    <p:sldId id="267" r:id="rId13"/>
    <p:sldId id="281" r:id="rId14"/>
    <p:sldId id="285" r:id="rId15"/>
    <p:sldId id="282" r:id="rId16"/>
    <p:sldId id="268" r:id="rId17"/>
    <p:sldId id="286" r:id="rId18"/>
    <p:sldId id="269" r:id="rId19"/>
    <p:sldId id="287" r:id="rId20"/>
    <p:sldId id="288" r:id="rId21"/>
    <p:sldId id="280" r:id="rId22"/>
    <p:sldId id="290" r:id="rId23"/>
    <p:sldId id="291" r:id="rId24"/>
    <p:sldId id="270" r:id="rId25"/>
    <p:sldId id="258" r:id="rId26"/>
    <p:sldId id="293" r:id="rId27"/>
    <p:sldId id="257" r:id="rId28"/>
    <p:sldId id="275" r:id="rId29"/>
    <p:sldId id="259" r:id="rId30"/>
    <p:sldId id="295" r:id="rId31"/>
    <p:sldId id="284" r:id="rId3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60" d="100"/>
          <a:sy n="60" d="100"/>
        </p:scale>
        <p:origin x="1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1T13:45:29.60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2:07:46.4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4577 1397,'1684'35,"-1004"6,629 27,-1306-68,935 37,-216 54,-642-79,121 3,82-17,-101-1,275 15,101 20,-59-5,28-4,-164-8,-59-4,94 7,501-6,-570-14,3138 2,-3465 0,5 0,0 0,-1-1,1 1,13-4,-18 3,0 1,0-1,0 0,-1 0,1 0,0 0,0 0,0 0,-1-1,1 1,-1-1,1 1,-1-1,0 1,1-1,-1 0,0 0,0 0,0 1,0-1,0-3,5-18,-1 0,3-32,1-10,15-46,5 0,5 3,57-127,-78 205,-1 0,-2 0,-2-2,0 1,-2-1,-2 0,1-44,0 0,4-1,20-86,-21 107,-2 0,-3-1,-4-63,0 44,1 70,0 0,-1 1,1-1,-1 1,0-1,0 1,-1-1,-3-8,4 12,-1 0,1-1,-1 1,0 0,1 0,-1 0,0 1,0-1,0 0,-1 1,1-1,0 1,-1 0,1 0,-1 0,1 0,-1 0,1 0,-1 1,-3-1,-22-2,1 1,-1 2,-33 3,-5 0,-56-3,-77 3,196-3,0 0,1 0,-1 1,1-1,-1 1,1-1,-1 1,1 0,-1 0,1 0,0 1,-1-1,1 0,0 1,0 0,0-1,0 1,1 0,-1 0,0 0,1 0,-1 0,1 1,0-1,-1 0,0 5,-1 3,1 0,0 1,0-1,1 1,1 13,-1-9,3 429,3-197,15 145,-17-341,-2-32,-1-14,0 0,0 0,0 0,1 0,0 0,0 0,0 0,0 0,5 10,-6-15,0 0,1 0,-1 1,0-1,0 0,1 0,-1 0,0 1,0-1,1 0,-1 0,0 0,1 0,-1 0,0 0,0 1,1-1,-1 0,0 0,1 0,-1 0,0 0,1 0,-1 0,0 0,1 0,-1 0,0-1,1 1,-1 0,0 0,1 0,-1 0,0 0,0-1,1 1,-1 0,0 0,0 0,1-1,-1 1,0 0,0 0,0-1,1 1,-1-1,6-7,-1 0,0-1,0 0,-1 0,0 0,3-13,-1 5,22-65,-1 6,45-95,-40 112,4 2,63-80,-98 136,14-22,-14 22,-1 1,0 0,0-1,0 1,0-1,0 1,0-1,0 1,0 0,0-1,0 1,0-1,0 1,0-1,0 1,0 0,0-1,0 1,-1-1,1 1,0 0,0-1,0 1,-1 0,1-1,0 1,-1 0,1-1,0 1,-1 0,1-1,0 1,-1 0,1 0,0 0,-1-1,1 1,-1 0,1 0,0 0,-1 0,1 0,-1 0,1 0,-1 0,1 0,0 0,-1 0,1 0,-1 0,1 0,-1 0,-25 1,-40 5,-6 1,-244-6,-3 1,-103 49,247-24,11-3,-122 16,-75-33,209-9,-62 2,-604-12,562 2,-32-1,39-16,-33-1,-289 25,299 5,219-2,-119 0,-190-23,-160-15,0 38,239 2,-5316-2,5098-15,-31-1,-2681 19,1697-5,1491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2:07:58.7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1038,'340'1,"402"-3,63-46,-743 43,581-68,-68 10,669 14,3184 51,-4174 15,-179-9,156 21,-20-1,-80-15,399 52,-84 9,38 7,1119 208,-855-142,-56-10,-360-80,201 39,157 15,-307-80,-241-20,183 7,182-19,-465-2,0-1,77-19,-74 13,35-9,-45 10,0 1,65-6,253 13,-165 3,-4-2,-13179 0,12984 0,0 0,-1 1,1 0,-19 5,27-5,0 0,0 0,0 0,0 0,0 1,0 0,1-1,-1 1,1 0,-1 0,1 0,0 1,0-1,0 0,0 1,0-1,0 1,1 0,-1 0,1 0,0-1,-2 6,1 1,0-1,1 0,0 1,0-1,1 14,0-19,1 1,-1-1,1 0,-1 0,1 1,0-1,0 0,0 0,1 0,-1 0,1 0,0 0,0-1,0 1,0-1,0 1,5 3,-1-1,1-2,0 1,1-1,-1 0,0 0,1-1,0 0,-1 0,13 1,77 1,-76-4,419-4,-61 1,5618 4,-3026-2,-2337-31,-272-8,36-2,-270 35,54-4,238-5,-406 16,1 0,-1-1,1-1,-1 0,1-1,-1-1,0 0,0-1,-1-1,1 0,-1 0,0-1,-1-1,0 0,0-1,-1 0,0-1,12-13,15-20,-3-2,35-54,51-106,-26 43,-48 89,37-64,-84 136,1 0,0 0,-1-1,1 1,-1 0,1-1,-1 1,1-1,-1 1,0 0,0-1,0 1,0-1,0 1,0-1,0 1,0-1,-1 1,1-2,-1 2,0 0,0 0,1 0,-1 0,0 0,0 0,0 1,0-1,0 0,0 0,0 1,0-1,0 1,-1-1,1 1,0-1,-2 1,-6-2,0 1,-1 0,1 1,-17 1,15 0,-898 7,543-10,254 2,-557 11,-713 38,-722-49,876-2,1155-1,-119-22,67 7,-540-27,-2 44,472 3,-3249 1,1890-4,-2140 1,3685 0,0-1,0 1,0-1,-16-4,23 4,-1 0,0 0,1 0,-1 0,1 0,0-1,-1 1,1-1,0 0,0 1,0-1,0 0,0 0,0 0,1-1,-1 1,1 0,-1-1,1 1,-2-4,-2-17,1 1,1-1,0 0,2 0,3-35,-2 24,3-68,0 43,-10-110,6 159,-1 1,0 0,0 0,-1 0,0 0,-1 0,0 1,0-1,-7-9,3 8,-1 0,0 0,0 1,-1 0,-22-15,9 6,1 0,0-1,2-1,-20-24,25 28,-1 1,0 1,-26-19,-19-16,59 47,-3-3,-1 0,0 0,0 1,0-1,-10-4,15 9,0-1,1 1,-1-1,0 1,0 0,0 0,0 0,0 0,0-1,0 1,0 0,0 1,0-1,0 0,0 0,0 0,0 0,1 1,-1-1,-2 1,2 0,0 1,0-1,0 0,0 0,0 1,0-1,0 1,1-1,-1 0,0 1,1-1,-1 1,1 0,0-1,-1 1,1-1,0 3,-4 48,7 98,0-62,10 216,8-11,-10-112,7 350,-18-530,0 11,0-1,1 1,2 16,3-9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2:55:55.3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33,'936'0,"-909"-1,1-2,36-8,-32 5,34-3,276 7,-177 4,3374-2,-3513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2:55:59.8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60 0,'1'13,"1"-1,0 1,1-1,1 0,9 23,1 5,-7-15,-1 1,-2 1,0-1,-2 1,0-1,-2 1,-1 0,-7 41,0-39,-2 1,0-1,-16 30,14-36,2 0,1 1,1 1,0-1,-4 34,11-53,1 0,0 0,0 0,0 0,0 0,1 1,2 8,-2-12,0 0,0 0,0 0,0 0,0 0,0 0,1-1,-1 1,1 0,-1-1,1 1,0-1,-1 1,1-1,0 0,0 0,0 0,0 0,0 0,3 1,14 2,0 0,1-2,-1 0,1-1,-1-1,24-3,-1 1,1147-3,-697 6,-196 14,-66-2,-61 3,-106-8,67 0,429-9,-534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2:56:07.1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0,'0'0,"735"28,-187 4,1816-35,-1268 5,4118-2,-5195-1,0-1,-1-1,20-5,34-6,23 10,-68 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2:56:11.9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4223 0,'-3994'0,"3962"2,1 1,-34 8,-10 1,50-10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2:44.1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8045 3,'-14'190,"1"-44,-3 70,-1 52,16 270,2-267,0-243,6 33,-4-44,-1 1,0-1,-1 1,-1 0,-1-1,-4 22,1-24,3-9,0-1,-1 0,1 0,1 0,-1 0,1 10,0-14,1 1,-1-1,1 0,-1 1,1-1,-1 0,1 1,0-1,0 0,-1 0,1 1,0-1,0 0,0 0,0 0,1 0,-1 0,0 0,0-1,0 1,1 0,-1-1,0 1,1 0,-1-1,1 0,-1 1,1-1,1 0,2 1,-1 0,1 0,0 0,0-1,0 0,0 0,-1 0,1-1,0 0,0 0,0 0,-1 0,1-1,4-2,-5 2,-1 0,0 0,-1-1,1 1,0-1,-1 0,1 0,-1 0,0 0,0 0,0 0,-1-1,1 1,-1-1,1 1,-1-1,0 1,-1-1,1-4,5-42,-4 0,-5-90,-1 37,4-200,2 259,3 0,2 0,15-55,-12 56,33-129,-3 11,-3 14,3-68,-28 163,3-11,-14 58,-1-1,1 1,-1 0,0-1,0 1,-1-1,0 1,-2-10,2 12,0 1,-1 0,1 0,-1-1,1 1,-1 0,0 0,0 0,0 1,0-1,0 0,0 1,0-1,-1 1,1 0,0 0,-1 0,1 0,-1 0,1 0,-1 1,0-1,-2 1,-9-2,0 1,-1 1,-14 1,15-1,-168 6,-184-19,-24-8,-2 22,139 1,203-2,-300 12,-32 9,-3-22,134-1,-2072 2,1885-30,-31-1,-904 35,807-5,510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2:49.9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 1,'-1'27,"-2"1,-6 30,-3 26,9-40,2-19,-1 1,-7 33,4-39,-8 31,1 1,3 0,-3 71,14-32,0-54,-2 1,-2-1,-9 59,2-32,2 0,3 0,6 86,-1-49,-1-76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2:50.4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4:19.8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6346 0,'-655'0,"441"13,64-2,-852-3,606-10,-3503 3,3869-1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45:52.92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2626 63,'-2'-2,"1"-1,-1 1,0-1,0 1,0 0,0 0,0 0,-1 0,1 0,-1 0,1 1,-1-1,1 1,-1-1,0 1,-5-1,-5-2,0 1,-20-2,22 4,-135-12,-211 9,246 6,-1213 0,776-3,523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4:23.0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10014 33,'-1829'0,"1586"15,36-1,-609-11,412-5,-4238 2,4608-2,0-1,-55-13,15 1,-253-12,-5 29,114 0,-487-2,645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4:25.9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9714 92,'-7'3,"0"-1,0-1,0 1,0-1,-15 0,-5 1,-589 14,485-16,-1684 2,955-3,-3379 1,4193-2,-57-10,-25-2,-6 14,68 1,-83-8,-35-11,67 9,-130-28,203 28,-1 3,-55-2,-90 10,65 0,-140-2,239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4:26.8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31 1,'-5'0,"-7"0,-1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4:29.6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9792 209,'-154'1,"-669"-24,144-39,324 55,209 10,-2275-4,2360-1,-103-18,100 14,-1 2,-74 5,45 1,22-1,-333-13,-40-25,108 26,11 1,-83-12,-1 23,139 1,-1463-2,1709 2,0 0,0 2,-31 9,41-9,8-3,0 1,1 0,-1 1,1 0,-1 0,-5 4,-7 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4:32.1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9657 1,'0'1,"0"0,0 0,0 1,-1-1,1 0,0 0,-1 0,1 0,-1 0,1 0,-1 0,1 0,-1 0,0 0,0 0,1 0,-1 0,0-1,0 1,0 0,0 0,0-1,0 1,0-1,-2 2,-32 7,29-8,-81 11,-1-4,-103-4,121-3,-1037 0,500-3,-6815 2,7397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4:45.4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179 2153,'1836'0,"-1192"39,-639-38,179 17,-1 8,183 52,-249-50,134 15,122-4,-319-34,340 25,177 18,-251-24,90 12,-31 10,620-4,-176-43,-452 1,-314-2,65-13,-30 4,6-1,122-8,-162 16,0-2,0-3,75-22,-50 12,-19 3,-30 6,55-7,160 10,-244 7,0 0,-2 1,0-1,0 0,0 0,-1 0,1 0,0 0,0 0,0-1,-1 1,1-1,0 0,-1 0,1 0,-1 0,1 0,-1-1,1 1,-1-1,0 1,0-1,0 0,0 0,0 0,4-5,-1-3,-1 0,1 0,-1-1,-1 1,0-1,2-20,4-77,-6 68,5-66,8-210,-16 304,1-1,1 1,0-1,0 1,7-19,28-58,-2 7,-21 44,-3 0,-1-1,-1 0,-3 0,-1-1,0-50,-7-334,2 417,0 0,0 1,-1-1,1 0,-1 1,-1-1,-2-8,3 13,-1 0,1 0,0 0,-1 0,0 0,1 0,-1 0,0 1,0-1,0 1,0 0,0-1,0 1,0 0,0 0,-1 0,1 0,0 1,-1-1,1 1,-1-1,1 1,0 0,-5 0,-34 0,0 1,-61 10,31-2,-726 24,452-22,25 8,26-1,224-12,-828 52,-338-52,764-7,388 4,-114 21,-9 1,-456-16,379-12,-2000 3,1894-29,43-1,129 16,-43-1,196 14,-82 4,143-2,0 0,-1 0,1 0,0 1,-1 0,1-1,0 2,0-1,0 0,1 1,-1 0,1 0,-1 0,1 0,0 0,0 1,0-1,1 1,-1 0,1 0,-4 7,-2 9,0 0,1 0,-6 28,9-32,-4 29,1 1,2 0,1 63,1-17,-2-47,-2 0,-24 86,18-88,3 1,1 1,-3 52,10-27,3-34,-3 1,-6 37,-2 10,3 1,5 117,3-111,-1-88,0 0,0 0,1-1,-1 1,1 0,-1 0,1 0,0-1,0 1,0-1,1 1,-1-1,1 1,-1-1,1 1,0-1,-1 0,1 0,1 0,-1 0,0-1,0 1,1 0,-1-1,0 0,1 1,0-1,3 1,8 2,1 0,-1-2,1 0,22 1,-17-2,707 8,-377-14,1270 6,-1124 38,-287-15,773 48,-64-5,-354-22,-160-13,-304-24,197 20,-167-18,165-8,-139-5,2448 3,-2600 0,-1 0,1 0,0-1,-1 1,0-1,1 0,-1 0,1 0,-1-1,0 1,0-1,0 0,0 0,3-2,-1-1,-1 1,0 0,0-1,0 0,0 0,-1 0,4-9,2-7,-1-1,-1 1,7-34,-13 47,9-41,-3-2,1-65,-9-106,-2 109,3 40,2 19,-3 1,-3 0,-19-101,23 151,-1 0,0 1,-1-1,1 0,0 0,-1 0,0 1,1-1,-1 1,0-1,0 1,-1 0,1 0,0 0,-1 0,1 0,-1 1,0-1,1 1,-1-1,0 1,0 0,0 0,-4-1,-7 0,1 1,-1-1,1 2,-19 1,7 0,-1891 5,1458-6,-29 14,79 0,114-12,294-2,-10 1,1-1,0 1,0 0,-16 5,23-5,0-1,1 1,-1-1,1 1,-1 0,1 0,-1-1,1 1,0 0,-1 0,1 1,0-1,0 0,0 0,0 1,0-1,0 0,0 1,0-1,0 1,1-1,-1 1,1 0,-1-1,1 1,-1 0,1-1,0 1,0 0,0-1,0 1,0 0,1 1,0 4,1 0,0-1,0 0,1 1,0-1,0 0,7 9,36 45,368 353,-346-353,2-2,3-4,109 62,-37-43,-128-67,0 0,1 0,0-2,0 0,0-1,34 1,-14-5,-1-3,1-1,-1-1,-1-2,61-22,171-85,-205 85,12-4,99-48,-133 61,-2-2,41-32,-79 54,5-4,-1 1,1 0,0 0,0 0,0 1,1-1,-1 2,10-4,-8 4,-1 0,-23 2,-161 1,-22 0,-74 0,-2488 1,1766-2,968 0,15 1,1 0,-1-2,0 1,1-1,-1-1,-12-3,24 5,-1 0,1 0,0-1,0 1,-1 0,1 0,0 0,0 0,-1 0,1 0,0-1,0 1,0 0,-1 0,1 0,0-1,0 1,0 0,0 0,0-1,-1 1,1 0,0 0,0-1,0 1,0 0,0 0,0-1,0 1,0 0,0 0,0-1,9-9,9 0,1 1,0 0,0 2,0 0,1 1,21-3,-13 2,438-83,13 36,435 0,-828 51,680-5,-758 8,-2 0,25-2,-31 2,0 0,0 0,0 0,1 0,-1-1,0 1,0 0,0 0,0 0,0 0,0 0,0 0,0-1,0 1,0 0,0 0,0 0,0 0,0 0,0-1,0 1,0 0,0 0,0 0,0 0,0 0,0 0,-1-1,1 1,0 0,0 0,0 0,0 0,0 0,0 0,0 0,0 0,0-1,-1 1,1 0,0 0,0 0,0 0,0 0,0 0,0 0,-1 0,1 0,0 0,0 0,0 0,0 0,0 0,-1 0,1 0,0 0,-25-10,-164-47,75 24,-173-52,-1312-438,1355 440,0-2,82 21,152 60,1-1,-1 0,1-1,0 0,1-1,-1 1,-7-10,14 15,1 0,0-1,0 1,0-1,0 1,0-1,0 1,0-1,0 0,0 1,1-1,-1 0,1 0,-1 0,1 1,0-1,0 0,0 0,0 0,0 0,0 1,0-1,1 0,-1 0,1 0,-1 1,1-1,0 0,-1 1,3-4,1 0,1 0,-1 1,1 0,0-1,0 2,0-1,0 0,7-2,23-12,0 2,60-20,86-15,-117 34,1264-286,-1167 281,-109 17,-33 2,1-1,-1 0,0-2,0 0,-1-1,0-1,0 0,0-2,-1 0,-1-1,0 0,23-21,-29 23,2 1,13-8,-15 10,0-1,0 0,8-8,-18 15,0 0,1 0,-1 0,0 0,0 0,0 0,1 0,-1-1,0 1,0 0,0 0,0 0,0 0,1 0,-1-1,0 1,0 0,0 0,0 0,0-1,0 1,0 0,0 0,0 0,0-1,0 1,1 0,-1 0,0-1,0 1,-1 0,1 0,0 0,0-1,0 1,0 0,0 0,0 0,0-1,0 1,0 0,0 0,0 0,-1-1,1 1,0 0,0 0,0 0,0 0,-1 0,1-1,0 1,0 0,0 0,-1 0,1 0,0 0,0 0,0 0,-1 0,1 0,-12-3,1 0,-1 1,0 1,0 0,-17 0,-24-1,-392-48,-192-13,137 60,251 6,-2621-3,2469-16,48 1,92-7,186 13,-38-12,89 17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04:49.4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1708 577,'-1626'0,"1623"0,-1 0,1 0,0 0,0 0,0-1,0 1,0-1,0 0,0 0,0 0,0 0,0 0,0-1,0 1,1-1,-1 0,1 1,-1-1,1-1,0 1,-1 0,1 0,0-1,1 0,-1 1,0-1,1 0,0 0,-1 1,1-1,0 0,0 0,1 0,-1-1,1 1,-1-6,1-2,0-1,1 0,0 0,1 1,0-1,1 1,1-1,4-11,46-90,-40 85,-9 18,12-24,0 1,2 1,30-38,-42 64,-1 0,0 0,1 1,0 0,1 0,-1 1,1-1,-1 2,1-1,1 1,-1 0,0 1,1 0,16-2,7 1,0 2,51 4,-82-3,261 35,-180-20,1-4,84 1,514-15,-646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45:56.82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2920 92,'0'-1,"-1"-1,1 1,-1-1,1 1,-1 0,0-1,1 1,-1 0,0-1,0 1,0 0,0 0,0 0,0 0,-1 0,1 0,0 0,0 0,-1 0,1 1,-3-2,-33-13,37 15,-35-10,0 1,-1 2,-41-3,-118-1,187 11,-858-3,436 6,337-4,4-1,-145 16,-32 7,-2-21,100-2,136 2,4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46:06.68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32,'186'1,"204"-3,-227-13,34 0,-65 15,-107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46:23.83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32,'396'-16,"19"0,68 18,-454-2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46:26.16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1,'1'1,"1"0,0 0,0 1,-1-2,1 1,0 0,0 0,0-1,0 1,0-1,0 1,0-1,0 0,0 0,4 0,8 1,318 18,10-19,-157-1,1449 0,-1609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3:46:34.48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1,'21'1,"38"7,-1 0,103 0,68 8,50 4,2-21,-98-1,82 2,-228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2:07:31.8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11014 1,'-10988'0,"10962"0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1T12:07:36.0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1,'4100'0,"2340"0,-5783 42,-3 67,-597-97,247 45,-230-47,0-4,88-3,631-8,-458 7,4713-2,-5024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F3A34A2-35C8-4E49-A9BD-1D38B122ED53}" type="datetimeFigureOut">
              <a:rPr lang="he-IL" smtClean="0"/>
              <a:t>י"ג/תמוז/תשפ"ד</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6059214-2C04-41D0-8C99-A8BBCB6947D0}" type="slidenum">
              <a:rPr lang="he-IL" smtClean="0"/>
              <a:t>‹#›</a:t>
            </a:fld>
            <a:endParaRPr lang="he-IL" dirty="0"/>
          </a:p>
        </p:txBody>
      </p:sp>
    </p:spTree>
    <p:extLst>
      <p:ext uri="{BB962C8B-B14F-4D97-AF65-F5344CB8AC3E}">
        <p14:creationId xmlns:p14="http://schemas.microsoft.com/office/powerpoint/2010/main" val="27558258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6059214-2C04-41D0-8C99-A8BBCB6947D0}" type="slidenum">
              <a:rPr lang="he-IL" smtClean="0"/>
              <a:t>12</a:t>
            </a:fld>
            <a:endParaRPr lang="he-IL" dirty="0"/>
          </a:p>
        </p:txBody>
      </p:sp>
    </p:spTree>
    <p:extLst>
      <p:ext uri="{BB962C8B-B14F-4D97-AF65-F5344CB8AC3E}">
        <p14:creationId xmlns:p14="http://schemas.microsoft.com/office/powerpoint/2010/main" val="148705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A0198B-F5C3-D3FF-0BF2-CDC8897C514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C54887E-A70B-D339-C8B1-D28D2847D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2DE20FFD-DB5A-7671-7829-033C9C1E3E46}"/>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5" name="מציין מיקום של כותרת תחתונה 4">
            <a:extLst>
              <a:ext uri="{FF2B5EF4-FFF2-40B4-BE49-F238E27FC236}">
                <a16:creationId xmlns:a16="http://schemas.microsoft.com/office/drawing/2014/main" id="{823DA0E1-9093-FA49-4F79-1887910C77A9}"/>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60352127-ADDD-8439-7861-A5599EE3D46A}"/>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341950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3355DE-E8FB-0C23-DDBD-4339EFA0EDA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18E23A1-73A6-9BB6-89BA-527EAB61FD67}"/>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DA43567-41E9-B2CF-46B0-793014C4FDFC}"/>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5" name="מציין מיקום של כותרת תחתונה 4">
            <a:extLst>
              <a:ext uri="{FF2B5EF4-FFF2-40B4-BE49-F238E27FC236}">
                <a16:creationId xmlns:a16="http://schemas.microsoft.com/office/drawing/2014/main" id="{30929314-FCDA-91CF-31E1-435E1632B573}"/>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18C253F6-FE52-C7E6-7C46-293657045E0C}"/>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70411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7F83B08-2965-CDEC-B749-416178CD661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1088833-5E7F-2F46-1994-5DB208380DDD}"/>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33BC55A-497F-CFA2-0413-455E77AC5FD0}"/>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5" name="מציין מיקום של כותרת תחתונה 4">
            <a:extLst>
              <a:ext uri="{FF2B5EF4-FFF2-40B4-BE49-F238E27FC236}">
                <a16:creationId xmlns:a16="http://schemas.microsoft.com/office/drawing/2014/main" id="{F034FDBC-3793-46F9-FCF3-C796EFD379A7}"/>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3A2ED317-9F5E-26F9-E0F1-7D9BB5398A96}"/>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304703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899A81-5143-4689-EA90-361EF24F1A2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53FDFEA-E94F-2BEB-94B5-DC8CF0E2B32A}"/>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64A87B8-1C81-F201-1C52-54F5475F41BA}"/>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5" name="מציין מיקום של כותרת תחתונה 4">
            <a:extLst>
              <a:ext uri="{FF2B5EF4-FFF2-40B4-BE49-F238E27FC236}">
                <a16:creationId xmlns:a16="http://schemas.microsoft.com/office/drawing/2014/main" id="{A7051BAC-89BC-7CFD-095A-3EE80CC0229B}"/>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6661118D-DA91-B956-15A6-0C13949A49E2}"/>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418977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EECDF2-153C-937D-A1EA-204ACAF41E5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C84B25E-3B58-8850-2108-A2669C0304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E4F0DF1-A5F2-E187-E2FD-3863AA401E17}"/>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5" name="מציין מיקום של כותרת תחתונה 4">
            <a:extLst>
              <a:ext uri="{FF2B5EF4-FFF2-40B4-BE49-F238E27FC236}">
                <a16:creationId xmlns:a16="http://schemas.microsoft.com/office/drawing/2014/main" id="{C58DA6B3-E911-8943-6324-83ECFC445470}"/>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6BC05A16-BCB1-03E9-6532-2D7247B9D0E7}"/>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139111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17FF14-D1E0-E959-762C-D8199AF4525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853C69C-F430-A6F9-DDCA-7C48E355681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49CE6FB-F775-3A52-33CA-F09D1ED69C8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220CFB7-8CFF-2513-7D1E-0FF57F608421}"/>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6" name="מציין מיקום של כותרת תחתונה 5">
            <a:extLst>
              <a:ext uri="{FF2B5EF4-FFF2-40B4-BE49-F238E27FC236}">
                <a16:creationId xmlns:a16="http://schemas.microsoft.com/office/drawing/2014/main" id="{5EF83177-280E-30AA-EBB2-2455C1FDEE09}"/>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900792F4-305C-CCC6-4300-5B53DDB834DA}"/>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342265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82D0E1-D35A-AA7C-65F5-525968CE9F3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B447F10-72CB-65FB-B95B-E5BC5EE61B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7EE7610-EA93-CCA8-0C31-07DA60EFD73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F07B3BA0-8F3B-427A-1585-B84340C79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358AE8A-F654-334E-9C58-CE1E189704DE}"/>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2FFCC2ED-5C11-8E5D-43BD-BB6D77F97D62}"/>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8" name="מציין מיקום של כותרת תחתונה 7">
            <a:extLst>
              <a:ext uri="{FF2B5EF4-FFF2-40B4-BE49-F238E27FC236}">
                <a16:creationId xmlns:a16="http://schemas.microsoft.com/office/drawing/2014/main" id="{26D978A2-2728-002B-25EA-20BF4BCC9137}"/>
              </a:ext>
            </a:extLst>
          </p:cNvPr>
          <p:cNvSpPr>
            <a:spLocks noGrp="1"/>
          </p:cNvSpPr>
          <p:nvPr>
            <p:ph type="ftr" sz="quarter" idx="11"/>
          </p:nvPr>
        </p:nvSpPr>
        <p:spPr/>
        <p:txBody>
          <a:bodyPr/>
          <a:lstStyle/>
          <a:p>
            <a:endParaRPr lang="he-IL" dirty="0"/>
          </a:p>
        </p:txBody>
      </p:sp>
      <p:sp>
        <p:nvSpPr>
          <p:cNvPr id="9" name="מציין מיקום של מספר שקופית 8">
            <a:extLst>
              <a:ext uri="{FF2B5EF4-FFF2-40B4-BE49-F238E27FC236}">
                <a16:creationId xmlns:a16="http://schemas.microsoft.com/office/drawing/2014/main" id="{5CD22E88-DB68-B85D-6D69-5716B81C562D}"/>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58134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13A1DE-D390-6E10-5ED4-CC9A953A24D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3EB7B84-E09D-504D-8722-EAAF8383B593}"/>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4" name="מציין מיקום של כותרת תחתונה 3">
            <a:extLst>
              <a:ext uri="{FF2B5EF4-FFF2-40B4-BE49-F238E27FC236}">
                <a16:creationId xmlns:a16="http://schemas.microsoft.com/office/drawing/2014/main" id="{CCAB01E0-00AA-6928-BF7A-0E934B57836F}"/>
              </a:ext>
            </a:extLst>
          </p:cNvPr>
          <p:cNvSpPr>
            <a:spLocks noGrp="1"/>
          </p:cNvSpPr>
          <p:nvPr>
            <p:ph type="ftr" sz="quarter" idx="11"/>
          </p:nvPr>
        </p:nvSpPr>
        <p:spPr/>
        <p:txBody>
          <a:bodyPr/>
          <a:lstStyle/>
          <a:p>
            <a:endParaRPr lang="he-IL" dirty="0"/>
          </a:p>
        </p:txBody>
      </p:sp>
      <p:sp>
        <p:nvSpPr>
          <p:cNvPr id="5" name="מציין מיקום של מספר שקופית 4">
            <a:extLst>
              <a:ext uri="{FF2B5EF4-FFF2-40B4-BE49-F238E27FC236}">
                <a16:creationId xmlns:a16="http://schemas.microsoft.com/office/drawing/2014/main" id="{D9D736B2-77B4-3B60-D134-7AC4508DBB99}"/>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28588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50FB8DF-6179-BA2D-56F4-1D7572D21A01}"/>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3" name="מציין מיקום של כותרת תחתונה 2">
            <a:extLst>
              <a:ext uri="{FF2B5EF4-FFF2-40B4-BE49-F238E27FC236}">
                <a16:creationId xmlns:a16="http://schemas.microsoft.com/office/drawing/2014/main" id="{053626D8-17D8-9E89-0CCD-EC5AC966C696}"/>
              </a:ext>
            </a:extLst>
          </p:cNvPr>
          <p:cNvSpPr>
            <a:spLocks noGrp="1"/>
          </p:cNvSpPr>
          <p:nvPr>
            <p:ph type="ftr" sz="quarter" idx="1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62D2816F-D870-D354-792B-54AFC42930B1}"/>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49719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350A07-1E65-5EDF-372E-91A04D672D7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83CC25F-DC3E-0155-FF05-0D1FEE398C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1017EDF5-4E60-2A0B-61FF-20CA3CC7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84F9255C-6159-486D-D2C5-26C8AF93D622}"/>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6" name="מציין מיקום של כותרת תחתונה 5">
            <a:extLst>
              <a:ext uri="{FF2B5EF4-FFF2-40B4-BE49-F238E27FC236}">
                <a16:creationId xmlns:a16="http://schemas.microsoft.com/office/drawing/2014/main" id="{21A95968-D62D-7D02-22BD-744A055893FF}"/>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E22A0D7E-3713-3CE2-0293-081C2FCC9B4D}"/>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318472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F8954A-11A0-58F6-000A-37945683902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A838C98-7789-21BB-ED58-0CC24B93A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a:extLst>
              <a:ext uri="{FF2B5EF4-FFF2-40B4-BE49-F238E27FC236}">
                <a16:creationId xmlns:a16="http://schemas.microsoft.com/office/drawing/2014/main" id="{DEA4C8B5-3824-9AE9-4198-2C1F57C9D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A15A331-945E-922C-A46C-D30ABFEF272F}"/>
              </a:ext>
            </a:extLst>
          </p:cNvPr>
          <p:cNvSpPr>
            <a:spLocks noGrp="1"/>
          </p:cNvSpPr>
          <p:nvPr>
            <p:ph type="dt" sz="half" idx="10"/>
          </p:nvPr>
        </p:nvSpPr>
        <p:spPr/>
        <p:txBody>
          <a:bodyPr/>
          <a:lstStyle/>
          <a:p>
            <a:fld id="{C573FBFD-6216-4291-805E-83F6EC9AEA2F}" type="datetimeFigureOut">
              <a:rPr lang="he-IL" smtClean="0"/>
              <a:t>י"ג/תמוז/תשפ"ד</a:t>
            </a:fld>
            <a:endParaRPr lang="he-IL" dirty="0"/>
          </a:p>
        </p:txBody>
      </p:sp>
      <p:sp>
        <p:nvSpPr>
          <p:cNvPr id="6" name="מציין מיקום של כותרת תחתונה 5">
            <a:extLst>
              <a:ext uri="{FF2B5EF4-FFF2-40B4-BE49-F238E27FC236}">
                <a16:creationId xmlns:a16="http://schemas.microsoft.com/office/drawing/2014/main" id="{72CBF8DE-C82E-5353-D754-58F5897EFF82}"/>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55FDE526-25D0-83A5-E1F5-787418471154}"/>
              </a:ext>
            </a:extLst>
          </p:cNvPr>
          <p:cNvSpPr>
            <a:spLocks noGrp="1"/>
          </p:cNvSpPr>
          <p:nvPr>
            <p:ph type="sldNum" sz="quarter" idx="12"/>
          </p:nvPr>
        </p:nvSpPr>
        <p:spPr/>
        <p:txBody>
          <a:bodyPr/>
          <a:lstStyle/>
          <a:p>
            <a:fld id="{14AC21FB-71BE-473C-A58D-7DB90E071EE5}" type="slidenum">
              <a:rPr lang="he-IL" smtClean="0"/>
              <a:t>‹#›</a:t>
            </a:fld>
            <a:endParaRPr lang="he-IL" dirty="0"/>
          </a:p>
        </p:txBody>
      </p:sp>
    </p:spTree>
    <p:extLst>
      <p:ext uri="{BB962C8B-B14F-4D97-AF65-F5344CB8AC3E}">
        <p14:creationId xmlns:p14="http://schemas.microsoft.com/office/powerpoint/2010/main" val="125100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AD21C65-70F3-1F1F-DD3A-3453D93A884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543DC1F-7BDB-6E87-96BF-E17794DD09B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3B94191-A367-12DD-C5CB-0E7183F5F12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C573FBFD-6216-4291-805E-83F6EC9AEA2F}" type="datetimeFigureOut">
              <a:rPr lang="he-IL" smtClean="0"/>
              <a:t>י"ג/תמוז/תשפ"ד</a:t>
            </a:fld>
            <a:endParaRPr lang="he-IL" dirty="0"/>
          </a:p>
        </p:txBody>
      </p:sp>
      <p:sp>
        <p:nvSpPr>
          <p:cNvPr id="5" name="מציין מיקום של כותרת תחתונה 4">
            <a:extLst>
              <a:ext uri="{FF2B5EF4-FFF2-40B4-BE49-F238E27FC236}">
                <a16:creationId xmlns:a16="http://schemas.microsoft.com/office/drawing/2014/main" id="{E46E8F39-D12E-7072-FBF1-83D6836F0B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dirty="0"/>
          </a:p>
        </p:txBody>
      </p:sp>
      <p:sp>
        <p:nvSpPr>
          <p:cNvPr id="6" name="מציין מיקום של מספר שקופית 5">
            <a:extLst>
              <a:ext uri="{FF2B5EF4-FFF2-40B4-BE49-F238E27FC236}">
                <a16:creationId xmlns:a16="http://schemas.microsoft.com/office/drawing/2014/main" id="{CADD73BA-A64B-8E4C-5FA2-3226AE58F93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14AC21FB-71BE-473C-A58D-7DB90E071EE5}" type="slidenum">
              <a:rPr lang="he-IL" smtClean="0"/>
              <a:t>‹#›</a:t>
            </a:fld>
            <a:endParaRPr lang="he-IL" dirty="0"/>
          </a:p>
        </p:txBody>
      </p:sp>
    </p:spTree>
    <p:extLst>
      <p:ext uri="{BB962C8B-B14F-4D97-AF65-F5344CB8AC3E}">
        <p14:creationId xmlns:p14="http://schemas.microsoft.com/office/powerpoint/2010/main" val="283669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5.xml"/><Relationship Id="rId18" Type="http://schemas.openxmlformats.org/officeDocument/2006/relationships/image" Target="../media/image37.png"/><Relationship Id="rId3" Type="http://schemas.openxmlformats.org/officeDocument/2006/relationships/image" Target="../media/image29.jpeg"/><Relationship Id="rId7" Type="http://schemas.openxmlformats.org/officeDocument/2006/relationships/customXml" Target="../ink/ink2.xml"/><Relationship Id="rId12" Type="http://schemas.openxmlformats.org/officeDocument/2006/relationships/image" Target="../media/image34.png"/><Relationship Id="rId17" Type="http://schemas.openxmlformats.org/officeDocument/2006/relationships/customXml" Target="../ink/ink7.xml"/><Relationship Id="rId2" Type="http://schemas.openxmlformats.org/officeDocument/2006/relationships/image" Target="../media/image28.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3.xml"/><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customXml" Target="../ink/ink12.xml"/><Relationship Id="rId18" Type="http://schemas.openxmlformats.org/officeDocument/2006/relationships/image" Target="../media/image48.png"/><Relationship Id="rId26" Type="http://schemas.openxmlformats.org/officeDocument/2006/relationships/image" Target="../media/image52.png"/><Relationship Id="rId3" Type="http://schemas.openxmlformats.org/officeDocument/2006/relationships/image" Target="../media/image40.png"/><Relationship Id="rId21" Type="http://schemas.openxmlformats.org/officeDocument/2006/relationships/customXml" Target="../ink/ink16.xml"/><Relationship Id="rId7" Type="http://schemas.openxmlformats.org/officeDocument/2006/relationships/customXml" Target="../ink/ink9.xml"/><Relationship Id="rId12" Type="http://schemas.openxmlformats.org/officeDocument/2006/relationships/image" Target="../media/image45.png"/><Relationship Id="rId17" Type="http://schemas.openxmlformats.org/officeDocument/2006/relationships/customXml" Target="../ink/ink14.xml"/><Relationship Id="rId25" Type="http://schemas.openxmlformats.org/officeDocument/2006/relationships/customXml" Target="../ink/ink18.xml"/><Relationship Id="rId2" Type="http://schemas.openxmlformats.org/officeDocument/2006/relationships/image" Target="../media/image39.png"/><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customXml" Target="../ink/ink11.xml"/><Relationship Id="rId24" Type="http://schemas.openxmlformats.org/officeDocument/2006/relationships/image" Target="../media/image51.png"/><Relationship Id="rId5" Type="http://schemas.openxmlformats.org/officeDocument/2006/relationships/customXml" Target="../ink/ink8.xml"/><Relationship Id="rId15" Type="http://schemas.openxmlformats.org/officeDocument/2006/relationships/customXml" Target="../ink/ink13.xml"/><Relationship Id="rId23" Type="http://schemas.openxmlformats.org/officeDocument/2006/relationships/customXml" Target="../ink/ink17.xml"/><Relationship Id="rId10" Type="http://schemas.openxmlformats.org/officeDocument/2006/relationships/image" Target="../media/image44.png"/><Relationship Id="rId19" Type="http://schemas.openxmlformats.org/officeDocument/2006/relationships/customXml" Target="../ink/ink15.xml"/><Relationship Id="rId4" Type="http://schemas.openxmlformats.org/officeDocument/2006/relationships/image" Target="../media/image41.jpeg"/><Relationship Id="rId9" Type="http://schemas.openxmlformats.org/officeDocument/2006/relationships/customXml" Target="../ink/ink10.xml"/><Relationship Id="rId14" Type="http://schemas.openxmlformats.org/officeDocument/2006/relationships/image" Target="../media/image46.png"/><Relationship Id="rId22"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customXml" Target="../ink/ink23.xml"/><Relationship Id="rId18" Type="http://schemas.openxmlformats.org/officeDocument/2006/relationships/image" Target="../media/image62.png"/><Relationship Id="rId3" Type="http://schemas.openxmlformats.org/officeDocument/2006/relationships/image" Target="../media/image54.png"/><Relationship Id="rId7" Type="http://schemas.openxmlformats.org/officeDocument/2006/relationships/customXml" Target="../ink/ink20.xml"/><Relationship Id="rId12" Type="http://schemas.openxmlformats.org/officeDocument/2006/relationships/image" Target="../media/image59.png"/><Relationship Id="rId17" Type="http://schemas.openxmlformats.org/officeDocument/2006/relationships/customXml" Target="../ink/ink25.xml"/><Relationship Id="rId2" Type="http://schemas.openxmlformats.org/officeDocument/2006/relationships/image" Target="../media/image53.png"/><Relationship Id="rId16" Type="http://schemas.openxmlformats.org/officeDocument/2006/relationships/image" Target="../media/image61.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customXml" Target="../ink/ink22.xml"/><Relationship Id="rId5" Type="http://schemas.openxmlformats.org/officeDocument/2006/relationships/customXml" Target="../ink/ink19.xml"/><Relationship Id="rId15" Type="http://schemas.openxmlformats.org/officeDocument/2006/relationships/customXml" Target="../ink/ink24.xml"/><Relationship Id="rId10" Type="http://schemas.openxmlformats.org/officeDocument/2006/relationships/image" Target="../media/image58.png"/><Relationship Id="rId19" Type="http://schemas.openxmlformats.org/officeDocument/2006/relationships/customXml" Target="../ink/ink26.xml"/><Relationship Id="rId4" Type="http://schemas.openxmlformats.org/officeDocument/2006/relationships/image" Target="../media/image55.png"/><Relationship Id="rId9" Type="http://schemas.openxmlformats.org/officeDocument/2006/relationships/customXml" Target="../ink/ink21.xml"/><Relationship Id="rId14" Type="http://schemas.openxmlformats.org/officeDocument/2006/relationships/image" Target="../media/image6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4964096-2494-ACF9-70CB-972C95224690}"/>
              </a:ext>
            </a:extLst>
          </p:cNvPr>
          <p:cNvSpPr>
            <a:spLocks noGrp="1"/>
          </p:cNvSpPr>
          <p:nvPr>
            <p:ph type="title"/>
          </p:nvPr>
        </p:nvSpPr>
        <p:spPr>
          <a:xfrm>
            <a:off x="838199" y="-213230"/>
            <a:ext cx="10515600" cy="1325563"/>
          </a:xfrm>
          <a:solidFill>
            <a:schemeClr val="tx2">
              <a:lumMod val="10000"/>
              <a:lumOff val="90000"/>
            </a:schemeClr>
          </a:solidFill>
        </p:spPr>
        <p:txBody>
          <a:bodyPr>
            <a:normAutofit/>
          </a:bodyPr>
          <a:lstStyle/>
          <a:p>
            <a:pPr algn="ctr"/>
            <a:r>
              <a:rPr lang="en-US" b="0" i="0" dirty="0">
                <a:solidFill>
                  <a:srgbClr val="2B4162"/>
                </a:solidFill>
                <a:effectLst/>
                <a:latin typeface="Newsreader Regular"/>
              </a:rPr>
              <a:t>Mishnah In-Depth: Kiddushin</a:t>
            </a:r>
            <a:endParaRPr lang="he-IL" sz="7000" dirty="0">
              <a:latin typeface="David" panose="020E0502060401010101" pitchFamily="34" charset="-79"/>
              <a:cs typeface="David" panose="020E0502060401010101" pitchFamily="34" charset="-79"/>
            </a:endParaRPr>
          </a:p>
        </p:txBody>
      </p:sp>
      <p:pic>
        <p:nvPicPr>
          <p:cNvPr id="1026" name="Picture 2">
            <a:extLst>
              <a:ext uri="{FF2B5EF4-FFF2-40B4-BE49-F238E27FC236}">
                <a16:creationId xmlns:a16="http://schemas.microsoft.com/office/drawing/2014/main" id="{F872D423-E08E-6083-500B-14A330AA0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679" y="974109"/>
            <a:ext cx="6588642" cy="43900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כותרת 3">
            <a:extLst>
              <a:ext uri="{FF2B5EF4-FFF2-40B4-BE49-F238E27FC236}">
                <a16:creationId xmlns:a16="http://schemas.microsoft.com/office/drawing/2014/main" id="{4DBFCD10-7486-F148-027E-AF3264F3ABE9}"/>
              </a:ext>
            </a:extLst>
          </p:cNvPr>
          <p:cNvSpPr txBox="1">
            <a:spLocks/>
          </p:cNvSpPr>
          <p:nvPr/>
        </p:nvSpPr>
        <p:spPr>
          <a:xfrm>
            <a:off x="629092" y="5532437"/>
            <a:ext cx="10515600" cy="1325563"/>
          </a:xfrm>
          <a:prstGeom prst="rect">
            <a:avLst/>
          </a:prstGeom>
          <a:solidFill>
            <a:schemeClr val="tx2">
              <a:lumMod val="10000"/>
              <a:lumOff val="90000"/>
            </a:schemeClr>
          </a:solidFill>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solidFill>
                  <a:srgbClr val="2B4162"/>
                </a:solidFill>
                <a:latin typeface="Newsreader Regular"/>
                <a:cs typeface="David" panose="020E0502060401010101" pitchFamily="34" charset="-79"/>
              </a:rPr>
              <a:t>Drisha 2024</a:t>
            </a:r>
            <a:endParaRPr lang="he-IL" sz="5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64155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0000"/>
          </a:scheme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rtl="0"/>
            <a:r>
              <a:rPr lang="en-US" dirty="0">
                <a:latin typeface="David" panose="020E0502060401010101" pitchFamily="34" charset="-79"/>
                <a:cs typeface="David" panose="020E0502060401010101" pitchFamily="34" charset="-79"/>
              </a:rPr>
              <a:t>B. The Location of Tractate Kiddushin in Seder Nashim</a:t>
            </a:r>
            <a:endParaRPr lang="he-IL"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66475310-7703-E898-5085-3D9D881D8F55}"/>
              </a:ext>
            </a:extLst>
          </p:cNvPr>
          <p:cNvPicPr>
            <a:picLocks noChangeAspect="1"/>
          </p:cNvPicPr>
          <p:nvPr/>
        </p:nvPicPr>
        <p:blipFill>
          <a:blip r:embed="rId2"/>
          <a:stretch>
            <a:fillRect/>
          </a:stretch>
        </p:blipFill>
        <p:spPr>
          <a:xfrm>
            <a:off x="2735336" y="1690688"/>
            <a:ext cx="6721327" cy="4843773"/>
          </a:xfrm>
          <a:prstGeom prst="rect">
            <a:avLst/>
          </a:prstGeom>
          <a:ln>
            <a:solidFill>
              <a:schemeClr val="tx1"/>
            </a:solidFill>
          </a:ln>
        </p:spPr>
      </p:pic>
    </p:spTree>
    <p:extLst>
      <p:ext uri="{BB962C8B-B14F-4D97-AF65-F5344CB8AC3E}">
        <p14:creationId xmlns:p14="http://schemas.microsoft.com/office/powerpoint/2010/main" val="385662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67000"/>
          </a:scheme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rtl="0"/>
            <a:r>
              <a:rPr lang="en-US" dirty="0">
                <a:latin typeface="David" panose="020E0502060401010101" pitchFamily="34" charset="-79"/>
                <a:cs typeface="David" panose="020E0502060401010101" pitchFamily="34" charset="-79"/>
              </a:rPr>
              <a:t>B. The Location of Tractate Kiddushin in Seder Nashim</a:t>
            </a:r>
            <a:endParaRPr lang="he-IL" dirty="0">
              <a:latin typeface="David" panose="020E0502060401010101" pitchFamily="34" charset="-79"/>
              <a:cs typeface="David" panose="020E0502060401010101" pitchFamily="34" charset="-79"/>
            </a:endParaRPr>
          </a:p>
        </p:txBody>
      </p:sp>
      <p:pic>
        <p:nvPicPr>
          <p:cNvPr id="2" name="תמונה 1" descr="תמונה שמכילה טקסט, כתב יד, גופן, מכתב&#10;&#10;התיאור נוצר באופן אוטומטי">
            <a:extLst>
              <a:ext uri="{FF2B5EF4-FFF2-40B4-BE49-F238E27FC236}">
                <a16:creationId xmlns:a16="http://schemas.microsoft.com/office/drawing/2014/main" id="{56D8E24C-BF9C-778F-07BD-9B94493F7649}"/>
              </a:ext>
            </a:extLst>
          </p:cNvPr>
          <p:cNvPicPr>
            <a:picLocks noChangeAspect="1"/>
          </p:cNvPicPr>
          <p:nvPr/>
        </p:nvPicPr>
        <p:blipFill rotWithShape="1">
          <a:blip r:embed="rId2"/>
          <a:srcRect t="27323"/>
          <a:stretch/>
        </p:blipFill>
        <p:spPr bwMode="auto">
          <a:xfrm>
            <a:off x="2050311" y="1834487"/>
            <a:ext cx="8091377" cy="4658388"/>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432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38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rtl="0"/>
            <a:r>
              <a:rPr lang="en-US" dirty="0">
                <a:latin typeface="David" panose="020E0502060401010101" pitchFamily="34" charset="-79"/>
                <a:cs typeface="David" panose="020E0502060401010101" pitchFamily="34" charset="-79"/>
              </a:rPr>
              <a:t>C. The Structure of the First Chapter of Tractate Kiddushin</a:t>
            </a:r>
            <a:endParaRPr lang="he-IL"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B131AE7F-4690-6C90-B1D3-A525CD8C16F2}"/>
              </a:ext>
            </a:extLst>
          </p:cNvPr>
          <p:cNvPicPr>
            <a:picLocks noChangeAspect="1"/>
          </p:cNvPicPr>
          <p:nvPr/>
        </p:nvPicPr>
        <p:blipFill rotWithShape="1">
          <a:blip r:embed="rId3"/>
          <a:srcRect b="73115"/>
          <a:stretch/>
        </p:blipFill>
        <p:spPr>
          <a:xfrm>
            <a:off x="189613" y="1690688"/>
            <a:ext cx="11714347" cy="1828689"/>
          </a:xfrm>
          <a:prstGeom prst="rect">
            <a:avLst/>
          </a:prstGeom>
          <a:ln>
            <a:solidFill>
              <a:sysClr val="windowText" lastClr="000000"/>
            </a:solidFill>
          </a:ln>
        </p:spPr>
      </p:pic>
      <p:sp>
        <p:nvSpPr>
          <p:cNvPr id="3" name="תיבת טקסט 2">
            <a:extLst>
              <a:ext uri="{FF2B5EF4-FFF2-40B4-BE49-F238E27FC236}">
                <a16:creationId xmlns:a16="http://schemas.microsoft.com/office/drawing/2014/main" id="{62698679-AD49-3FB9-6117-518CC519983F}"/>
              </a:ext>
            </a:extLst>
          </p:cNvPr>
          <p:cNvSpPr txBox="1"/>
          <p:nvPr/>
        </p:nvSpPr>
        <p:spPr>
          <a:xfrm>
            <a:off x="189613" y="3753293"/>
            <a:ext cx="9900684" cy="2569934"/>
          </a:xfrm>
          <a:prstGeom prst="rect">
            <a:avLst/>
          </a:prstGeom>
          <a:solidFill>
            <a:schemeClr val="bg1"/>
          </a:solidFill>
          <a:ln>
            <a:solidFill>
              <a:schemeClr val="tx1"/>
            </a:solidFill>
          </a:ln>
        </p:spPr>
        <p:txBody>
          <a:bodyPr wrap="square">
            <a:spAutoFit/>
          </a:bodyPr>
          <a:lstStyle/>
          <a:p>
            <a:pPr algn="just" rtl="0"/>
            <a:r>
              <a:rPr lang="en-US" sz="2300" dirty="0"/>
              <a:t>A woman is </a:t>
            </a:r>
            <a:r>
              <a:rPr lang="en-US" sz="2300" b="1" dirty="0"/>
              <a:t>acquired</a:t>
            </a:r>
            <a:r>
              <a:rPr lang="en-US" sz="2300" dirty="0"/>
              <a:t> in three ways and </a:t>
            </a:r>
            <a:r>
              <a:rPr lang="en-US" sz="2300" b="1" dirty="0"/>
              <a:t>acquires</a:t>
            </a:r>
            <a:r>
              <a:rPr lang="en-US" sz="2300" dirty="0"/>
              <a:t> herself in two: She is acquired by money, by document, or by intercourse. “By money”: Bet Shammai says: a denar or the equivalent of a denar; Bet Hillel says: a perutah or the equivalent of a perutah. And how much is a perutah? An eighth of an Italian issar. And she </a:t>
            </a:r>
            <a:r>
              <a:rPr lang="en-US" sz="2300" b="1" dirty="0"/>
              <a:t>acquires</a:t>
            </a:r>
            <a:r>
              <a:rPr lang="en-US" sz="2300" dirty="0"/>
              <a:t> herself by divorce or by her husband's death. A yevamah is </a:t>
            </a:r>
            <a:r>
              <a:rPr lang="en-US" sz="2300" b="1" dirty="0"/>
              <a:t>acquired</a:t>
            </a:r>
            <a:r>
              <a:rPr lang="en-US" sz="2300" dirty="0"/>
              <a:t> by intercourse. And she </a:t>
            </a:r>
            <a:r>
              <a:rPr lang="en-US" sz="2300" b="1" dirty="0"/>
              <a:t>acquires</a:t>
            </a:r>
            <a:r>
              <a:rPr lang="en-US" sz="2300" dirty="0"/>
              <a:t> herself by halitzah or by the yavam’s death.</a:t>
            </a:r>
          </a:p>
        </p:txBody>
      </p:sp>
      <p:pic>
        <p:nvPicPr>
          <p:cNvPr id="2052" name="Picture 4" descr="bride drawing Stock Illustration | Adobe Stock">
            <a:extLst>
              <a:ext uri="{FF2B5EF4-FFF2-40B4-BE49-F238E27FC236}">
                <a16:creationId xmlns:a16="http://schemas.microsoft.com/office/drawing/2014/main" id="{A9F6F8D5-EE1A-59C7-632E-BE26CAFE94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45"/>
          <a:stretch/>
        </p:blipFill>
        <p:spPr bwMode="auto">
          <a:xfrm>
            <a:off x="10299419" y="3753293"/>
            <a:ext cx="1604541" cy="2569934"/>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28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rtl="0"/>
            <a:r>
              <a:rPr lang="en-US" dirty="0">
                <a:latin typeface="David" panose="020E0502060401010101" pitchFamily="34" charset="-79"/>
                <a:cs typeface="David" panose="020E0502060401010101" pitchFamily="34" charset="-79"/>
              </a:rPr>
              <a:t>C. The Structure of the first chapter of Tractate Kiddushin</a:t>
            </a:r>
            <a:endParaRPr lang="he-IL"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B131AE7F-4690-6C90-B1D3-A525CD8C16F2}"/>
              </a:ext>
            </a:extLst>
          </p:cNvPr>
          <p:cNvPicPr>
            <a:picLocks noChangeAspect="1"/>
          </p:cNvPicPr>
          <p:nvPr/>
        </p:nvPicPr>
        <p:blipFill rotWithShape="1">
          <a:blip r:embed="rId2"/>
          <a:srcRect t="28448" b="54578"/>
          <a:stretch/>
        </p:blipFill>
        <p:spPr>
          <a:xfrm>
            <a:off x="256022" y="1602355"/>
            <a:ext cx="11652444" cy="1077050"/>
          </a:xfrm>
          <a:prstGeom prst="rect">
            <a:avLst/>
          </a:prstGeom>
          <a:ln>
            <a:solidFill>
              <a:sysClr val="windowText" lastClr="000000"/>
            </a:solidFill>
          </a:ln>
        </p:spPr>
      </p:pic>
      <p:sp>
        <p:nvSpPr>
          <p:cNvPr id="3" name="תיבת טקסט 2">
            <a:extLst>
              <a:ext uri="{FF2B5EF4-FFF2-40B4-BE49-F238E27FC236}">
                <a16:creationId xmlns:a16="http://schemas.microsoft.com/office/drawing/2014/main" id="{014EB38E-B441-0A0A-1313-195EBCF04E52}"/>
              </a:ext>
            </a:extLst>
          </p:cNvPr>
          <p:cNvSpPr txBox="1"/>
          <p:nvPr/>
        </p:nvSpPr>
        <p:spPr>
          <a:xfrm>
            <a:off x="256022" y="2927918"/>
            <a:ext cx="8281342" cy="2893100"/>
          </a:xfrm>
          <a:prstGeom prst="rect">
            <a:avLst/>
          </a:prstGeom>
          <a:solidFill>
            <a:schemeClr val="bg1"/>
          </a:solidFill>
          <a:ln>
            <a:solidFill>
              <a:sysClr val="windowText" lastClr="000000"/>
            </a:solidFill>
          </a:ln>
        </p:spPr>
        <p:txBody>
          <a:bodyPr wrap="square">
            <a:spAutoFit/>
          </a:bodyPr>
          <a:lstStyle/>
          <a:p>
            <a:pPr algn="just" rtl="0"/>
            <a:r>
              <a:rPr lang="en-US" sz="2600" dirty="0"/>
              <a:t>A Hebrew slave is </a:t>
            </a:r>
            <a:r>
              <a:rPr lang="en-US" sz="2600" b="1" dirty="0"/>
              <a:t>acquired</a:t>
            </a:r>
            <a:r>
              <a:rPr lang="en-US" sz="2600" dirty="0"/>
              <a:t> by money and by document; And </a:t>
            </a:r>
            <a:r>
              <a:rPr lang="en-US" sz="2600" b="1" dirty="0"/>
              <a:t>acquires</a:t>
            </a:r>
            <a:r>
              <a:rPr lang="en-US" sz="2600" dirty="0"/>
              <a:t> himself by years, by Jubilee, and by deduction from the purchase price. A Hebrew maidservant is greater in that she </a:t>
            </a:r>
            <a:r>
              <a:rPr lang="en-US" sz="2600" b="1" dirty="0"/>
              <a:t>acquires</a:t>
            </a:r>
            <a:r>
              <a:rPr lang="en-US" sz="2600" dirty="0"/>
              <a:t> herself by ‘signs [of physical maturity]’. He whose ear is bored is acquired by boring, and </a:t>
            </a:r>
            <a:r>
              <a:rPr lang="en-US" sz="2600" b="1" dirty="0"/>
              <a:t>acquires</a:t>
            </a:r>
            <a:r>
              <a:rPr lang="en-US" sz="2600" dirty="0"/>
              <a:t> himself by Jubilee or his master's death. </a:t>
            </a:r>
          </a:p>
        </p:txBody>
      </p:sp>
      <p:pic>
        <p:nvPicPr>
          <p:cNvPr id="3074" name="Picture 2" descr="Cartoon stick figure drawing conceptual illustration of male slaves walking  in chains and slave master with whip. Stock Vector | Adobe Stock">
            <a:extLst>
              <a:ext uri="{FF2B5EF4-FFF2-40B4-BE49-F238E27FC236}">
                <a16:creationId xmlns:a16="http://schemas.microsoft.com/office/drawing/2014/main" id="{52779A9C-623C-17C3-6C7A-3BED475D8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68"/>
          <a:stretch/>
        </p:blipFill>
        <p:spPr bwMode="auto">
          <a:xfrm>
            <a:off x="9098277" y="3114621"/>
            <a:ext cx="2509283" cy="2519694"/>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018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rtl="0"/>
            <a:r>
              <a:rPr lang="en-US" dirty="0">
                <a:latin typeface="David" panose="020E0502060401010101" pitchFamily="34" charset="-79"/>
                <a:cs typeface="David" panose="020E0502060401010101" pitchFamily="34" charset="-79"/>
              </a:rPr>
              <a:t>C. The Structure of the first chapter of Tractate Kiddushin</a:t>
            </a:r>
            <a:endParaRPr lang="he-IL"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B131AE7F-4690-6C90-B1D3-A525CD8C16F2}"/>
              </a:ext>
            </a:extLst>
          </p:cNvPr>
          <p:cNvPicPr>
            <a:picLocks noChangeAspect="1"/>
          </p:cNvPicPr>
          <p:nvPr/>
        </p:nvPicPr>
        <p:blipFill rotWithShape="1">
          <a:blip r:embed="rId2"/>
          <a:srcRect t="48242" b="35285"/>
          <a:stretch/>
        </p:blipFill>
        <p:spPr>
          <a:xfrm>
            <a:off x="350875" y="1904699"/>
            <a:ext cx="11461898" cy="1028150"/>
          </a:xfrm>
          <a:prstGeom prst="rect">
            <a:avLst/>
          </a:prstGeom>
          <a:ln>
            <a:solidFill>
              <a:sysClr val="windowText" lastClr="000000"/>
            </a:solidFill>
          </a:ln>
        </p:spPr>
      </p:pic>
      <p:sp>
        <p:nvSpPr>
          <p:cNvPr id="3" name="תיבת טקסט 2">
            <a:extLst>
              <a:ext uri="{FF2B5EF4-FFF2-40B4-BE49-F238E27FC236}">
                <a16:creationId xmlns:a16="http://schemas.microsoft.com/office/drawing/2014/main" id="{014EB38E-B441-0A0A-1313-195EBCF04E52}"/>
              </a:ext>
            </a:extLst>
          </p:cNvPr>
          <p:cNvSpPr txBox="1"/>
          <p:nvPr/>
        </p:nvSpPr>
        <p:spPr>
          <a:xfrm>
            <a:off x="350875" y="3194707"/>
            <a:ext cx="8281342" cy="2893100"/>
          </a:xfrm>
          <a:prstGeom prst="rect">
            <a:avLst/>
          </a:prstGeom>
          <a:solidFill>
            <a:schemeClr val="bg1"/>
          </a:solidFill>
          <a:ln>
            <a:solidFill>
              <a:sysClr val="windowText" lastClr="000000"/>
            </a:solidFill>
          </a:ln>
        </p:spPr>
        <p:txBody>
          <a:bodyPr wrap="square">
            <a:spAutoFit/>
          </a:bodyPr>
          <a:lstStyle/>
          <a:p>
            <a:pPr algn="just" rtl="0"/>
            <a:r>
              <a:rPr lang="en-US" sz="2600" dirty="0"/>
              <a:t>A Canaanite slave is </a:t>
            </a:r>
            <a:r>
              <a:rPr lang="en-US" sz="2600" b="1" dirty="0"/>
              <a:t>acquired</a:t>
            </a:r>
            <a:r>
              <a:rPr lang="en-US" sz="2600" dirty="0"/>
              <a:t> by money, deed, or by possession, And </a:t>
            </a:r>
            <a:r>
              <a:rPr lang="en-US" sz="2600" b="1" dirty="0"/>
              <a:t>acquires</a:t>
            </a:r>
            <a:r>
              <a:rPr lang="en-US" sz="2600" dirty="0"/>
              <a:t> himself by money through the agency of others, and by document through his own agency, the words of Rabbi Meir. The Sages say: by money, through his own agency, and by document, through the agency of others, providing that the money comes from others.</a:t>
            </a:r>
          </a:p>
        </p:txBody>
      </p:sp>
      <p:pic>
        <p:nvPicPr>
          <p:cNvPr id="3074" name="Picture 2" descr="Cartoon stick figure drawing conceptual illustration of male slaves walking  in chains and slave master with whip. Stock Vector | Adobe Stock">
            <a:extLst>
              <a:ext uri="{FF2B5EF4-FFF2-40B4-BE49-F238E27FC236}">
                <a16:creationId xmlns:a16="http://schemas.microsoft.com/office/drawing/2014/main" id="{52779A9C-623C-17C3-6C7A-3BED475D8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68"/>
          <a:stretch/>
        </p:blipFill>
        <p:spPr bwMode="auto">
          <a:xfrm>
            <a:off x="9183338" y="3381410"/>
            <a:ext cx="2509283" cy="2519694"/>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58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rtl="0"/>
            <a:r>
              <a:rPr lang="en-US" dirty="0">
                <a:latin typeface="David" panose="020E0502060401010101" pitchFamily="34" charset="-79"/>
                <a:cs typeface="David" panose="020E0502060401010101" pitchFamily="34" charset="-79"/>
              </a:rPr>
              <a:t>C. The Structure of the first chapter of Tractate Kiddushin</a:t>
            </a:r>
            <a:endParaRPr lang="he-IL" dirty="0">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CD8F8808-EF9F-545D-E0D3-233483E973A1}"/>
              </a:ext>
            </a:extLst>
          </p:cNvPr>
          <p:cNvPicPr>
            <a:picLocks noChangeAspect="1"/>
          </p:cNvPicPr>
          <p:nvPr/>
        </p:nvPicPr>
        <p:blipFill>
          <a:blip r:embed="rId2"/>
          <a:stretch>
            <a:fillRect/>
          </a:stretch>
        </p:blipFill>
        <p:spPr>
          <a:xfrm>
            <a:off x="453648" y="1957649"/>
            <a:ext cx="11284701" cy="941424"/>
          </a:xfrm>
          <a:prstGeom prst="rect">
            <a:avLst/>
          </a:prstGeom>
          <a:ln>
            <a:solidFill>
              <a:sysClr val="windowText" lastClr="000000"/>
            </a:solidFill>
          </a:ln>
        </p:spPr>
      </p:pic>
      <p:sp>
        <p:nvSpPr>
          <p:cNvPr id="8" name="תיבת טקסט 7">
            <a:extLst>
              <a:ext uri="{FF2B5EF4-FFF2-40B4-BE49-F238E27FC236}">
                <a16:creationId xmlns:a16="http://schemas.microsoft.com/office/drawing/2014/main" id="{988AD450-E68A-BE5B-17FF-83BA4D9A51DE}"/>
              </a:ext>
            </a:extLst>
          </p:cNvPr>
          <p:cNvSpPr txBox="1"/>
          <p:nvPr/>
        </p:nvSpPr>
        <p:spPr>
          <a:xfrm>
            <a:off x="453648" y="3077571"/>
            <a:ext cx="11284701" cy="1292662"/>
          </a:xfrm>
          <a:prstGeom prst="rect">
            <a:avLst/>
          </a:prstGeom>
          <a:solidFill>
            <a:schemeClr val="bg1"/>
          </a:solidFill>
          <a:ln>
            <a:solidFill>
              <a:sysClr val="windowText" lastClr="000000"/>
            </a:solidFill>
          </a:ln>
        </p:spPr>
        <p:txBody>
          <a:bodyPr wrap="square">
            <a:spAutoFit/>
          </a:bodyPr>
          <a:lstStyle/>
          <a:p>
            <a:pPr algn="just" rtl="0"/>
            <a:r>
              <a:rPr lang="en-US" sz="2600" dirty="0"/>
              <a:t>Large animals are </a:t>
            </a:r>
            <a:r>
              <a:rPr lang="en-US" sz="2600" b="1" dirty="0"/>
              <a:t>acquired</a:t>
            </a:r>
            <a:r>
              <a:rPr lang="en-US" sz="2600" dirty="0"/>
              <a:t> by being handed over and small animals by lifting, the words of Rabbi Meir and Rabbi Eliezer. The sages say: small animals are </a:t>
            </a:r>
            <a:r>
              <a:rPr lang="en-US" sz="2600" b="1" dirty="0"/>
              <a:t>acquired</a:t>
            </a:r>
            <a:r>
              <a:rPr lang="en-US" sz="2600" dirty="0"/>
              <a:t> by being led.</a:t>
            </a:r>
          </a:p>
        </p:txBody>
      </p:sp>
      <p:pic>
        <p:nvPicPr>
          <p:cNvPr id="4100" name="Picture 4" descr="Cow Drawing - How To Draw A Cow Step By Step!">
            <a:extLst>
              <a:ext uri="{FF2B5EF4-FFF2-40B4-BE49-F238E27FC236}">
                <a16:creationId xmlns:a16="http://schemas.microsoft.com/office/drawing/2014/main" id="{378C26D0-629A-0187-60DB-D8E76FCCF8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248" b="25116"/>
          <a:stretch/>
        </p:blipFill>
        <p:spPr bwMode="auto">
          <a:xfrm>
            <a:off x="4659072" y="4548731"/>
            <a:ext cx="3277893" cy="1956391"/>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5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29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a:xfrm>
            <a:off x="1074882" y="67330"/>
            <a:ext cx="10515600" cy="1325563"/>
          </a:xfrm>
        </p:spPr>
        <p:txBody>
          <a:bodyPr/>
          <a:lstStyle/>
          <a:p>
            <a:pPr algn="ctr"/>
            <a:r>
              <a:rPr lang="en-US" dirty="0">
                <a:latin typeface="David" panose="020E0502060401010101" pitchFamily="34" charset="-79"/>
                <a:cs typeface="David" panose="020E0502060401010101" pitchFamily="34" charset="-79"/>
              </a:rPr>
              <a:t>C. The Structure of the first chapter of Tractate Kiddushin</a:t>
            </a:r>
            <a:endParaRPr lang="he-IL"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FA8A3D93-89F7-E288-E87C-3364883DBD6E}"/>
              </a:ext>
            </a:extLst>
          </p:cNvPr>
          <p:cNvPicPr>
            <a:picLocks noChangeAspect="1"/>
          </p:cNvPicPr>
          <p:nvPr/>
        </p:nvPicPr>
        <p:blipFill rotWithShape="1">
          <a:blip r:embed="rId2"/>
          <a:srcRect b="48864"/>
          <a:stretch/>
        </p:blipFill>
        <p:spPr>
          <a:xfrm>
            <a:off x="466124" y="1526964"/>
            <a:ext cx="11259751" cy="1325564"/>
          </a:xfrm>
          <a:prstGeom prst="rect">
            <a:avLst/>
          </a:prstGeom>
          <a:ln>
            <a:solidFill>
              <a:sysClr val="windowText" lastClr="000000"/>
            </a:solidFill>
          </a:ln>
        </p:spPr>
      </p:pic>
      <p:sp>
        <p:nvSpPr>
          <p:cNvPr id="4" name="תיבת טקסט 3">
            <a:extLst>
              <a:ext uri="{FF2B5EF4-FFF2-40B4-BE49-F238E27FC236}">
                <a16:creationId xmlns:a16="http://schemas.microsoft.com/office/drawing/2014/main" id="{1612BF8F-F4FD-B09A-C8C6-93293771DB2B}"/>
              </a:ext>
            </a:extLst>
          </p:cNvPr>
          <p:cNvSpPr txBox="1"/>
          <p:nvPr/>
        </p:nvSpPr>
        <p:spPr>
          <a:xfrm>
            <a:off x="466124" y="2986599"/>
            <a:ext cx="11259751" cy="2492990"/>
          </a:xfrm>
          <a:prstGeom prst="rect">
            <a:avLst/>
          </a:prstGeom>
          <a:solidFill>
            <a:schemeClr val="bg1"/>
          </a:solidFill>
          <a:ln>
            <a:solidFill>
              <a:sysClr val="windowText" lastClr="000000"/>
            </a:solidFill>
          </a:ln>
        </p:spPr>
        <p:txBody>
          <a:bodyPr wrap="square">
            <a:spAutoFit/>
          </a:bodyPr>
          <a:lstStyle/>
          <a:p>
            <a:pPr algn="just" rtl="0"/>
            <a:r>
              <a:rPr lang="en-US" sz="2600" dirty="0"/>
              <a:t>Property which has security is </a:t>
            </a:r>
            <a:r>
              <a:rPr lang="en-US" sz="2600" b="1" dirty="0"/>
              <a:t>acquired</a:t>
            </a:r>
            <a:r>
              <a:rPr lang="en-US" sz="2600" dirty="0"/>
              <a:t> by money, by deed or by possession. [Property] which does not have security is acquired only by being drawn [to the purchaser]. Property which does not have security may be </a:t>
            </a:r>
            <a:r>
              <a:rPr lang="en-US" sz="2600" b="1" dirty="0"/>
              <a:t>acquired</a:t>
            </a:r>
            <a:r>
              <a:rPr lang="en-US" sz="2600" dirty="0"/>
              <a:t> in conjunction with property which does have security by money, deed, or possession; And it obligates the property which provides security, to take an oath concerning them.</a:t>
            </a:r>
          </a:p>
        </p:txBody>
      </p:sp>
      <p:pic>
        <p:nvPicPr>
          <p:cNvPr id="5122" name="Picture 2" descr="House Line Illustration Photos and Images | Shutterstock">
            <a:extLst>
              <a:ext uri="{FF2B5EF4-FFF2-40B4-BE49-F238E27FC236}">
                <a16:creationId xmlns:a16="http://schemas.microsoft.com/office/drawing/2014/main" id="{0776EB31-5E07-B614-072F-9B9B4E0C7B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 t="15659" r="8" b="24961"/>
          <a:stretch/>
        </p:blipFill>
        <p:spPr bwMode="auto">
          <a:xfrm>
            <a:off x="4558170" y="5195636"/>
            <a:ext cx="3085086" cy="1343387"/>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29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a:xfrm>
            <a:off x="1074882" y="67330"/>
            <a:ext cx="10515600" cy="1325563"/>
          </a:xfrm>
        </p:spPr>
        <p:txBody>
          <a:bodyPr/>
          <a:lstStyle/>
          <a:p>
            <a:pPr algn="ctr"/>
            <a:r>
              <a:rPr lang="en-US" dirty="0">
                <a:latin typeface="David" panose="020E0502060401010101" pitchFamily="34" charset="-79"/>
                <a:cs typeface="David" panose="020E0502060401010101" pitchFamily="34" charset="-79"/>
              </a:rPr>
              <a:t>C. The Structure of the first chapter of Tractate Kiddushin</a:t>
            </a:r>
            <a:endParaRPr lang="he-IL"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FA8A3D93-89F7-E288-E87C-3364883DBD6E}"/>
              </a:ext>
            </a:extLst>
          </p:cNvPr>
          <p:cNvPicPr>
            <a:picLocks noChangeAspect="1"/>
          </p:cNvPicPr>
          <p:nvPr/>
        </p:nvPicPr>
        <p:blipFill rotWithShape="1">
          <a:blip r:embed="rId2"/>
          <a:srcRect t="53696"/>
          <a:stretch/>
        </p:blipFill>
        <p:spPr>
          <a:xfrm>
            <a:off x="551184" y="1754239"/>
            <a:ext cx="11259751" cy="1200329"/>
          </a:xfrm>
          <a:prstGeom prst="rect">
            <a:avLst/>
          </a:prstGeom>
          <a:ln>
            <a:solidFill>
              <a:sysClr val="windowText" lastClr="000000"/>
            </a:solidFill>
          </a:ln>
        </p:spPr>
      </p:pic>
      <p:sp>
        <p:nvSpPr>
          <p:cNvPr id="4" name="תיבת טקסט 3">
            <a:extLst>
              <a:ext uri="{FF2B5EF4-FFF2-40B4-BE49-F238E27FC236}">
                <a16:creationId xmlns:a16="http://schemas.microsoft.com/office/drawing/2014/main" id="{1612BF8F-F4FD-B09A-C8C6-93293771DB2B}"/>
              </a:ext>
            </a:extLst>
          </p:cNvPr>
          <p:cNvSpPr txBox="1"/>
          <p:nvPr/>
        </p:nvSpPr>
        <p:spPr>
          <a:xfrm>
            <a:off x="551183" y="3167058"/>
            <a:ext cx="11259751" cy="2893100"/>
          </a:xfrm>
          <a:prstGeom prst="rect">
            <a:avLst/>
          </a:prstGeom>
          <a:solidFill>
            <a:schemeClr val="bg1"/>
          </a:solidFill>
          <a:ln>
            <a:solidFill>
              <a:sysClr val="windowText" lastClr="000000"/>
            </a:solidFill>
          </a:ln>
        </p:spPr>
        <p:txBody>
          <a:bodyPr wrap="square">
            <a:spAutoFit/>
          </a:bodyPr>
          <a:lstStyle/>
          <a:p>
            <a:pPr algn="just" rtl="0"/>
            <a:r>
              <a:rPr lang="en-US" sz="2600" dirty="0"/>
              <a:t>Whatever can be used as payment for another object, as soon as this one takes </a:t>
            </a:r>
            <a:r>
              <a:rPr lang="en-US" sz="2600" b="1" dirty="0"/>
              <a:t>possession</a:t>
            </a:r>
            <a:r>
              <a:rPr lang="en-US" sz="2600" dirty="0"/>
              <a:t> [of the object], the other one assumes liability for what is given in exchange. How so? If one exchanges an ox for a cow, or a donkey for an ox, as soon as this one takes </a:t>
            </a:r>
            <a:r>
              <a:rPr lang="en-US" sz="2600" b="1" dirty="0"/>
              <a:t>possession</a:t>
            </a:r>
            <a:r>
              <a:rPr lang="en-US" sz="2600" dirty="0"/>
              <a:t>, the other one assumes liability for what is given in exchange. The sanctuary’s title to property [is acquired] by money; the title of an ordinary person to property by hazakah. Dedication to the sanctuary is equal to delivery to an ordinary person.</a:t>
            </a:r>
          </a:p>
        </p:txBody>
      </p:sp>
    </p:spTree>
    <p:extLst>
      <p:ext uri="{BB962C8B-B14F-4D97-AF65-F5344CB8AC3E}">
        <p14:creationId xmlns:p14="http://schemas.microsoft.com/office/powerpoint/2010/main" val="83090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31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a:xfrm>
            <a:off x="838200" y="136346"/>
            <a:ext cx="10515600" cy="1325563"/>
          </a:xfrm>
        </p:spPr>
        <p:txBody>
          <a:bodyPr/>
          <a:lstStyle/>
          <a:p>
            <a:pPr algn="ctr"/>
            <a:r>
              <a:rPr lang="en-US" dirty="0">
                <a:latin typeface="David" panose="020E0502060401010101" pitchFamily="34" charset="-79"/>
                <a:cs typeface="David" panose="020E0502060401010101" pitchFamily="34" charset="-79"/>
              </a:rPr>
              <a:t>C. The Structure of the first chapter of Tractate Kiddushin</a:t>
            </a:r>
            <a:endParaRPr lang="he-IL"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DD59DE5B-E0FC-5378-5DD1-E5FE5D2BEC6C}"/>
              </a:ext>
            </a:extLst>
          </p:cNvPr>
          <p:cNvPicPr>
            <a:picLocks noChangeAspect="1"/>
          </p:cNvPicPr>
          <p:nvPr/>
        </p:nvPicPr>
        <p:blipFill rotWithShape="1">
          <a:blip r:embed="rId2"/>
          <a:srcRect b="66980"/>
          <a:stretch/>
        </p:blipFill>
        <p:spPr>
          <a:xfrm>
            <a:off x="392130" y="1461910"/>
            <a:ext cx="11154440" cy="1802286"/>
          </a:xfrm>
          <a:prstGeom prst="rect">
            <a:avLst/>
          </a:prstGeom>
          <a:ln>
            <a:solidFill>
              <a:schemeClr val="tx1"/>
            </a:solidFill>
          </a:ln>
        </p:spPr>
      </p:pic>
      <p:sp>
        <p:nvSpPr>
          <p:cNvPr id="4" name="תיבת טקסט 3">
            <a:extLst>
              <a:ext uri="{FF2B5EF4-FFF2-40B4-BE49-F238E27FC236}">
                <a16:creationId xmlns:a16="http://schemas.microsoft.com/office/drawing/2014/main" id="{2F8A32EA-60BD-C64B-571C-4D9370141BCA}"/>
              </a:ext>
            </a:extLst>
          </p:cNvPr>
          <p:cNvSpPr txBox="1"/>
          <p:nvPr/>
        </p:nvSpPr>
        <p:spPr>
          <a:xfrm>
            <a:off x="392130" y="3429000"/>
            <a:ext cx="10123470" cy="3277820"/>
          </a:xfrm>
          <a:prstGeom prst="rect">
            <a:avLst/>
          </a:prstGeom>
          <a:solidFill>
            <a:schemeClr val="bg1"/>
          </a:solidFill>
          <a:ln>
            <a:solidFill>
              <a:schemeClr val="accent1"/>
            </a:solidFill>
          </a:ln>
        </p:spPr>
        <p:txBody>
          <a:bodyPr wrap="square">
            <a:spAutoFit/>
          </a:bodyPr>
          <a:lstStyle/>
          <a:p>
            <a:pPr algn="just" rtl="0"/>
            <a:r>
              <a:rPr lang="en-US" sz="2300" dirty="0"/>
              <a:t>All </a:t>
            </a:r>
            <a:r>
              <a:rPr lang="en-US" sz="2300" b="1" dirty="0"/>
              <a:t>obligations</a:t>
            </a:r>
            <a:r>
              <a:rPr lang="en-US" sz="2300" dirty="0"/>
              <a:t> of the son upon the father, men are obligated, but women are exempt. But all </a:t>
            </a:r>
            <a:r>
              <a:rPr lang="en-US" sz="2300" b="1" dirty="0"/>
              <a:t>obligations</a:t>
            </a:r>
            <a:r>
              <a:rPr lang="en-US" sz="2300" dirty="0"/>
              <a:t> of the father upon the son, both men and women are obligated. All positive, time-bound </a:t>
            </a:r>
            <a:r>
              <a:rPr lang="en-US" sz="2300" b="1" dirty="0"/>
              <a:t>commandments</a:t>
            </a:r>
            <a:r>
              <a:rPr lang="en-US" sz="2300" dirty="0"/>
              <a:t>, men are obligated, and women are exempt. But all positive non-time-bound </a:t>
            </a:r>
            <a:r>
              <a:rPr lang="en-US" sz="2300" b="1" dirty="0"/>
              <a:t>commandments</a:t>
            </a:r>
            <a:r>
              <a:rPr lang="en-US" sz="2300" dirty="0"/>
              <a:t> both men and women are obligated. And all negative </a:t>
            </a:r>
            <a:r>
              <a:rPr lang="en-US" sz="2300" b="1" dirty="0"/>
              <a:t>commandments</a:t>
            </a:r>
            <a:r>
              <a:rPr lang="en-US" sz="2300" dirty="0"/>
              <a:t>, whether time-bound or not time-bound, both men and women are obligated, except for, the prohibition against rounding [the corners of the head], and the prohibition against marring [the corner of the beard], and the prohibition [for a priest] to become impure through contact with the dead.</a:t>
            </a:r>
          </a:p>
        </p:txBody>
      </p:sp>
      <p:pic>
        <p:nvPicPr>
          <p:cNvPr id="1026" name="Picture 2" descr="948,400+ Male Female Stock Illustrations, Royalty-Free ...">
            <a:extLst>
              <a:ext uri="{FF2B5EF4-FFF2-40B4-BE49-F238E27FC236}">
                <a16:creationId xmlns:a16="http://schemas.microsoft.com/office/drawing/2014/main" id="{D5B78976-6DA8-9AE3-6424-D79F38765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3033" y="4414561"/>
            <a:ext cx="1306697" cy="13066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62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31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a:xfrm>
            <a:off x="838200" y="136346"/>
            <a:ext cx="10515600" cy="1325563"/>
          </a:xfrm>
        </p:spPr>
        <p:txBody>
          <a:bodyPr/>
          <a:lstStyle/>
          <a:p>
            <a:pPr algn="ctr"/>
            <a:r>
              <a:rPr lang="en-US" dirty="0">
                <a:latin typeface="David" panose="020E0502060401010101" pitchFamily="34" charset="-79"/>
                <a:cs typeface="David" panose="020E0502060401010101" pitchFamily="34" charset="-79"/>
              </a:rPr>
              <a:t>C. The Structure of the first chapter of Tractate Kiddushin</a:t>
            </a:r>
            <a:endParaRPr lang="he-IL"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DD59DE5B-E0FC-5378-5DD1-E5FE5D2BEC6C}"/>
              </a:ext>
            </a:extLst>
          </p:cNvPr>
          <p:cNvPicPr>
            <a:picLocks noChangeAspect="1"/>
          </p:cNvPicPr>
          <p:nvPr/>
        </p:nvPicPr>
        <p:blipFill rotWithShape="1">
          <a:blip r:embed="rId2"/>
          <a:srcRect t="36040" b="46674"/>
          <a:stretch/>
        </p:blipFill>
        <p:spPr>
          <a:xfrm>
            <a:off x="392130" y="1869432"/>
            <a:ext cx="11154440" cy="943514"/>
          </a:xfrm>
          <a:prstGeom prst="rect">
            <a:avLst/>
          </a:prstGeom>
          <a:ln>
            <a:solidFill>
              <a:schemeClr val="tx1"/>
            </a:solidFill>
          </a:ln>
        </p:spPr>
      </p:pic>
      <p:sp>
        <p:nvSpPr>
          <p:cNvPr id="4" name="תיבת טקסט 3">
            <a:extLst>
              <a:ext uri="{FF2B5EF4-FFF2-40B4-BE49-F238E27FC236}">
                <a16:creationId xmlns:a16="http://schemas.microsoft.com/office/drawing/2014/main" id="{2F8A32EA-60BD-C64B-571C-4D9370141BCA}"/>
              </a:ext>
            </a:extLst>
          </p:cNvPr>
          <p:cNvSpPr txBox="1"/>
          <p:nvPr/>
        </p:nvSpPr>
        <p:spPr>
          <a:xfrm>
            <a:off x="392130" y="2982658"/>
            <a:ext cx="11154440" cy="1508105"/>
          </a:xfrm>
          <a:prstGeom prst="rect">
            <a:avLst/>
          </a:prstGeom>
          <a:solidFill>
            <a:schemeClr val="bg1"/>
          </a:solidFill>
          <a:ln>
            <a:solidFill>
              <a:schemeClr val="accent1"/>
            </a:solidFill>
          </a:ln>
        </p:spPr>
        <p:txBody>
          <a:bodyPr wrap="square">
            <a:spAutoFit/>
          </a:bodyPr>
          <a:lstStyle/>
          <a:p>
            <a:pPr algn="just" rtl="0"/>
            <a:r>
              <a:rPr lang="en-US" sz="2300" dirty="0"/>
              <a:t>The [rites of] laying hands, waving, presenting [the meal-offering], taking the handful, burning [the fat], cutting [the neck of bird sacrifices], sprinkling and receiving [the blood] are performed by men but not by women, except the meal-offering of a sotah and a female nazirite, where they [themselves] wave the offering.</a:t>
            </a:r>
          </a:p>
        </p:txBody>
      </p:sp>
    </p:spTree>
    <p:extLst>
      <p:ext uri="{BB962C8B-B14F-4D97-AF65-F5344CB8AC3E}">
        <p14:creationId xmlns:p14="http://schemas.microsoft.com/office/powerpoint/2010/main" val="56115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4964096-2494-ACF9-70CB-972C95224690}"/>
              </a:ext>
            </a:extLst>
          </p:cNvPr>
          <p:cNvSpPr>
            <a:spLocks noGrp="1"/>
          </p:cNvSpPr>
          <p:nvPr>
            <p:ph type="title"/>
          </p:nvPr>
        </p:nvSpPr>
        <p:spPr>
          <a:xfrm>
            <a:off x="763772" y="652204"/>
            <a:ext cx="10515600" cy="1325563"/>
          </a:xfrm>
          <a:solidFill>
            <a:schemeClr val="tx2">
              <a:lumMod val="10000"/>
              <a:lumOff val="90000"/>
            </a:schemeClr>
          </a:solidFill>
        </p:spPr>
        <p:txBody>
          <a:bodyPr>
            <a:normAutofit fontScale="90000"/>
          </a:bodyPr>
          <a:lstStyle/>
          <a:p>
            <a:pPr algn="ctr" rtl="0"/>
            <a:r>
              <a:rPr lang="en-US" b="0" i="0" dirty="0">
                <a:effectLst/>
                <a:latin typeface="Newsreader Regular"/>
              </a:rPr>
              <a:t>Mishnah In-Depth: Kiddushin</a:t>
            </a:r>
            <a:br>
              <a:rPr lang="en-US" b="0" i="0" dirty="0">
                <a:effectLst/>
                <a:latin typeface="Newsreader Regular"/>
              </a:rPr>
            </a:br>
            <a:r>
              <a:rPr lang="en-US" b="0" i="0" dirty="0">
                <a:effectLst/>
                <a:latin typeface="Newsreader Regular"/>
              </a:rPr>
              <a:t>Session # 1:</a:t>
            </a:r>
            <a:br>
              <a:rPr lang="en-US" b="0" i="0" dirty="0">
                <a:effectLst/>
                <a:latin typeface="Newsreader Regular"/>
              </a:rPr>
            </a:br>
            <a:r>
              <a:rPr lang="en-US" b="0" i="0" dirty="0">
                <a:effectLst/>
                <a:latin typeface="Newsreader Regular"/>
              </a:rPr>
              <a:t> Outline</a:t>
            </a:r>
            <a:endParaRPr lang="he-IL" sz="7000"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03E06F8C-BEBC-FEEA-7FA4-D58E17C83528}"/>
              </a:ext>
            </a:extLst>
          </p:cNvPr>
          <p:cNvSpPr>
            <a:spLocks noGrp="1"/>
          </p:cNvSpPr>
          <p:nvPr>
            <p:ph idx="1"/>
          </p:nvPr>
        </p:nvSpPr>
        <p:spPr>
          <a:xfrm>
            <a:off x="508344" y="2560557"/>
            <a:ext cx="5349949" cy="4351338"/>
          </a:xfrm>
        </p:spPr>
        <p:txBody>
          <a:bodyPr>
            <a:normAutofit/>
          </a:bodyPr>
          <a:lstStyle/>
          <a:p>
            <a:pPr marL="514350" indent="-514350" algn="l" rtl="0">
              <a:buAutoNum type="alphaUcPeriod"/>
            </a:pPr>
            <a:r>
              <a:rPr lang="en-US" sz="3500" dirty="0">
                <a:latin typeface="David" panose="020E0502060401010101" pitchFamily="34" charset="-79"/>
                <a:cs typeface="David" panose="020E0502060401010101" pitchFamily="34" charset="-79"/>
              </a:rPr>
              <a:t>The Name of the Tractate</a:t>
            </a:r>
          </a:p>
          <a:p>
            <a:pPr marL="514350" indent="-514350" algn="l" rtl="0">
              <a:buAutoNum type="alphaUcPeriod"/>
            </a:pPr>
            <a:r>
              <a:rPr lang="en-US" sz="3500" dirty="0">
                <a:latin typeface="David" panose="020E0502060401010101" pitchFamily="34" charset="-79"/>
                <a:cs typeface="David" panose="020E0502060401010101" pitchFamily="34" charset="-79"/>
              </a:rPr>
              <a:t>The Location of Tractate Kiddushin in Seder Nashim</a:t>
            </a:r>
          </a:p>
          <a:p>
            <a:pPr marL="514350" indent="-514350" algn="l" rtl="0">
              <a:buAutoNum type="alphaUcPeriod"/>
            </a:pPr>
            <a:r>
              <a:rPr lang="en-US" sz="3500" dirty="0">
                <a:latin typeface="David" panose="020E0502060401010101" pitchFamily="34" charset="-79"/>
                <a:cs typeface="David" panose="020E0502060401010101" pitchFamily="34" charset="-79"/>
              </a:rPr>
              <a:t>The Structure of the first chapter of Tractate Kiddushin</a:t>
            </a:r>
            <a:endParaRPr lang="he-IL" sz="3500" dirty="0"/>
          </a:p>
        </p:txBody>
      </p:sp>
      <p:pic>
        <p:nvPicPr>
          <p:cNvPr id="6" name="תמונה 5">
            <a:extLst>
              <a:ext uri="{FF2B5EF4-FFF2-40B4-BE49-F238E27FC236}">
                <a16:creationId xmlns:a16="http://schemas.microsoft.com/office/drawing/2014/main" id="{51F93AE4-2117-5BB9-AAF4-978B45650B3A}"/>
              </a:ext>
            </a:extLst>
          </p:cNvPr>
          <p:cNvPicPr>
            <a:picLocks noChangeAspect="1"/>
          </p:cNvPicPr>
          <p:nvPr/>
        </p:nvPicPr>
        <p:blipFill rotWithShape="1">
          <a:blip r:embed="rId2"/>
          <a:srcRect l="41880" b="14400"/>
          <a:stretch/>
        </p:blipFill>
        <p:spPr>
          <a:xfrm rot="840586">
            <a:off x="6392452" y="3010942"/>
            <a:ext cx="5151816" cy="1118321"/>
          </a:xfrm>
          <a:prstGeom prst="rect">
            <a:avLst/>
          </a:prstGeom>
          <a:ln>
            <a:solidFill>
              <a:schemeClr val="tx1"/>
            </a:solidFill>
          </a:ln>
        </p:spPr>
      </p:pic>
    </p:spTree>
    <p:extLst>
      <p:ext uri="{BB962C8B-B14F-4D97-AF65-F5344CB8AC3E}">
        <p14:creationId xmlns:p14="http://schemas.microsoft.com/office/powerpoint/2010/main" val="2535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31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a:xfrm>
            <a:off x="755721" y="168244"/>
            <a:ext cx="10515600" cy="1325563"/>
          </a:xfrm>
        </p:spPr>
        <p:txBody>
          <a:bodyPr/>
          <a:lstStyle/>
          <a:p>
            <a:pPr algn="ctr"/>
            <a:r>
              <a:rPr lang="en-US" dirty="0">
                <a:latin typeface="David" panose="020E0502060401010101" pitchFamily="34" charset="-79"/>
                <a:cs typeface="David" panose="020E0502060401010101" pitchFamily="34" charset="-79"/>
              </a:rPr>
              <a:t>C. The Structure of the first chapter of Tractate Kiddushin</a:t>
            </a:r>
            <a:endParaRPr lang="he-IL"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DD59DE5B-E0FC-5378-5DD1-E5FE5D2BEC6C}"/>
              </a:ext>
            </a:extLst>
          </p:cNvPr>
          <p:cNvPicPr>
            <a:picLocks noChangeAspect="1"/>
          </p:cNvPicPr>
          <p:nvPr/>
        </p:nvPicPr>
        <p:blipFill rotWithShape="1">
          <a:blip r:embed="rId2"/>
          <a:srcRect t="54747" b="28294"/>
          <a:stretch/>
        </p:blipFill>
        <p:spPr>
          <a:xfrm>
            <a:off x="407428" y="1493807"/>
            <a:ext cx="11212185" cy="930416"/>
          </a:xfrm>
          <a:prstGeom prst="rect">
            <a:avLst/>
          </a:prstGeom>
          <a:ln>
            <a:solidFill>
              <a:schemeClr val="tx1"/>
            </a:solidFill>
          </a:ln>
        </p:spPr>
      </p:pic>
      <p:sp>
        <p:nvSpPr>
          <p:cNvPr id="4" name="תיבת טקסט 3">
            <a:extLst>
              <a:ext uri="{FF2B5EF4-FFF2-40B4-BE49-F238E27FC236}">
                <a16:creationId xmlns:a16="http://schemas.microsoft.com/office/drawing/2014/main" id="{07933CDC-FC43-3A19-409B-EC640C6BB6D4}"/>
              </a:ext>
            </a:extLst>
          </p:cNvPr>
          <p:cNvSpPr txBox="1"/>
          <p:nvPr/>
        </p:nvSpPr>
        <p:spPr>
          <a:xfrm>
            <a:off x="311734" y="2668310"/>
            <a:ext cx="11212185" cy="1292662"/>
          </a:xfrm>
          <a:prstGeom prst="rect">
            <a:avLst/>
          </a:prstGeom>
          <a:solidFill>
            <a:schemeClr val="bg1"/>
          </a:solidFill>
          <a:ln>
            <a:solidFill>
              <a:schemeClr val="accent1"/>
            </a:solidFill>
          </a:ln>
        </p:spPr>
        <p:txBody>
          <a:bodyPr wrap="square">
            <a:spAutoFit/>
          </a:bodyPr>
          <a:lstStyle/>
          <a:p>
            <a:pPr algn="just" rtl="0"/>
            <a:r>
              <a:rPr lang="en-US" sz="2600" dirty="0"/>
              <a:t>Every </a:t>
            </a:r>
            <a:r>
              <a:rPr lang="en-US" sz="2600" b="1" dirty="0"/>
              <a:t>commandment</a:t>
            </a:r>
            <a:r>
              <a:rPr lang="en-US" sz="2600" dirty="0"/>
              <a:t> which is dependent on the land is practiced both in and outside the land, except orlah and kilayim. Rabbi Eliezer says: also [the prohibition of] new produce. </a:t>
            </a:r>
          </a:p>
        </p:txBody>
      </p:sp>
      <p:pic>
        <p:nvPicPr>
          <p:cNvPr id="6146" name="Picture 2" descr="Monstera in a pot. Tropical plant illustration - Stock Illustration  [49849386] - PIXTA">
            <a:extLst>
              <a:ext uri="{FF2B5EF4-FFF2-40B4-BE49-F238E27FC236}">
                <a16:creationId xmlns:a16="http://schemas.microsoft.com/office/drawing/2014/main" id="{CBE12522-8A2E-4443-E0AD-E90D7CE17A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88" b="13387"/>
          <a:stretch/>
        </p:blipFill>
        <p:spPr bwMode="auto">
          <a:xfrm>
            <a:off x="5156791" y="4223121"/>
            <a:ext cx="2742092" cy="22821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85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alpha val="31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a:xfrm>
            <a:off x="755721" y="168244"/>
            <a:ext cx="10515600" cy="1325563"/>
          </a:xfrm>
        </p:spPr>
        <p:txBody>
          <a:bodyPr/>
          <a:lstStyle/>
          <a:p>
            <a:pPr algn="ctr"/>
            <a:r>
              <a:rPr lang="en-US" dirty="0">
                <a:latin typeface="David" panose="020E0502060401010101" pitchFamily="34" charset="-79"/>
                <a:cs typeface="David" panose="020E0502060401010101" pitchFamily="34" charset="-79"/>
              </a:rPr>
              <a:t>C. The Structure of the first chapter of Tractate Kiddushin</a:t>
            </a:r>
            <a:endParaRPr lang="he-IL"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DD59DE5B-E0FC-5378-5DD1-E5FE5D2BEC6C}"/>
              </a:ext>
            </a:extLst>
          </p:cNvPr>
          <p:cNvPicPr>
            <a:picLocks noChangeAspect="1"/>
          </p:cNvPicPr>
          <p:nvPr/>
        </p:nvPicPr>
        <p:blipFill rotWithShape="1">
          <a:blip r:embed="rId2"/>
          <a:srcRect t="72675"/>
          <a:stretch/>
        </p:blipFill>
        <p:spPr>
          <a:xfrm>
            <a:off x="489907" y="1637413"/>
            <a:ext cx="11212185" cy="1499191"/>
          </a:xfrm>
          <a:prstGeom prst="rect">
            <a:avLst/>
          </a:prstGeom>
          <a:ln>
            <a:solidFill>
              <a:schemeClr val="tx1"/>
            </a:solidFill>
          </a:ln>
        </p:spPr>
      </p:pic>
      <p:sp>
        <p:nvSpPr>
          <p:cNvPr id="4" name="תיבת טקסט 3">
            <a:extLst>
              <a:ext uri="{FF2B5EF4-FFF2-40B4-BE49-F238E27FC236}">
                <a16:creationId xmlns:a16="http://schemas.microsoft.com/office/drawing/2014/main" id="{07933CDC-FC43-3A19-409B-EC640C6BB6D4}"/>
              </a:ext>
            </a:extLst>
          </p:cNvPr>
          <p:cNvSpPr txBox="1"/>
          <p:nvPr/>
        </p:nvSpPr>
        <p:spPr>
          <a:xfrm>
            <a:off x="489907" y="3280210"/>
            <a:ext cx="11212185" cy="3416320"/>
          </a:xfrm>
          <a:prstGeom prst="rect">
            <a:avLst/>
          </a:prstGeom>
          <a:solidFill>
            <a:schemeClr val="bg1"/>
          </a:solidFill>
          <a:ln>
            <a:solidFill>
              <a:schemeClr val="accent1"/>
            </a:solidFill>
          </a:ln>
        </p:spPr>
        <p:txBody>
          <a:bodyPr wrap="square">
            <a:spAutoFit/>
          </a:bodyPr>
          <a:lstStyle/>
          <a:p>
            <a:pPr algn="just" rtl="0"/>
            <a:r>
              <a:rPr lang="en-US" sz="2400" dirty="0"/>
              <a:t>He who performs one </a:t>
            </a:r>
            <a:r>
              <a:rPr lang="en-US" sz="2400" b="1" dirty="0"/>
              <a:t>commandment</a:t>
            </a:r>
            <a:r>
              <a:rPr lang="en-US" sz="2400" dirty="0"/>
              <a:t> dependent on the land is practiced only in the land [of Israel]; and every </a:t>
            </a:r>
            <a:r>
              <a:rPr lang="en-US" sz="2400" b="1" dirty="0"/>
              <a:t>commandment</a:t>
            </a:r>
            <a:r>
              <a:rPr lang="en-US" sz="2400" dirty="0"/>
              <a:t> which is not is rewarded, his days are prolonged, and he inherits the land, But he who does not perform one commandment, is not rewarded, his days are not prolonged, and he does not inherit the land. </a:t>
            </a:r>
          </a:p>
          <a:p>
            <a:pPr algn="just" rtl="0"/>
            <a:r>
              <a:rPr lang="en-US" sz="2400" dirty="0"/>
              <a:t>He who is familiar with Bible, Mishnah, and the ways of the land will not easily sin, as it is said, “And a threefold cord is not quickly broken” (Ecclesiastes 4:12). But he who is not familiar with Bible, Mishnah and the ways of the land does not belong to civilization.</a:t>
            </a:r>
          </a:p>
        </p:txBody>
      </p:sp>
    </p:spTree>
    <p:extLst>
      <p:ext uri="{BB962C8B-B14F-4D97-AF65-F5344CB8AC3E}">
        <p14:creationId xmlns:p14="http://schemas.microsoft.com/office/powerpoint/2010/main" val="79490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31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noAutofit/>
          </a:bodyPr>
          <a:lstStyle/>
          <a:p>
            <a:pPr algn="ctr"/>
            <a:r>
              <a:rPr lang="en-US" sz="4500" dirty="0">
                <a:latin typeface="David" panose="020E0502060401010101" pitchFamily="34" charset="-79"/>
                <a:cs typeface="David" panose="020E0502060401010101" pitchFamily="34" charset="-79"/>
              </a:rPr>
              <a:t>C. The Structure of the first chapter of Tractate Kiddushin</a:t>
            </a:r>
            <a:endParaRPr lang="he-IL" sz="4500" dirty="0">
              <a:latin typeface="David" panose="020E0502060401010101" pitchFamily="34" charset="-79"/>
              <a:cs typeface="David" panose="020E0502060401010101" pitchFamily="34" charset="-79"/>
            </a:endParaRPr>
          </a:p>
        </p:txBody>
      </p:sp>
      <p:sp>
        <p:nvSpPr>
          <p:cNvPr id="2" name="מציין מיקום תוכן 1">
            <a:extLst>
              <a:ext uri="{FF2B5EF4-FFF2-40B4-BE49-F238E27FC236}">
                <a16:creationId xmlns:a16="http://schemas.microsoft.com/office/drawing/2014/main" id="{666E2290-D132-E98C-E8DA-3A6E04FB13FB}"/>
              </a:ext>
            </a:extLst>
          </p:cNvPr>
          <p:cNvSpPr>
            <a:spLocks noGrp="1"/>
          </p:cNvSpPr>
          <p:nvPr>
            <p:ph idx="1"/>
          </p:nvPr>
        </p:nvSpPr>
        <p:spPr>
          <a:xfrm>
            <a:off x="6687880" y="2027641"/>
            <a:ext cx="3762153" cy="3586347"/>
          </a:xfrm>
          <a:solidFill>
            <a:schemeClr val="bg1"/>
          </a:solidFill>
          <a:ln>
            <a:solidFill>
              <a:schemeClr val="tx1"/>
            </a:solidFill>
          </a:ln>
        </p:spPr>
        <p:txBody>
          <a:bodyPr>
            <a:normAutofit/>
          </a:bodyPr>
          <a:lstStyle/>
          <a:p>
            <a:pPr marL="0" indent="0" algn="r">
              <a:buNone/>
            </a:pPr>
            <a:r>
              <a:rPr lang="he-IL" sz="3400" b="1" dirty="0">
                <a:latin typeface="David" panose="020E0502060401010101" pitchFamily="34" charset="-79"/>
                <a:cs typeface="David" panose="020E0502060401010101" pitchFamily="34" charset="-79"/>
              </a:rPr>
              <a:t>חלק א: קניינים</a:t>
            </a:r>
          </a:p>
          <a:p>
            <a:pPr marL="0" indent="0" algn="r">
              <a:buNone/>
            </a:pPr>
            <a:r>
              <a:rPr lang="he-IL" sz="3400" dirty="0">
                <a:latin typeface="David" panose="020E0502060401010101" pitchFamily="34" charset="-79"/>
                <a:cs typeface="David" panose="020E0502060401010101" pitchFamily="34" charset="-79"/>
              </a:rPr>
              <a:t>1. אישה</a:t>
            </a:r>
          </a:p>
          <a:p>
            <a:pPr marL="0" indent="0" algn="r">
              <a:buNone/>
            </a:pPr>
            <a:r>
              <a:rPr lang="he-IL" sz="3400" dirty="0">
                <a:latin typeface="David" panose="020E0502060401010101" pitchFamily="34" charset="-79"/>
                <a:cs typeface="David" panose="020E0502060401010101" pitchFamily="34" charset="-79"/>
              </a:rPr>
              <a:t>2. עבד עברי וכנעני </a:t>
            </a:r>
          </a:p>
          <a:p>
            <a:pPr marL="0" indent="0" algn="r">
              <a:buNone/>
            </a:pPr>
            <a:r>
              <a:rPr lang="he-IL" sz="3400" dirty="0">
                <a:latin typeface="David" panose="020E0502060401010101" pitchFamily="34" charset="-79"/>
                <a:cs typeface="David" panose="020E0502060401010101" pitchFamily="34" charset="-79"/>
              </a:rPr>
              <a:t>3. בהמה גסה ודקה</a:t>
            </a:r>
          </a:p>
          <a:p>
            <a:pPr marL="0" indent="0" algn="r">
              <a:buNone/>
            </a:pPr>
            <a:r>
              <a:rPr lang="he-IL" sz="3400" dirty="0">
                <a:latin typeface="David" panose="020E0502060401010101" pitchFamily="34" charset="-79"/>
                <a:cs typeface="David" panose="020E0502060401010101" pitchFamily="34" charset="-79"/>
              </a:rPr>
              <a:t>4. קרקעות ומיטלטלין</a:t>
            </a:r>
          </a:p>
          <a:p>
            <a:pPr marL="0" indent="0" algn="r">
              <a:buNone/>
            </a:pPr>
            <a:r>
              <a:rPr lang="he-IL" sz="3400" dirty="0">
                <a:latin typeface="David" panose="020E0502060401010101" pitchFamily="34" charset="-79"/>
                <a:cs typeface="David" panose="020E0502060401010101" pitchFamily="34" charset="-79"/>
              </a:rPr>
              <a:t>5. הקדש</a:t>
            </a:r>
          </a:p>
        </p:txBody>
      </p:sp>
      <p:sp>
        <p:nvSpPr>
          <p:cNvPr id="5" name="מציין מיקום תוכן 1">
            <a:extLst>
              <a:ext uri="{FF2B5EF4-FFF2-40B4-BE49-F238E27FC236}">
                <a16:creationId xmlns:a16="http://schemas.microsoft.com/office/drawing/2014/main" id="{CB25DD65-0B1C-6D63-A5E8-DCA53A8DC28C}"/>
              </a:ext>
            </a:extLst>
          </p:cNvPr>
          <p:cNvSpPr txBox="1">
            <a:spLocks/>
          </p:cNvSpPr>
          <p:nvPr/>
        </p:nvSpPr>
        <p:spPr>
          <a:xfrm>
            <a:off x="2140688" y="2027641"/>
            <a:ext cx="3762152" cy="3586347"/>
          </a:xfrm>
          <a:prstGeom prst="rect">
            <a:avLst/>
          </a:prstGeom>
          <a:solidFill>
            <a:schemeClr val="bg1"/>
          </a:solidFill>
          <a:ln>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3400" b="1" dirty="0">
                <a:latin typeface="David" panose="020E0502060401010101" pitchFamily="34" charset="-79"/>
                <a:cs typeface="David" panose="020E0502060401010101" pitchFamily="34" charset="-79"/>
              </a:rPr>
              <a:t>חלק ב: מצוות</a:t>
            </a:r>
          </a:p>
          <a:p>
            <a:pPr marL="0" indent="0">
              <a:buFont typeface="Arial" panose="020B0604020202020204" pitchFamily="34" charset="0"/>
              <a:buNone/>
            </a:pPr>
            <a:r>
              <a:rPr lang="he-IL" sz="3400" dirty="0">
                <a:latin typeface="David" panose="020E0502060401010101" pitchFamily="34" charset="-79"/>
                <a:cs typeface="David" panose="020E0502060401010101" pitchFamily="34" charset="-79"/>
              </a:rPr>
              <a:t>1. מצוות איש / אישה</a:t>
            </a:r>
          </a:p>
          <a:p>
            <a:pPr marL="0" indent="0">
              <a:buFont typeface="Arial" panose="020B0604020202020204" pitchFamily="34" charset="0"/>
              <a:buNone/>
            </a:pPr>
            <a:r>
              <a:rPr lang="he-IL" sz="3400" dirty="0">
                <a:latin typeface="David" panose="020E0502060401010101" pitchFamily="34" charset="-79"/>
                <a:cs typeface="David" panose="020E0502060401010101" pitchFamily="34" charset="-79"/>
              </a:rPr>
              <a:t>2. מצוות תלויות / שאינן תלויות בארץ</a:t>
            </a:r>
          </a:p>
          <a:p>
            <a:pPr marL="0" indent="0">
              <a:buFont typeface="Arial" panose="020B0604020202020204" pitchFamily="34" charset="0"/>
              <a:buNone/>
            </a:pPr>
            <a:r>
              <a:rPr lang="he-IL" sz="3400" dirty="0">
                <a:latin typeface="David" panose="020E0502060401010101" pitchFamily="34" charset="-79"/>
                <a:cs typeface="David" panose="020E0502060401010101" pitchFamily="34" charset="-79"/>
              </a:rPr>
              <a:t>3. שכר מצוות </a:t>
            </a:r>
          </a:p>
        </p:txBody>
      </p:sp>
    </p:spTree>
    <p:extLst>
      <p:ext uri="{BB962C8B-B14F-4D97-AF65-F5344CB8AC3E}">
        <p14:creationId xmlns:p14="http://schemas.microsoft.com/office/powerpoint/2010/main" val="115324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alpha val="31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noAutofit/>
          </a:bodyPr>
          <a:lstStyle/>
          <a:p>
            <a:pPr algn="ctr"/>
            <a:r>
              <a:rPr lang="en-US" sz="4500" dirty="0">
                <a:latin typeface="David" panose="020E0502060401010101" pitchFamily="34" charset="-79"/>
                <a:cs typeface="David" panose="020E0502060401010101" pitchFamily="34" charset="-79"/>
              </a:rPr>
              <a:t>C. The Structure of the first chapter of Tractate Kiddushin</a:t>
            </a:r>
            <a:endParaRPr lang="he-IL" sz="4500" dirty="0">
              <a:latin typeface="David" panose="020E0502060401010101" pitchFamily="34" charset="-79"/>
              <a:cs typeface="David" panose="020E0502060401010101" pitchFamily="34" charset="-79"/>
            </a:endParaRPr>
          </a:p>
        </p:txBody>
      </p:sp>
      <p:sp>
        <p:nvSpPr>
          <p:cNvPr id="7" name="מציין מיקום תוכן 6">
            <a:extLst>
              <a:ext uri="{FF2B5EF4-FFF2-40B4-BE49-F238E27FC236}">
                <a16:creationId xmlns:a16="http://schemas.microsoft.com/office/drawing/2014/main" id="{46C5476A-A5E0-F29B-6E33-AEDB086C7290}"/>
              </a:ext>
            </a:extLst>
          </p:cNvPr>
          <p:cNvSpPr>
            <a:spLocks noGrp="1"/>
          </p:cNvSpPr>
          <p:nvPr>
            <p:ph idx="1"/>
          </p:nvPr>
        </p:nvSpPr>
        <p:spPr>
          <a:xfrm>
            <a:off x="625547" y="2303647"/>
            <a:ext cx="4924647" cy="3395404"/>
          </a:xfrm>
          <a:solidFill>
            <a:schemeClr val="bg1"/>
          </a:solidFill>
          <a:ln>
            <a:solidFill>
              <a:schemeClr val="tx1"/>
            </a:solidFill>
          </a:ln>
        </p:spPr>
        <p:txBody>
          <a:bodyPr>
            <a:normAutofit/>
          </a:bodyPr>
          <a:lstStyle/>
          <a:p>
            <a:pPr algn="l" rtl="0"/>
            <a:r>
              <a:rPr lang="en-US" sz="3500" dirty="0"/>
              <a:t>Why was the “</a:t>
            </a:r>
            <a:r>
              <a:rPr lang="he-IL" sz="3500" dirty="0">
                <a:latin typeface="David" panose="020E0502060401010101" pitchFamily="34" charset="-79"/>
                <a:cs typeface="David" panose="020E0502060401010101" pitchFamily="34" charset="-79"/>
              </a:rPr>
              <a:t>קניינים</a:t>
            </a:r>
            <a:r>
              <a:rPr lang="en-US" sz="3500" dirty="0"/>
              <a:t>” unit included here? </a:t>
            </a:r>
          </a:p>
          <a:p>
            <a:pPr algn="l" rtl="0"/>
            <a:r>
              <a:rPr lang="en-US" sz="3500" dirty="0"/>
              <a:t>Why was the “</a:t>
            </a:r>
            <a:r>
              <a:rPr lang="he-IL" sz="3500" dirty="0">
                <a:latin typeface="David" panose="020E0502060401010101" pitchFamily="34" charset="-79"/>
                <a:cs typeface="David" panose="020E0502060401010101" pitchFamily="34" charset="-79"/>
              </a:rPr>
              <a:t>מצוות</a:t>
            </a:r>
            <a:r>
              <a:rPr lang="en-US" sz="3500" dirty="0"/>
              <a:t>” unit included here? </a:t>
            </a:r>
          </a:p>
          <a:p>
            <a:pPr algn="l" rtl="0"/>
            <a:r>
              <a:rPr lang="en-US" sz="3500" dirty="0"/>
              <a:t>Do these two unit have anything in common? </a:t>
            </a:r>
          </a:p>
        </p:txBody>
      </p:sp>
      <p:pic>
        <p:nvPicPr>
          <p:cNvPr id="2050" name="Picture 2" descr="Download Question Mark, Question, Response. Royalty-Free Stock Illustration  Image - Pixabay">
            <a:extLst>
              <a:ext uri="{FF2B5EF4-FFF2-40B4-BE49-F238E27FC236}">
                <a16:creationId xmlns:a16="http://schemas.microsoft.com/office/drawing/2014/main" id="{C9048B6D-5FF4-F244-EF01-BD5C8DF99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743" y="1888977"/>
            <a:ext cx="4603898" cy="46038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2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a:xfrm>
            <a:off x="1247053" y="40653"/>
            <a:ext cx="10515600" cy="1325563"/>
          </a:xfrm>
        </p:spPr>
        <p:txBody>
          <a:bodyPr>
            <a:noAutofit/>
          </a:bodyPr>
          <a:lstStyle/>
          <a:p>
            <a:pPr algn="ctr"/>
            <a:r>
              <a:rPr lang="en-US" sz="4500" dirty="0">
                <a:latin typeface="David" panose="020E0502060401010101" pitchFamily="34" charset="-79"/>
                <a:cs typeface="David" panose="020E0502060401010101" pitchFamily="34" charset="-79"/>
              </a:rPr>
              <a:t>Associative Thinking?</a:t>
            </a:r>
            <a:endParaRPr lang="he-IL" sz="4500" dirty="0">
              <a:latin typeface="David" panose="020E0502060401010101" pitchFamily="34" charset="-79"/>
              <a:cs typeface="David" panose="020E0502060401010101" pitchFamily="34" charset="-79"/>
            </a:endParaRPr>
          </a:p>
        </p:txBody>
      </p:sp>
      <p:sp>
        <p:nvSpPr>
          <p:cNvPr id="3" name="תיבת טקסט 2">
            <a:extLst>
              <a:ext uri="{FF2B5EF4-FFF2-40B4-BE49-F238E27FC236}">
                <a16:creationId xmlns:a16="http://schemas.microsoft.com/office/drawing/2014/main" id="{00A0890B-AA45-021B-278D-D1EEF902A74B}"/>
              </a:ext>
            </a:extLst>
          </p:cNvPr>
          <p:cNvSpPr txBox="1"/>
          <p:nvPr/>
        </p:nvSpPr>
        <p:spPr>
          <a:xfrm>
            <a:off x="429347" y="1270523"/>
            <a:ext cx="6836735" cy="5325497"/>
          </a:xfrm>
          <a:prstGeom prst="rect">
            <a:avLst/>
          </a:prstGeom>
          <a:solidFill>
            <a:schemeClr val="bg1"/>
          </a:solidFill>
          <a:ln>
            <a:solidFill>
              <a:schemeClr val="tx1"/>
            </a:solidFill>
          </a:ln>
        </p:spPr>
        <p:txBody>
          <a:bodyPr wrap="square">
            <a:spAutoFit/>
          </a:bodyPr>
          <a:lstStyle/>
          <a:p>
            <a:pPr algn="just" rtl="1">
              <a:lnSpc>
                <a:spcPct val="107000"/>
              </a:lnSpc>
              <a:spcAft>
                <a:spcPts val="800"/>
              </a:spcAft>
            </a:pPr>
            <a:r>
              <a:rPr lang="he-IL" sz="2600" b="1" u="sng" kern="100" dirty="0">
                <a:effectLst/>
                <a:latin typeface="Calibri" panose="020F0502020204030204" pitchFamily="34" charset="0"/>
                <a:ea typeface="Calibri" panose="020F0502020204030204" pitchFamily="34" charset="0"/>
                <a:cs typeface="David" panose="020E0502060401010101" pitchFamily="34" charset="-79"/>
              </a:rPr>
              <a:t>בית הבחירה לר' מנחם המאירי (מאה 13, פרובנס), מסכת קידושין פתיחה</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he-IL" sz="2600" kern="100" dirty="0">
                <a:effectLst/>
                <a:latin typeface="Calibri" panose="020F0502020204030204" pitchFamily="34" charset="0"/>
                <a:ea typeface="Calibri" panose="020F0502020204030204" pitchFamily="34" charset="0"/>
                <a:cs typeface="David" panose="020E0502060401010101" pitchFamily="34" charset="-79"/>
              </a:rPr>
              <a:t>... ואמנם הפרק הראשון... רובו ייסוב על שלשה עניינים: </a:t>
            </a:r>
            <a:r>
              <a:rPr lang="he-IL" sz="2600" b="1" kern="100" dirty="0">
                <a:solidFill>
                  <a:schemeClr val="accent2"/>
                </a:solidFill>
                <a:effectLst/>
                <a:latin typeface="Calibri" panose="020F0502020204030204" pitchFamily="34" charset="0"/>
                <a:ea typeface="Calibri" panose="020F0502020204030204" pitchFamily="34" charset="0"/>
                <a:cs typeface="David" panose="020E0502060401010101" pitchFamily="34" charset="-79"/>
              </a:rPr>
              <a:t>הראשון</a:t>
            </a:r>
            <a:r>
              <a:rPr lang="he-IL" sz="2600" kern="100" dirty="0">
                <a:effectLst/>
                <a:latin typeface="Calibri" panose="020F0502020204030204" pitchFamily="34" charset="0"/>
                <a:ea typeface="Calibri" panose="020F0502020204030204" pitchFamily="34" charset="0"/>
                <a:cs typeface="David" panose="020E0502060401010101" pitchFamily="34" charset="-79"/>
              </a:rPr>
              <a:t> בעניין הדרכים שהאשה מתקדשת בהם, ועל אי זה צד מקדש בהם</a:t>
            </a:r>
            <a:r>
              <a:rPr lang="he-IL" sz="2600" kern="100" dirty="0">
                <a:latin typeface="Calibri" panose="020F0502020204030204" pitchFamily="34" charset="0"/>
                <a:ea typeface="Calibri" panose="020F0502020204030204" pitchFamily="34" charset="0"/>
                <a:cs typeface="David" panose="020E0502060401010101" pitchFamily="34" charset="-79"/>
              </a:rPr>
              <a:t>. </a:t>
            </a:r>
            <a:r>
              <a:rPr lang="he-IL" sz="2600" b="1" kern="100" dirty="0">
                <a:solidFill>
                  <a:schemeClr val="accent2"/>
                </a:solidFill>
                <a:effectLst/>
                <a:latin typeface="Calibri" panose="020F0502020204030204" pitchFamily="34" charset="0"/>
                <a:ea typeface="Calibri" panose="020F0502020204030204" pitchFamily="34" charset="0"/>
                <a:cs typeface="David" panose="020E0502060401010101" pitchFamily="34" charset="-79"/>
              </a:rPr>
              <a:t>השני</a:t>
            </a:r>
            <a:r>
              <a:rPr lang="he-IL" sz="2600" kern="100" dirty="0">
                <a:effectLst/>
                <a:latin typeface="Calibri" panose="020F0502020204030204" pitchFamily="34" charset="0"/>
                <a:ea typeface="Calibri" panose="020F0502020204030204" pitchFamily="34" charset="0"/>
                <a:cs typeface="David" panose="020E0502060401010101" pitchFamily="34" charset="-79"/>
              </a:rPr>
              <a:t> </a:t>
            </a:r>
            <a:r>
              <a:rPr lang="he-IL" sz="2600" b="1" kern="100" dirty="0">
                <a:effectLst/>
                <a:latin typeface="Calibri" panose="020F0502020204030204" pitchFamily="34" charset="0"/>
                <a:ea typeface="Calibri" panose="020F0502020204030204" pitchFamily="34" charset="0"/>
                <a:cs typeface="David" panose="020E0502060401010101" pitchFamily="34" charset="-79"/>
              </a:rPr>
              <a:t>במה שנתגלגל </a:t>
            </a:r>
            <a:r>
              <a:rPr lang="he-IL" sz="2600" kern="100" dirty="0">
                <a:effectLst/>
                <a:latin typeface="Calibri" panose="020F0502020204030204" pitchFamily="34" charset="0"/>
                <a:ea typeface="Calibri" panose="020F0502020204030204" pitchFamily="34" charset="0"/>
                <a:cs typeface="David" panose="020E0502060401010101" pitchFamily="34" charset="-79"/>
              </a:rPr>
              <a:t>לבאר דרכי הקניינים בשאר הדברים. </a:t>
            </a:r>
            <a:r>
              <a:rPr lang="he-IL" sz="2600" b="1" kern="100" dirty="0">
                <a:solidFill>
                  <a:schemeClr val="accent2"/>
                </a:solidFill>
                <a:effectLst/>
                <a:latin typeface="Calibri" panose="020F0502020204030204" pitchFamily="34" charset="0"/>
                <a:ea typeface="Calibri" panose="020F0502020204030204" pitchFamily="34" charset="0"/>
                <a:cs typeface="David" panose="020E0502060401010101" pitchFamily="34" charset="-79"/>
              </a:rPr>
              <a:t>השלישי</a:t>
            </a:r>
            <a:r>
              <a:rPr lang="he-IL" sz="2600" kern="100" dirty="0">
                <a:effectLst/>
                <a:latin typeface="Calibri" panose="020F0502020204030204" pitchFamily="34" charset="0"/>
                <a:ea typeface="Calibri" panose="020F0502020204030204" pitchFamily="34" charset="0"/>
                <a:cs typeface="David" panose="020E0502060401010101" pitchFamily="34" charset="-79"/>
              </a:rPr>
              <a:t> שעל ידי מצות קדושין שהיא משתלשלת למצות פריה ורביה, שאין הנשים חייבות בה, בא לבאר המצות שהנשים חייבות בהן, ואותן שהן פטורות מהן. </a:t>
            </a:r>
            <a:r>
              <a:rPr lang="he-IL" sz="2600" b="1" kern="100" dirty="0">
                <a:effectLst/>
                <a:latin typeface="Calibri" panose="020F0502020204030204" pitchFamily="34" charset="0"/>
                <a:ea typeface="Calibri" panose="020F0502020204030204" pitchFamily="34" charset="0"/>
                <a:cs typeface="David" panose="020E0502060401010101" pitchFamily="34" charset="-79"/>
              </a:rPr>
              <a:t>ועל ידי גלגול דבר זה</a:t>
            </a:r>
            <a:r>
              <a:rPr lang="he-IL" sz="2600" kern="100" dirty="0">
                <a:effectLst/>
                <a:latin typeface="Calibri" panose="020F0502020204030204" pitchFamily="34" charset="0"/>
                <a:ea typeface="Calibri" panose="020F0502020204030204" pitchFamily="34" charset="0"/>
                <a:cs typeface="David" panose="020E0502060401010101" pitchFamily="34" charset="-79"/>
              </a:rPr>
              <a:t> ביאר המצות הנוהגות בחוצה לארץ ושאין נוהגות אלא בארץ זהו יסוד הפרק דרך כלל </a:t>
            </a:r>
            <a:r>
              <a:rPr lang="he-IL" sz="2600" b="1" kern="100" dirty="0">
                <a:effectLst/>
                <a:latin typeface="Calibri" panose="020F0502020204030204" pitchFamily="34" charset="0"/>
                <a:ea typeface="Calibri" panose="020F0502020204030204" pitchFamily="34" charset="0"/>
                <a:cs typeface="David" panose="020E0502060401010101" pitchFamily="34" charset="-79"/>
              </a:rPr>
              <a:t>אלא שיתגלגלו בו דברים שלא מן הכונה</a:t>
            </a:r>
            <a:r>
              <a:rPr lang="he-IL" sz="2600" kern="100" dirty="0">
                <a:effectLst/>
                <a:latin typeface="Calibri" panose="020F0502020204030204" pitchFamily="34" charset="0"/>
                <a:ea typeface="Calibri" panose="020F0502020204030204" pitchFamily="34" charset="0"/>
                <a:cs typeface="David" panose="020E0502060401010101" pitchFamily="34" charset="-79"/>
              </a:rPr>
              <a:t> כמו שהקדמנו...</a:t>
            </a:r>
            <a:r>
              <a:rPr lang="he-IL" sz="1800" kern="100" dirty="0">
                <a:effectLst/>
                <a:latin typeface="Calibri" panose="020F0502020204030204" pitchFamily="34" charset="0"/>
                <a:ea typeface="Calibri" panose="020F0502020204030204" pitchFamily="34" charset="0"/>
                <a:cs typeface="David" panose="020E0502060401010101" pitchFamily="34" charset="-79"/>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098" name="Picture 2" descr="Associative thinking Royalty Free Vector Image">
            <a:extLst>
              <a:ext uri="{FF2B5EF4-FFF2-40B4-BE49-F238E27FC236}">
                <a16:creationId xmlns:a16="http://schemas.microsoft.com/office/drawing/2014/main" id="{84F9C3E1-1327-6E9E-B716-30901A14BA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83"/>
          <a:stretch/>
        </p:blipFill>
        <p:spPr bwMode="auto">
          <a:xfrm>
            <a:off x="7800254" y="1924491"/>
            <a:ext cx="3753791" cy="35764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026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alpha val="52000"/>
          </a:srgbClr>
        </a:solid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7B5D0BC4-FC00-DADC-AEFF-EC1422F22A08}"/>
              </a:ext>
            </a:extLst>
          </p:cNvPr>
          <p:cNvPicPr>
            <a:picLocks noChangeAspect="1"/>
          </p:cNvPicPr>
          <p:nvPr/>
        </p:nvPicPr>
        <p:blipFill rotWithShape="1">
          <a:blip r:embed="rId2"/>
          <a:srcRect r="4047"/>
          <a:stretch/>
        </p:blipFill>
        <p:spPr>
          <a:xfrm>
            <a:off x="417328" y="1789630"/>
            <a:ext cx="7771549" cy="4451682"/>
          </a:xfrm>
          <a:prstGeom prst="rect">
            <a:avLst/>
          </a:prstGeom>
          <a:ln>
            <a:solidFill>
              <a:schemeClr val="tx1"/>
            </a:solidFill>
          </a:ln>
        </p:spPr>
      </p:pic>
      <p:pic>
        <p:nvPicPr>
          <p:cNvPr id="8194" name="Picture 2">
            <a:extLst>
              <a:ext uri="{FF2B5EF4-FFF2-40B4-BE49-F238E27FC236}">
                <a16:creationId xmlns:a16="http://schemas.microsoft.com/office/drawing/2014/main" id="{7452590D-DB04-6C29-6E11-C08966732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9081" y="3660037"/>
            <a:ext cx="2095500" cy="2581275"/>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5">
            <a:extLst>
              <a:ext uri="{FF2B5EF4-FFF2-40B4-BE49-F238E27FC236}">
                <a16:creationId xmlns:a16="http://schemas.microsoft.com/office/drawing/2014/main" id="{F35ECE6D-08C9-E59C-697E-0A240ACEC9D0}"/>
              </a:ext>
            </a:extLst>
          </p:cNvPr>
          <p:cNvSpPr txBox="1">
            <a:spLocks/>
          </p:cNvSpPr>
          <p:nvPr/>
        </p:nvSpPr>
        <p:spPr>
          <a:xfrm>
            <a:off x="715426" y="464067"/>
            <a:ext cx="10515600" cy="1325563"/>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dirty="0">
                <a:latin typeface="David" panose="020E0502060401010101" pitchFamily="34" charset="-79"/>
                <a:cs typeface="David" panose="020E0502060401010101" pitchFamily="34" charset="-79"/>
              </a:rPr>
              <a:t>Editorial Process? </a:t>
            </a:r>
            <a:endParaRPr lang="he-IL" sz="4500"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2EB63811-BC38-1747-DA04-EB88628C32E2}"/>
              </a:ext>
            </a:extLst>
          </p:cNvPr>
          <p:cNvPicPr>
            <a:picLocks noChangeAspect="1"/>
          </p:cNvPicPr>
          <p:nvPr/>
        </p:nvPicPr>
        <p:blipFill>
          <a:blip r:embed="rId4"/>
          <a:stretch>
            <a:fillRect/>
          </a:stretch>
        </p:blipFill>
        <p:spPr>
          <a:xfrm>
            <a:off x="8498072" y="1789630"/>
            <a:ext cx="3276600" cy="1743075"/>
          </a:xfrm>
          <a:prstGeom prst="rect">
            <a:avLst/>
          </a:prstGeom>
          <a:ln>
            <a:solidFill>
              <a:schemeClr val="tx1"/>
            </a:solidFill>
          </a:ln>
        </p:spPr>
      </p:pic>
      <mc:AlternateContent xmlns:mc="http://schemas.openxmlformats.org/markup-compatibility/2006">
        <mc:Choice xmlns:p14="http://schemas.microsoft.com/office/powerpoint/2010/main" Requires="p14">
          <p:contentPart p14:bwMode="auto" r:id="rId5">
            <p14:nvContentPartPr>
              <p14:cNvPr id="14" name="דיו 13">
                <a:extLst>
                  <a:ext uri="{FF2B5EF4-FFF2-40B4-BE49-F238E27FC236}">
                    <a16:creationId xmlns:a16="http://schemas.microsoft.com/office/drawing/2014/main" id="{44419960-C5DD-C111-F9AD-4C7D8545061E}"/>
                  </a:ext>
                </a:extLst>
              </p14:cNvPr>
              <p14:cNvContentPartPr/>
              <p14:nvPr/>
            </p14:nvContentPartPr>
            <p14:xfrm>
              <a:off x="6038975" y="2742689"/>
              <a:ext cx="360" cy="360"/>
            </p14:xfrm>
          </p:contentPart>
        </mc:Choice>
        <mc:Fallback>
          <p:pic>
            <p:nvPicPr>
              <p:cNvPr id="14" name="דיו 13">
                <a:extLst>
                  <a:ext uri="{FF2B5EF4-FFF2-40B4-BE49-F238E27FC236}">
                    <a16:creationId xmlns:a16="http://schemas.microsoft.com/office/drawing/2014/main" id="{44419960-C5DD-C111-F9AD-4C7D8545061E}"/>
                  </a:ext>
                </a:extLst>
              </p:cNvPr>
              <p:cNvPicPr/>
              <p:nvPr/>
            </p:nvPicPr>
            <p:blipFill>
              <a:blip r:embed="rId6"/>
              <a:stretch>
                <a:fillRect/>
              </a:stretch>
            </p:blipFill>
            <p:spPr>
              <a:xfrm>
                <a:off x="6032855" y="2736569"/>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דיו 15">
                <a:extLst>
                  <a:ext uri="{FF2B5EF4-FFF2-40B4-BE49-F238E27FC236}">
                    <a16:creationId xmlns:a16="http://schemas.microsoft.com/office/drawing/2014/main" id="{A36780EE-1490-A34C-4BFC-65F02BA61F8D}"/>
                  </a:ext>
                </a:extLst>
              </p14:cNvPr>
              <p14:cNvContentPartPr/>
              <p14:nvPr/>
            </p14:nvContentPartPr>
            <p14:xfrm>
              <a:off x="4944935" y="2550089"/>
              <a:ext cx="945360" cy="23040"/>
            </p14:xfrm>
          </p:contentPart>
        </mc:Choice>
        <mc:Fallback>
          <p:pic>
            <p:nvPicPr>
              <p:cNvPr id="16" name="דיו 15">
                <a:extLst>
                  <a:ext uri="{FF2B5EF4-FFF2-40B4-BE49-F238E27FC236}">
                    <a16:creationId xmlns:a16="http://schemas.microsoft.com/office/drawing/2014/main" id="{A36780EE-1490-A34C-4BFC-65F02BA61F8D}"/>
                  </a:ext>
                </a:extLst>
              </p:cNvPr>
              <p:cNvPicPr/>
              <p:nvPr/>
            </p:nvPicPr>
            <p:blipFill>
              <a:blip r:embed="rId8"/>
              <a:stretch>
                <a:fillRect/>
              </a:stretch>
            </p:blipFill>
            <p:spPr>
              <a:xfrm>
                <a:off x="4891295" y="2442089"/>
                <a:ext cx="10530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דיו 16">
                <a:extLst>
                  <a:ext uri="{FF2B5EF4-FFF2-40B4-BE49-F238E27FC236}">
                    <a16:creationId xmlns:a16="http://schemas.microsoft.com/office/drawing/2014/main" id="{C137BAAD-A92B-F738-71F6-747450BCDC65}"/>
                  </a:ext>
                </a:extLst>
              </p14:cNvPr>
              <p14:cNvContentPartPr/>
              <p14:nvPr/>
            </p14:nvContentPartPr>
            <p14:xfrm>
              <a:off x="1308935" y="2528849"/>
              <a:ext cx="1051560" cy="33480"/>
            </p14:xfrm>
          </p:contentPart>
        </mc:Choice>
        <mc:Fallback>
          <p:pic>
            <p:nvPicPr>
              <p:cNvPr id="17" name="דיו 16">
                <a:extLst>
                  <a:ext uri="{FF2B5EF4-FFF2-40B4-BE49-F238E27FC236}">
                    <a16:creationId xmlns:a16="http://schemas.microsoft.com/office/drawing/2014/main" id="{C137BAAD-A92B-F738-71F6-747450BCDC65}"/>
                  </a:ext>
                </a:extLst>
              </p:cNvPr>
              <p:cNvPicPr/>
              <p:nvPr/>
            </p:nvPicPr>
            <p:blipFill>
              <a:blip r:embed="rId10"/>
              <a:stretch>
                <a:fillRect/>
              </a:stretch>
            </p:blipFill>
            <p:spPr>
              <a:xfrm>
                <a:off x="1254935" y="2421209"/>
                <a:ext cx="11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דיו 18">
                <a:extLst>
                  <a:ext uri="{FF2B5EF4-FFF2-40B4-BE49-F238E27FC236}">
                    <a16:creationId xmlns:a16="http://schemas.microsoft.com/office/drawing/2014/main" id="{5317AB1B-E598-2BCC-EB5A-EE280B456020}"/>
                  </a:ext>
                </a:extLst>
              </p14:cNvPr>
              <p14:cNvContentPartPr/>
              <p14:nvPr/>
            </p14:nvContentPartPr>
            <p14:xfrm>
              <a:off x="4380455" y="2242649"/>
              <a:ext cx="393840" cy="12240"/>
            </p14:xfrm>
          </p:contentPart>
        </mc:Choice>
        <mc:Fallback>
          <p:pic>
            <p:nvPicPr>
              <p:cNvPr id="19" name="דיו 18">
                <a:extLst>
                  <a:ext uri="{FF2B5EF4-FFF2-40B4-BE49-F238E27FC236}">
                    <a16:creationId xmlns:a16="http://schemas.microsoft.com/office/drawing/2014/main" id="{5317AB1B-E598-2BCC-EB5A-EE280B456020}"/>
                  </a:ext>
                </a:extLst>
              </p:cNvPr>
              <p:cNvPicPr/>
              <p:nvPr/>
            </p:nvPicPr>
            <p:blipFill>
              <a:blip r:embed="rId12"/>
              <a:stretch>
                <a:fillRect/>
              </a:stretch>
            </p:blipFill>
            <p:spPr>
              <a:xfrm>
                <a:off x="4326815" y="2135009"/>
                <a:ext cx="5014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דיו 21">
                <a:extLst>
                  <a:ext uri="{FF2B5EF4-FFF2-40B4-BE49-F238E27FC236}">
                    <a16:creationId xmlns:a16="http://schemas.microsoft.com/office/drawing/2014/main" id="{E0DD908E-1D88-6EA2-9FC2-3785026ED3A7}"/>
                  </a:ext>
                </a:extLst>
              </p14:cNvPr>
              <p14:cNvContentPartPr/>
              <p14:nvPr/>
            </p14:nvContentPartPr>
            <p14:xfrm>
              <a:off x="3402335" y="4390409"/>
              <a:ext cx="476640" cy="11520"/>
            </p14:xfrm>
          </p:contentPart>
        </mc:Choice>
        <mc:Fallback>
          <p:pic>
            <p:nvPicPr>
              <p:cNvPr id="22" name="דיו 21">
                <a:extLst>
                  <a:ext uri="{FF2B5EF4-FFF2-40B4-BE49-F238E27FC236}">
                    <a16:creationId xmlns:a16="http://schemas.microsoft.com/office/drawing/2014/main" id="{E0DD908E-1D88-6EA2-9FC2-3785026ED3A7}"/>
                  </a:ext>
                </a:extLst>
              </p:cNvPr>
              <p:cNvPicPr/>
              <p:nvPr/>
            </p:nvPicPr>
            <p:blipFill>
              <a:blip r:embed="rId14"/>
              <a:stretch>
                <a:fillRect/>
              </a:stretch>
            </p:blipFill>
            <p:spPr>
              <a:xfrm>
                <a:off x="3348335" y="4282409"/>
                <a:ext cx="5842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דיו 22">
                <a:extLst>
                  <a:ext uri="{FF2B5EF4-FFF2-40B4-BE49-F238E27FC236}">
                    <a16:creationId xmlns:a16="http://schemas.microsoft.com/office/drawing/2014/main" id="{DA0836D0-4240-6018-3CB6-D997490F066B}"/>
                  </a:ext>
                </a:extLst>
              </p14:cNvPr>
              <p14:cNvContentPartPr/>
              <p14:nvPr/>
            </p14:nvContentPartPr>
            <p14:xfrm>
              <a:off x="2710775" y="4369529"/>
              <a:ext cx="924480" cy="11160"/>
            </p14:xfrm>
          </p:contentPart>
        </mc:Choice>
        <mc:Fallback>
          <p:pic>
            <p:nvPicPr>
              <p:cNvPr id="23" name="דיו 22">
                <a:extLst>
                  <a:ext uri="{FF2B5EF4-FFF2-40B4-BE49-F238E27FC236}">
                    <a16:creationId xmlns:a16="http://schemas.microsoft.com/office/drawing/2014/main" id="{DA0836D0-4240-6018-3CB6-D997490F066B}"/>
                  </a:ext>
                </a:extLst>
              </p:cNvPr>
              <p:cNvPicPr/>
              <p:nvPr/>
            </p:nvPicPr>
            <p:blipFill>
              <a:blip r:embed="rId16"/>
              <a:stretch>
                <a:fillRect/>
              </a:stretch>
            </p:blipFill>
            <p:spPr>
              <a:xfrm>
                <a:off x="2657135" y="4261889"/>
                <a:ext cx="10321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דיו 23">
                <a:extLst>
                  <a:ext uri="{FF2B5EF4-FFF2-40B4-BE49-F238E27FC236}">
                    <a16:creationId xmlns:a16="http://schemas.microsoft.com/office/drawing/2014/main" id="{6E96E7ED-3E2A-41DD-7D3B-2C3777C803A0}"/>
                  </a:ext>
                </a:extLst>
              </p14:cNvPr>
              <p14:cNvContentPartPr/>
              <p14:nvPr/>
            </p14:nvContentPartPr>
            <p14:xfrm>
              <a:off x="4284695" y="5018249"/>
              <a:ext cx="566640" cy="22320"/>
            </p14:xfrm>
          </p:contentPart>
        </mc:Choice>
        <mc:Fallback>
          <p:pic>
            <p:nvPicPr>
              <p:cNvPr id="24" name="דיו 23">
                <a:extLst>
                  <a:ext uri="{FF2B5EF4-FFF2-40B4-BE49-F238E27FC236}">
                    <a16:creationId xmlns:a16="http://schemas.microsoft.com/office/drawing/2014/main" id="{6E96E7ED-3E2A-41DD-7D3B-2C3777C803A0}"/>
                  </a:ext>
                </a:extLst>
              </p:cNvPr>
              <p:cNvPicPr/>
              <p:nvPr/>
            </p:nvPicPr>
            <p:blipFill>
              <a:blip r:embed="rId18"/>
              <a:stretch>
                <a:fillRect/>
              </a:stretch>
            </p:blipFill>
            <p:spPr>
              <a:xfrm>
                <a:off x="4231055" y="4910609"/>
                <a:ext cx="674280" cy="237960"/>
              </a:xfrm>
              <a:prstGeom prst="rect">
                <a:avLst/>
              </a:prstGeom>
            </p:spPr>
          </p:pic>
        </mc:Fallback>
      </mc:AlternateContent>
    </p:spTree>
    <p:extLst>
      <p:ext uri="{BB962C8B-B14F-4D97-AF65-F5344CB8AC3E}">
        <p14:creationId xmlns:p14="http://schemas.microsoft.com/office/powerpoint/2010/main" val="4222842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5000"/>
          </a:scheme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a:xfrm>
            <a:off x="4197700" y="388024"/>
            <a:ext cx="7674437" cy="1325563"/>
          </a:xfrm>
          <a:solidFill>
            <a:srgbClr val="C00000">
              <a:alpha val="0"/>
            </a:srgbClr>
          </a:solidFill>
        </p:spPr>
        <p:txBody>
          <a:bodyPr>
            <a:noAutofit/>
          </a:bodyPr>
          <a:lstStyle/>
          <a:p>
            <a:pPr algn="ctr"/>
            <a:r>
              <a:rPr lang="en-US" sz="4500" dirty="0">
                <a:latin typeface="David" panose="020E0502060401010101" pitchFamily="34" charset="-79"/>
                <a:cs typeface="David" panose="020E0502060401010101" pitchFamily="34" charset="-79"/>
              </a:rPr>
              <a:t>Structure and Meaning?</a:t>
            </a:r>
            <a:endParaRPr lang="he-IL" sz="4500" dirty="0">
              <a:latin typeface="David" panose="020E0502060401010101" pitchFamily="34" charset="-79"/>
              <a:cs typeface="David" panose="020E0502060401010101" pitchFamily="34" charset="-79"/>
            </a:endParaRPr>
          </a:p>
        </p:txBody>
      </p:sp>
      <p:sp>
        <p:nvSpPr>
          <p:cNvPr id="4" name="תיבת טקסט 3">
            <a:extLst>
              <a:ext uri="{FF2B5EF4-FFF2-40B4-BE49-F238E27FC236}">
                <a16:creationId xmlns:a16="http://schemas.microsoft.com/office/drawing/2014/main" id="{92A1F91C-72BC-10F2-3016-D9F28421EBF8}"/>
              </a:ext>
            </a:extLst>
          </p:cNvPr>
          <p:cNvSpPr txBox="1"/>
          <p:nvPr/>
        </p:nvSpPr>
        <p:spPr>
          <a:xfrm>
            <a:off x="4171507" y="1772130"/>
            <a:ext cx="7700630" cy="4529445"/>
          </a:xfrm>
          <a:prstGeom prst="rect">
            <a:avLst/>
          </a:prstGeom>
          <a:solidFill>
            <a:schemeClr val="bg1"/>
          </a:solidFill>
          <a:ln>
            <a:solidFill>
              <a:schemeClr val="tx1"/>
            </a:solidFill>
          </a:ln>
        </p:spPr>
        <p:txBody>
          <a:bodyPr wrap="square">
            <a:spAutoFit/>
          </a:bodyPr>
          <a:lstStyle/>
          <a:p>
            <a:pPr algn="just" rtl="1">
              <a:spcAft>
                <a:spcPts val="800"/>
              </a:spcAft>
            </a:pPr>
            <a:r>
              <a:rPr lang="he-IL" sz="2500" b="1" u="sng" kern="100" dirty="0">
                <a:effectLst/>
                <a:latin typeface="David" panose="020E0502060401010101" pitchFamily="34" charset="-79"/>
                <a:ea typeface="Calibri" panose="020F0502020204030204" pitchFamily="34" charset="0"/>
                <a:cs typeface="David" panose="020E0502060401010101" pitchFamily="34" charset="-79"/>
              </a:rPr>
              <a:t>ר' יהושע פלק </a:t>
            </a:r>
            <a:r>
              <a:rPr lang="he-IL" sz="2500" b="1" u="sng" kern="100" dirty="0">
                <a:latin typeface="David" panose="020E0502060401010101" pitchFamily="34" charset="-79"/>
                <a:ea typeface="Calibri" panose="020F0502020204030204" pitchFamily="34" charset="0"/>
                <a:cs typeface="David" panose="020E0502060401010101" pitchFamily="34" charset="-79"/>
              </a:rPr>
              <a:t>(מאה 18) </a:t>
            </a:r>
            <a:r>
              <a:rPr lang="he-IL" sz="2500" b="1" u="sng" kern="100" dirty="0">
                <a:effectLst/>
                <a:latin typeface="David" panose="020E0502060401010101" pitchFamily="34" charset="-79"/>
                <a:ea typeface="Calibri" panose="020F0502020204030204" pitchFamily="34" charset="0"/>
                <a:cs typeface="David" panose="020E0502060401010101" pitchFamily="34" charset="-79"/>
              </a:rPr>
              <a:t>פני יהושע, קידושין, כט ע"א</a:t>
            </a:r>
            <a:endParaRPr lang="en-US" sz="2500" kern="100" dirty="0">
              <a:effectLst/>
              <a:latin typeface="David" panose="020E0502060401010101" pitchFamily="34" charset="-79"/>
              <a:ea typeface="Calibri" panose="020F0502020204030204" pitchFamily="34" charset="0"/>
              <a:cs typeface="David" panose="020E0502060401010101" pitchFamily="34" charset="-79"/>
            </a:endParaRPr>
          </a:p>
          <a:p>
            <a:pPr algn="just" rtl="1">
              <a:spcAft>
                <a:spcPts val="800"/>
              </a:spcAft>
            </a:pPr>
            <a:r>
              <a:rPr lang="he-IL" sz="2500" kern="100" dirty="0">
                <a:effectLst/>
                <a:latin typeface="David" panose="020E0502060401010101" pitchFamily="34" charset="-79"/>
                <a:ea typeface="Calibri" panose="020F0502020204030204" pitchFamily="34" charset="0"/>
                <a:cs typeface="David" panose="020E0502060401010101" pitchFamily="34" charset="-79"/>
              </a:rPr>
              <a:t>ועוד נראה דרבינו הקדוש לאחר שסידר כל קנינין שבעולם במה נקנין, ושיש חילוק בכמה דברים בין קניין האיש לקניני האשה... ובין עבד לאמה, וכל זה </a:t>
            </a:r>
            <a:r>
              <a:rPr lang="he-IL" sz="2500" b="1" kern="100" dirty="0">
                <a:effectLst/>
                <a:latin typeface="David" panose="020E0502060401010101" pitchFamily="34" charset="-79"/>
                <a:ea typeface="Calibri" panose="020F0502020204030204" pitchFamily="34" charset="0"/>
                <a:cs typeface="David" panose="020E0502060401010101" pitchFamily="34" charset="-79"/>
              </a:rPr>
              <a:t>בקנייני העולם הזה</a:t>
            </a:r>
            <a:r>
              <a:rPr lang="he-IL" sz="2500" kern="100" dirty="0">
                <a:effectLst/>
                <a:latin typeface="David" panose="020E0502060401010101" pitchFamily="34" charset="-79"/>
                <a:ea typeface="Calibri" panose="020F0502020204030204" pitchFamily="34" charset="0"/>
                <a:cs typeface="David" panose="020E0502060401010101" pitchFamily="34" charset="-79"/>
              </a:rPr>
              <a:t>, חזר לפרש </a:t>
            </a:r>
            <a:r>
              <a:rPr lang="he-IL" sz="2500" b="1" kern="100" dirty="0">
                <a:effectLst/>
                <a:latin typeface="David" panose="020E0502060401010101" pitchFamily="34" charset="-79"/>
                <a:ea typeface="Calibri" panose="020F0502020204030204" pitchFamily="34" charset="0"/>
                <a:cs typeface="David" panose="020E0502060401010101" pitchFamily="34" charset="-79"/>
              </a:rPr>
              <a:t>קנין העולם האמיתי דלעולם הבא</a:t>
            </a:r>
            <a:r>
              <a:rPr lang="he-IL" sz="2500" kern="100" dirty="0">
                <a:effectLst/>
                <a:latin typeface="David" panose="020E0502060401010101" pitchFamily="34" charset="-79"/>
                <a:ea typeface="Calibri" panose="020F0502020204030204" pitchFamily="34" charset="0"/>
                <a:cs typeface="David" panose="020E0502060401010101" pitchFamily="34" charset="-79"/>
              </a:rPr>
              <a:t>, שאינו נקנה בשום דבר מהקניינים הקודמין שקונין קניני </a:t>
            </a:r>
            <a:r>
              <a:rPr lang="he-IL" sz="2500" b="1" kern="100" dirty="0">
                <a:effectLst/>
                <a:latin typeface="David" panose="020E0502060401010101" pitchFamily="34" charset="-79"/>
                <a:ea typeface="Calibri" panose="020F0502020204030204" pitchFamily="34" charset="0"/>
                <a:cs typeface="David" panose="020E0502060401010101" pitchFamily="34" charset="-79"/>
              </a:rPr>
              <a:t>העולם הזה </a:t>
            </a:r>
            <a:r>
              <a:rPr lang="he-IL" sz="2500" kern="100" dirty="0">
                <a:effectLst/>
                <a:latin typeface="David" panose="020E0502060401010101" pitchFamily="34" charset="-79"/>
                <a:ea typeface="Calibri" panose="020F0502020204030204" pitchFamily="34" charset="0"/>
                <a:cs typeface="David" panose="020E0502060401010101" pitchFamily="34" charset="-79"/>
              </a:rPr>
              <a:t>אלא בשכר קיום המצות.</a:t>
            </a:r>
          </a:p>
          <a:p>
            <a:pPr algn="just" rtl="1">
              <a:spcAft>
                <a:spcPts val="800"/>
              </a:spcAft>
            </a:pPr>
            <a:r>
              <a:rPr lang="he-IL" sz="2500" kern="100" dirty="0">
                <a:effectLst/>
                <a:latin typeface="David" panose="020E0502060401010101" pitchFamily="34" charset="-79"/>
                <a:ea typeface="Calibri" panose="020F0502020204030204" pitchFamily="34" charset="0"/>
                <a:cs typeface="David" panose="020E0502060401010101" pitchFamily="34" charset="-79"/>
              </a:rPr>
              <a:t>כדאיתא במשנה דסוף פירקין: "כל העושה מצוה אחת מטיבין לו ונוחל הארץ", והיינו </a:t>
            </a:r>
            <a:r>
              <a:rPr lang="he-IL" sz="2500" b="1" kern="100" dirty="0">
                <a:effectLst/>
                <a:latin typeface="David" panose="020E0502060401010101" pitchFamily="34" charset="-79"/>
                <a:ea typeface="Calibri" panose="020F0502020204030204" pitchFamily="34" charset="0"/>
                <a:cs typeface="David" panose="020E0502060401010101" pitchFamily="34" charset="-79"/>
              </a:rPr>
              <a:t>עולם הבא.</a:t>
            </a:r>
            <a:r>
              <a:rPr lang="he-IL" sz="2500" kern="100" dirty="0">
                <a:effectLst/>
                <a:latin typeface="David" panose="020E0502060401010101" pitchFamily="34" charset="-79"/>
                <a:ea typeface="Calibri" panose="020F0502020204030204" pitchFamily="34" charset="0"/>
                <a:cs typeface="David" panose="020E0502060401010101" pitchFamily="34" charset="-79"/>
              </a:rPr>
              <a:t> ולפי שאינו דומה מצווה ועושה משום הכי הקדים מצוה הנוהגת בזכרים ולא בנקיבות, ומה שנוהג בשניהם, ומה שנוהג בארץ ולא בחוצה לארץ, עד סוף הפרק. כן נראה לי: </a:t>
            </a:r>
            <a:endParaRPr lang="en-US" sz="2500" kern="100" dirty="0">
              <a:effectLst/>
              <a:latin typeface="David" panose="020E0502060401010101" pitchFamily="34" charset="-79"/>
              <a:ea typeface="Calibri" panose="020F0502020204030204" pitchFamily="34" charset="0"/>
              <a:cs typeface="David" panose="020E0502060401010101" pitchFamily="34" charset="-79"/>
            </a:endParaRPr>
          </a:p>
        </p:txBody>
      </p:sp>
      <p:pic>
        <p:nvPicPr>
          <p:cNvPr id="5122" name="Picture 2" descr="הפני יהושע">
            <a:extLst>
              <a:ext uri="{FF2B5EF4-FFF2-40B4-BE49-F238E27FC236}">
                <a16:creationId xmlns:a16="http://schemas.microsoft.com/office/drawing/2014/main" id="{D82F5B62-03E3-1417-265F-B2BB53D05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62" y="1363146"/>
            <a:ext cx="3429000" cy="45624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79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alpha val="26000"/>
          </a:srgbClr>
        </a:solid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CFD11B6-A61A-0106-B16B-923FC608B263}"/>
              </a:ext>
            </a:extLst>
          </p:cNvPr>
          <p:cNvPicPr>
            <a:picLocks noChangeAspect="1"/>
          </p:cNvPicPr>
          <p:nvPr/>
        </p:nvPicPr>
        <p:blipFill rotWithShape="1">
          <a:blip r:embed="rId2"/>
          <a:srcRect r="3366"/>
          <a:stretch/>
        </p:blipFill>
        <p:spPr>
          <a:xfrm>
            <a:off x="520997" y="3575274"/>
            <a:ext cx="7474687" cy="2834054"/>
          </a:xfrm>
          <a:prstGeom prst="rect">
            <a:avLst/>
          </a:prstGeom>
          <a:solidFill>
            <a:schemeClr val="accent5">
              <a:lumMod val="40000"/>
              <a:lumOff val="60000"/>
            </a:schemeClr>
          </a:solidFill>
          <a:ln>
            <a:solidFill>
              <a:schemeClr val="tx1"/>
            </a:solidFill>
          </a:ln>
        </p:spPr>
      </p:pic>
      <p:pic>
        <p:nvPicPr>
          <p:cNvPr id="9218" name="Picture 2" descr="&gt;בסוד היצירה של ספרות חז&quot;ל">
            <a:extLst>
              <a:ext uri="{FF2B5EF4-FFF2-40B4-BE49-F238E27FC236}">
                <a16:creationId xmlns:a16="http://schemas.microsoft.com/office/drawing/2014/main" id="{8F79832F-828A-38C3-807D-5B3179B24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850" y="2167676"/>
            <a:ext cx="2571750" cy="38766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ierarchy Royalty Free Vector Image - VectorStock">
            <a:extLst>
              <a:ext uri="{FF2B5EF4-FFF2-40B4-BE49-F238E27FC236}">
                <a16:creationId xmlns:a16="http://schemas.microsoft.com/office/drawing/2014/main" id="{671C6DF0-1657-B726-62BE-55CC687052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64" b="24186"/>
          <a:stretch/>
        </p:blipFill>
        <p:spPr bwMode="auto">
          <a:xfrm>
            <a:off x="520997" y="448672"/>
            <a:ext cx="4047165" cy="25547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9DC342D-0BD8-53B1-3DA3-AE05141404F6}"/>
              </a:ext>
            </a:extLst>
          </p:cNvPr>
          <p:cNvSpPr txBox="1"/>
          <p:nvPr/>
        </p:nvSpPr>
        <p:spPr>
          <a:xfrm>
            <a:off x="5313621" y="941240"/>
            <a:ext cx="6097772" cy="784830"/>
          </a:xfrm>
          <a:prstGeom prst="rect">
            <a:avLst/>
          </a:prstGeom>
          <a:noFill/>
        </p:spPr>
        <p:txBody>
          <a:bodyPr wrap="square">
            <a:spAutoFit/>
          </a:bodyPr>
          <a:lstStyle/>
          <a:p>
            <a:r>
              <a:rPr lang="en-US" sz="4500" dirty="0">
                <a:latin typeface="David" panose="020E0502060401010101" pitchFamily="34" charset="-79"/>
                <a:cs typeface="David" panose="020E0502060401010101" pitchFamily="34" charset="-79"/>
              </a:rPr>
              <a:t>Marriage and Hierarchy? </a:t>
            </a:r>
            <a:endParaRPr lang="he-IL" sz="4500" dirty="0"/>
          </a:p>
        </p:txBody>
      </p:sp>
      <mc:AlternateContent xmlns:mc="http://schemas.openxmlformats.org/markup-compatibility/2006">
        <mc:Choice xmlns:p14="http://schemas.microsoft.com/office/powerpoint/2010/main" Requires="p14">
          <p:contentPart p14:bwMode="auto" r:id="rId5">
            <p14:nvContentPartPr>
              <p14:cNvPr id="9" name="דיו 8">
                <a:extLst>
                  <a:ext uri="{FF2B5EF4-FFF2-40B4-BE49-F238E27FC236}">
                    <a16:creationId xmlns:a16="http://schemas.microsoft.com/office/drawing/2014/main" id="{1C315CCE-F9A9-79FE-5C4C-BE4D1D881557}"/>
                  </a:ext>
                </a:extLst>
              </p14:cNvPr>
              <p14:cNvContentPartPr/>
              <p14:nvPr/>
            </p14:nvContentPartPr>
            <p14:xfrm>
              <a:off x="755849" y="4699289"/>
              <a:ext cx="3965400" cy="360"/>
            </p14:xfrm>
          </p:contentPart>
        </mc:Choice>
        <mc:Fallback>
          <p:pic>
            <p:nvPicPr>
              <p:cNvPr id="9" name="דיו 8">
                <a:extLst>
                  <a:ext uri="{FF2B5EF4-FFF2-40B4-BE49-F238E27FC236}">
                    <a16:creationId xmlns:a16="http://schemas.microsoft.com/office/drawing/2014/main" id="{1C315CCE-F9A9-79FE-5C4C-BE4D1D881557}"/>
                  </a:ext>
                </a:extLst>
              </p:cNvPr>
              <p:cNvPicPr/>
              <p:nvPr/>
            </p:nvPicPr>
            <p:blipFill>
              <a:blip r:embed="rId6"/>
              <a:stretch>
                <a:fillRect/>
              </a:stretch>
            </p:blipFill>
            <p:spPr>
              <a:xfrm>
                <a:off x="701849" y="4591649"/>
                <a:ext cx="4073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דיו 9">
                <a:extLst>
                  <a:ext uri="{FF2B5EF4-FFF2-40B4-BE49-F238E27FC236}">
                    <a16:creationId xmlns:a16="http://schemas.microsoft.com/office/drawing/2014/main" id="{BC638734-EC09-66AF-3CCE-549FDD26298C}"/>
                  </a:ext>
                </a:extLst>
              </p14:cNvPr>
              <p14:cNvContentPartPr/>
              <p14:nvPr/>
            </p14:nvContentPartPr>
            <p14:xfrm>
              <a:off x="776009" y="4933289"/>
              <a:ext cx="6740280" cy="86760"/>
            </p14:xfrm>
          </p:contentPart>
        </mc:Choice>
        <mc:Fallback>
          <p:pic>
            <p:nvPicPr>
              <p:cNvPr id="10" name="דיו 9">
                <a:extLst>
                  <a:ext uri="{FF2B5EF4-FFF2-40B4-BE49-F238E27FC236}">
                    <a16:creationId xmlns:a16="http://schemas.microsoft.com/office/drawing/2014/main" id="{BC638734-EC09-66AF-3CCE-549FDD26298C}"/>
                  </a:ext>
                </a:extLst>
              </p:cNvPr>
              <p:cNvPicPr/>
              <p:nvPr/>
            </p:nvPicPr>
            <p:blipFill>
              <a:blip r:embed="rId8"/>
              <a:stretch>
                <a:fillRect/>
              </a:stretch>
            </p:blipFill>
            <p:spPr>
              <a:xfrm>
                <a:off x="722009" y="4825649"/>
                <a:ext cx="68479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דיו 10">
                <a:extLst>
                  <a:ext uri="{FF2B5EF4-FFF2-40B4-BE49-F238E27FC236}">
                    <a16:creationId xmlns:a16="http://schemas.microsoft.com/office/drawing/2014/main" id="{688A0E68-7D46-99FC-3C6B-4AFA5F740BD7}"/>
                  </a:ext>
                </a:extLst>
              </p14:cNvPr>
              <p14:cNvContentPartPr/>
              <p14:nvPr/>
            </p14:nvContentPartPr>
            <p14:xfrm>
              <a:off x="840449" y="5015369"/>
              <a:ext cx="6795000" cy="662760"/>
            </p14:xfrm>
          </p:contentPart>
        </mc:Choice>
        <mc:Fallback>
          <p:pic>
            <p:nvPicPr>
              <p:cNvPr id="11" name="דיו 10">
                <a:extLst>
                  <a:ext uri="{FF2B5EF4-FFF2-40B4-BE49-F238E27FC236}">
                    <a16:creationId xmlns:a16="http://schemas.microsoft.com/office/drawing/2014/main" id="{688A0E68-7D46-99FC-3C6B-4AFA5F740BD7}"/>
                  </a:ext>
                </a:extLst>
              </p:cNvPr>
              <p:cNvPicPr/>
              <p:nvPr/>
            </p:nvPicPr>
            <p:blipFill>
              <a:blip r:embed="rId10"/>
              <a:stretch>
                <a:fillRect/>
              </a:stretch>
            </p:blipFill>
            <p:spPr>
              <a:xfrm>
                <a:off x="786449" y="4907729"/>
                <a:ext cx="6902640" cy="878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דיו 11">
                <a:extLst>
                  <a:ext uri="{FF2B5EF4-FFF2-40B4-BE49-F238E27FC236}">
                    <a16:creationId xmlns:a16="http://schemas.microsoft.com/office/drawing/2014/main" id="{CD24EC24-DFFE-2B35-0077-797F29801C82}"/>
                  </a:ext>
                </a:extLst>
              </p14:cNvPr>
              <p14:cNvContentPartPr/>
              <p14:nvPr/>
            </p14:nvContentPartPr>
            <p14:xfrm>
              <a:off x="701129" y="4719089"/>
              <a:ext cx="6616800" cy="769680"/>
            </p14:xfrm>
          </p:contentPart>
        </mc:Choice>
        <mc:Fallback>
          <p:pic>
            <p:nvPicPr>
              <p:cNvPr id="12" name="דיו 11">
                <a:extLst>
                  <a:ext uri="{FF2B5EF4-FFF2-40B4-BE49-F238E27FC236}">
                    <a16:creationId xmlns:a16="http://schemas.microsoft.com/office/drawing/2014/main" id="{CD24EC24-DFFE-2B35-0077-797F29801C82}"/>
                  </a:ext>
                </a:extLst>
              </p:cNvPr>
              <p:cNvPicPr/>
              <p:nvPr/>
            </p:nvPicPr>
            <p:blipFill>
              <a:blip r:embed="rId12"/>
              <a:stretch>
                <a:fillRect/>
              </a:stretch>
            </p:blipFill>
            <p:spPr>
              <a:xfrm>
                <a:off x="647489" y="4611089"/>
                <a:ext cx="6724440" cy="985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דיו 14">
                <a:extLst>
                  <a:ext uri="{FF2B5EF4-FFF2-40B4-BE49-F238E27FC236}">
                    <a16:creationId xmlns:a16="http://schemas.microsoft.com/office/drawing/2014/main" id="{9B28E218-5AD2-0B0C-8B10-87FFF891A3CC}"/>
                  </a:ext>
                </a:extLst>
              </p14:cNvPr>
              <p14:cNvContentPartPr/>
              <p14:nvPr/>
            </p14:nvContentPartPr>
            <p14:xfrm>
              <a:off x="765209" y="5272409"/>
              <a:ext cx="1881360" cy="11880"/>
            </p14:xfrm>
          </p:contentPart>
        </mc:Choice>
        <mc:Fallback>
          <p:pic>
            <p:nvPicPr>
              <p:cNvPr id="15" name="דיו 14">
                <a:extLst>
                  <a:ext uri="{FF2B5EF4-FFF2-40B4-BE49-F238E27FC236}">
                    <a16:creationId xmlns:a16="http://schemas.microsoft.com/office/drawing/2014/main" id="{9B28E218-5AD2-0B0C-8B10-87FFF891A3CC}"/>
                  </a:ext>
                </a:extLst>
              </p:cNvPr>
              <p:cNvPicPr/>
              <p:nvPr/>
            </p:nvPicPr>
            <p:blipFill>
              <a:blip r:embed="rId14"/>
              <a:stretch>
                <a:fillRect/>
              </a:stretch>
            </p:blipFill>
            <p:spPr>
              <a:xfrm>
                <a:off x="711209" y="5164769"/>
                <a:ext cx="1989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דיו 15">
                <a:extLst>
                  <a:ext uri="{FF2B5EF4-FFF2-40B4-BE49-F238E27FC236}">
                    <a16:creationId xmlns:a16="http://schemas.microsoft.com/office/drawing/2014/main" id="{DC581C04-4277-C288-D2CA-EB9411812891}"/>
                  </a:ext>
                </a:extLst>
              </p14:cNvPr>
              <p14:cNvContentPartPr/>
              <p14:nvPr/>
            </p14:nvContentPartPr>
            <p14:xfrm>
              <a:off x="2487449" y="5252249"/>
              <a:ext cx="1222200" cy="319680"/>
            </p14:xfrm>
          </p:contentPart>
        </mc:Choice>
        <mc:Fallback>
          <p:pic>
            <p:nvPicPr>
              <p:cNvPr id="16" name="דיו 15">
                <a:extLst>
                  <a:ext uri="{FF2B5EF4-FFF2-40B4-BE49-F238E27FC236}">
                    <a16:creationId xmlns:a16="http://schemas.microsoft.com/office/drawing/2014/main" id="{DC581C04-4277-C288-D2CA-EB9411812891}"/>
                  </a:ext>
                </a:extLst>
              </p:cNvPr>
              <p:cNvPicPr/>
              <p:nvPr/>
            </p:nvPicPr>
            <p:blipFill>
              <a:blip r:embed="rId16"/>
              <a:stretch>
                <a:fillRect/>
              </a:stretch>
            </p:blipFill>
            <p:spPr>
              <a:xfrm>
                <a:off x="2433809" y="5144249"/>
                <a:ext cx="132984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דיו 16">
                <a:extLst>
                  <a:ext uri="{FF2B5EF4-FFF2-40B4-BE49-F238E27FC236}">
                    <a16:creationId xmlns:a16="http://schemas.microsoft.com/office/drawing/2014/main" id="{5B442A5F-B7DE-F4A4-1419-52A04C3FCE37}"/>
                  </a:ext>
                </a:extLst>
              </p14:cNvPr>
              <p14:cNvContentPartPr/>
              <p14:nvPr/>
            </p14:nvContentPartPr>
            <p14:xfrm>
              <a:off x="1009649" y="4869569"/>
              <a:ext cx="3688560" cy="21960"/>
            </p14:xfrm>
          </p:contentPart>
        </mc:Choice>
        <mc:Fallback>
          <p:pic>
            <p:nvPicPr>
              <p:cNvPr id="17" name="דיו 16">
                <a:extLst>
                  <a:ext uri="{FF2B5EF4-FFF2-40B4-BE49-F238E27FC236}">
                    <a16:creationId xmlns:a16="http://schemas.microsoft.com/office/drawing/2014/main" id="{5B442A5F-B7DE-F4A4-1419-52A04C3FCE37}"/>
                  </a:ext>
                </a:extLst>
              </p:cNvPr>
              <p:cNvPicPr/>
              <p:nvPr/>
            </p:nvPicPr>
            <p:blipFill>
              <a:blip r:embed="rId18"/>
              <a:stretch>
                <a:fillRect/>
              </a:stretch>
            </p:blipFill>
            <p:spPr>
              <a:xfrm>
                <a:off x="956009" y="4761569"/>
                <a:ext cx="37962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דיו 17">
                <a:extLst>
                  <a:ext uri="{FF2B5EF4-FFF2-40B4-BE49-F238E27FC236}">
                    <a16:creationId xmlns:a16="http://schemas.microsoft.com/office/drawing/2014/main" id="{8B013C21-1D01-D085-3B68-8EED3A5ECAB8}"/>
                  </a:ext>
                </a:extLst>
              </p14:cNvPr>
              <p14:cNvContentPartPr/>
              <p14:nvPr/>
            </p14:nvContentPartPr>
            <p14:xfrm>
              <a:off x="6007169" y="5624129"/>
              <a:ext cx="1520280" cy="11160"/>
            </p14:xfrm>
          </p:contentPart>
        </mc:Choice>
        <mc:Fallback>
          <p:pic>
            <p:nvPicPr>
              <p:cNvPr id="18" name="דיו 17">
                <a:extLst>
                  <a:ext uri="{FF2B5EF4-FFF2-40B4-BE49-F238E27FC236}">
                    <a16:creationId xmlns:a16="http://schemas.microsoft.com/office/drawing/2014/main" id="{8B013C21-1D01-D085-3B68-8EED3A5ECAB8}"/>
                  </a:ext>
                </a:extLst>
              </p:cNvPr>
              <p:cNvPicPr/>
              <p:nvPr/>
            </p:nvPicPr>
            <p:blipFill>
              <a:blip r:embed="rId20"/>
              <a:stretch>
                <a:fillRect/>
              </a:stretch>
            </p:blipFill>
            <p:spPr>
              <a:xfrm>
                <a:off x="5953529" y="5516129"/>
                <a:ext cx="1627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דיו 18">
                <a:extLst>
                  <a:ext uri="{FF2B5EF4-FFF2-40B4-BE49-F238E27FC236}">
                    <a16:creationId xmlns:a16="http://schemas.microsoft.com/office/drawing/2014/main" id="{AEF3FFA9-FDE9-E66D-19D1-5D39F5028C16}"/>
                  </a:ext>
                </a:extLst>
              </p14:cNvPr>
              <p14:cNvContentPartPr/>
              <p14:nvPr/>
            </p14:nvContentPartPr>
            <p14:xfrm>
              <a:off x="4684889" y="5017529"/>
              <a:ext cx="3013200" cy="705240"/>
            </p14:xfrm>
          </p:contentPart>
        </mc:Choice>
        <mc:Fallback>
          <p:pic>
            <p:nvPicPr>
              <p:cNvPr id="19" name="דיו 18">
                <a:extLst>
                  <a:ext uri="{FF2B5EF4-FFF2-40B4-BE49-F238E27FC236}">
                    <a16:creationId xmlns:a16="http://schemas.microsoft.com/office/drawing/2014/main" id="{AEF3FFA9-FDE9-E66D-19D1-5D39F5028C16}"/>
                  </a:ext>
                </a:extLst>
              </p:cNvPr>
              <p:cNvPicPr/>
              <p:nvPr/>
            </p:nvPicPr>
            <p:blipFill>
              <a:blip r:embed="rId22"/>
              <a:stretch>
                <a:fillRect/>
              </a:stretch>
            </p:blipFill>
            <p:spPr>
              <a:xfrm>
                <a:off x="4630889" y="4909529"/>
                <a:ext cx="3120840" cy="920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דיו 19">
                <a:extLst>
                  <a:ext uri="{FF2B5EF4-FFF2-40B4-BE49-F238E27FC236}">
                    <a16:creationId xmlns:a16="http://schemas.microsoft.com/office/drawing/2014/main" id="{EC87F34B-05FA-BAD8-DB1F-56363EF5CF4C}"/>
                  </a:ext>
                </a:extLst>
              </p14:cNvPr>
              <p14:cNvContentPartPr/>
              <p14:nvPr/>
            </p14:nvContentPartPr>
            <p14:xfrm>
              <a:off x="689969" y="4730609"/>
              <a:ext cx="43560" cy="510120"/>
            </p14:xfrm>
          </p:contentPart>
        </mc:Choice>
        <mc:Fallback>
          <p:pic>
            <p:nvPicPr>
              <p:cNvPr id="20" name="דיו 19">
                <a:extLst>
                  <a:ext uri="{FF2B5EF4-FFF2-40B4-BE49-F238E27FC236}">
                    <a16:creationId xmlns:a16="http://schemas.microsoft.com/office/drawing/2014/main" id="{EC87F34B-05FA-BAD8-DB1F-56363EF5CF4C}"/>
                  </a:ext>
                </a:extLst>
              </p:cNvPr>
              <p:cNvPicPr/>
              <p:nvPr/>
            </p:nvPicPr>
            <p:blipFill>
              <a:blip r:embed="rId24"/>
              <a:stretch>
                <a:fillRect/>
              </a:stretch>
            </p:blipFill>
            <p:spPr>
              <a:xfrm>
                <a:off x="635969" y="4622969"/>
                <a:ext cx="151200" cy="725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דיו 20">
                <a:extLst>
                  <a:ext uri="{FF2B5EF4-FFF2-40B4-BE49-F238E27FC236}">
                    <a16:creationId xmlns:a16="http://schemas.microsoft.com/office/drawing/2014/main" id="{80121A65-ECDA-556A-49AA-D8B2A986E032}"/>
                  </a:ext>
                </a:extLst>
              </p14:cNvPr>
              <p14:cNvContentPartPr/>
              <p14:nvPr/>
            </p14:nvContentPartPr>
            <p14:xfrm>
              <a:off x="1254449" y="5252249"/>
              <a:ext cx="360" cy="360"/>
            </p14:xfrm>
          </p:contentPart>
        </mc:Choice>
        <mc:Fallback>
          <p:pic>
            <p:nvPicPr>
              <p:cNvPr id="21" name="דיו 20">
                <a:extLst>
                  <a:ext uri="{FF2B5EF4-FFF2-40B4-BE49-F238E27FC236}">
                    <a16:creationId xmlns:a16="http://schemas.microsoft.com/office/drawing/2014/main" id="{80121A65-ECDA-556A-49AA-D8B2A986E032}"/>
                  </a:ext>
                </a:extLst>
              </p:cNvPr>
              <p:cNvPicPr/>
              <p:nvPr/>
            </p:nvPicPr>
            <p:blipFill>
              <a:blip r:embed="rId26"/>
              <a:stretch>
                <a:fillRect/>
              </a:stretch>
            </p:blipFill>
            <p:spPr>
              <a:xfrm>
                <a:off x="1200809" y="5144249"/>
                <a:ext cx="108000" cy="216000"/>
              </a:xfrm>
              <a:prstGeom prst="rect">
                <a:avLst/>
              </a:prstGeom>
            </p:spPr>
          </p:pic>
        </mc:Fallback>
      </mc:AlternateContent>
    </p:spTree>
    <p:extLst>
      <p:ext uri="{BB962C8B-B14F-4D97-AF65-F5344CB8AC3E}">
        <p14:creationId xmlns:p14="http://schemas.microsoft.com/office/powerpoint/2010/main" val="650495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alpha val="21000"/>
          </a:srgbClr>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75258B5-B1E6-EDAC-217E-DD86C390059D}"/>
              </a:ext>
            </a:extLst>
          </p:cNvPr>
          <p:cNvPicPr>
            <a:picLocks noChangeAspect="1"/>
          </p:cNvPicPr>
          <p:nvPr/>
        </p:nvPicPr>
        <p:blipFill>
          <a:blip r:embed="rId2"/>
          <a:stretch>
            <a:fillRect/>
          </a:stretch>
        </p:blipFill>
        <p:spPr>
          <a:xfrm>
            <a:off x="1000125" y="179102"/>
            <a:ext cx="10191750" cy="1876425"/>
          </a:xfrm>
          <a:prstGeom prst="rect">
            <a:avLst/>
          </a:prstGeom>
          <a:ln>
            <a:solidFill>
              <a:schemeClr val="tx1"/>
            </a:solidFill>
          </a:ln>
        </p:spPr>
      </p:pic>
      <p:pic>
        <p:nvPicPr>
          <p:cNvPr id="6" name="תמונה 5">
            <a:extLst>
              <a:ext uri="{FF2B5EF4-FFF2-40B4-BE49-F238E27FC236}">
                <a16:creationId xmlns:a16="http://schemas.microsoft.com/office/drawing/2014/main" id="{4035ABF5-0072-4594-7CBB-C9B95AC687BC}"/>
              </a:ext>
            </a:extLst>
          </p:cNvPr>
          <p:cNvPicPr>
            <a:picLocks noChangeAspect="1"/>
          </p:cNvPicPr>
          <p:nvPr/>
        </p:nvPicPr>
        <p:blipFill rotWithShape="1">
          <a:blip r:embed="rId3"/>
          <a:srcRect b="14410"/>
          <a:stretch/>
        </p:blipFill>
        <p:spPr>
          <a:xfrm>
            <a:off x="1000125" y="2343048"/>
            <a:ext cx="4328310" cy="4335850"/>
          </a:xfrm>
          <a:prstGeom prst="rect">
            <a:avLst/>
          </a:prstGeom>
          <a:ln>
            <a:solidFill>
              <a:schemeClr val="tx1"/>
            </a:solidFill>
          </a:ln>
        </p:spPr>
      </p:pic>
      <p:pic>
        <p:nvPicPr>
          <p:cNvPr id="8" name="תמונה 7">
            <a:extLst>
              <a:ext uri="{FF2B5EF4-FFF2-40B4-BE49-F238E27FC236}">
                <a16:creationId xmlns:a16="http://schemas.microsoft.com/office/drawing/2014/main" id="{C88285D1-8AB7-32EE-86DE-94CD478821DA}"/>
              </a:ext>
            </a:extLst>
          </p:cNvPr>
          <p:cNvPicPr>
            <a:picLocks noChangeAspect="1"/>
          </p:cNvPicPr>
          <p:nvPr/>
        </p:nvPicPr>
        <p:blipFill>
          <a:blip r:embed="rId4"/>
          <a:stretch>
            <a:fillRect/>
          </a:stretch>
        </p:blipFill>
        <p:spPr>
          <a:xfrm>
            <a:off x="6274742" y="3558313"/>
            <a:ext cx="4735304" cy="2355814"/>
          </a:xfrm>
          <a:prstGeom prst="rect">
            <a:avLst/>
          </a:prstGeom>
          <a:ln>
            <a:solidFill>
              <a:schemeClr val="tx1"/>
            </a:solidFill>
          </a:ln>
        </p:spPr>
      </p:pic>
      <p:sp>
        <p:nvSpPr>
          <p:cNvPr id="2" name="תיבת טקסט 1">
            <a:extLst>
              <a:ext uri="{FF2B5EF4-FFF2-40B4-BE49-F238E27FC236}">
                <a16:creationId xmlns:a16="http://schemas.microsoft.com/office/drawing/2014/main" id="{D08C4DCF-472B-F2E2-ADC1-64C86F5983AF}"/>
              </a:ext>
            </a:extLst>
          </p:cNvPr>
          <p:cNvSpPr txBox="1"/>
          <p:nvPr/>
        </p:nvSpPr>
        <p:spPr>
          <a:xfrm>
            <a:off x="5728291" y="2514858"/>
            <a:ext cx="6097772" cy="784830"/>
          </a:xfrm>
          <a:prstGeom prst="rect">
            <a:avLst/>
          </a:prstGeom>
          <a:noFill/>
        </p:spPr>
        <p:txBody>
          <a:bodyPr wrap="square">
            <a:spAutoFit/>
          </a:bodyPr>
          <a:lstStyle/>
          <a:p>
            <a:r>
              <a:rPr lang="en-US" sz="4500" dirty="0">
                <a:latin typeface="David" panose="020E0502060401010101" pitchFamily="34" charset="-79"/>
                <a:cs typeface="David" panose="020E0502060401010101" pitchFamily="34" charset="-79"/>
              </a:rPr>
              <a:t>Marriage and Hierarchy? </a:t>
            </a:r>
            <a:endParaRPr lang="he-IL" sz="4500" dirty="0"/>
          </a:p>
        </p:txBody>
      </p:sp>
      <mc:AlternateContent xmlns:mc="http://schemas.openxmlformats.org/markup-compatibility/2006">
        <mc:Choice xmlns:p14="http://schemas.microsoft.com/office/powerpoint/2010/main" Requires="p14">
          <p:contentPart p14:bwMode="auto" r:id="rId5">
            <p14:nvContentPartPr>
              <p14:cNvPr id="9" name="דיו 8">
                <a:extLst>
                  <a:ext uri="{FF2B5EF4-FFF2-40B4-BE49-F238E27FC236}">
                    <a16:creationId xmlns:a16="http://schemas.microsoft.com/office/drawing/2014/main" id="{FD8D1A27-84C2-7006-2D80-6F095BAED3BE}"/>
                  </a:ext>
                </a:extLst>
              </p14:cNvPr>
              <p14:cNvContentPartPr/>
              <p14:nvPr/>
            </p14:nvContentPartPr>
            <p14:xfrm>
              <a:off x="1287929" y="3678329"/>
              <a:ext cx="2284920" cy="11880"/>
            </p14:xfrm>
          </p:contentPart>
        </mc:Choice>
        <mc:Fallback>
          <p:pic>
            <p:nvPicPr>
              <p:cNvPr id="9" name="דיו 8">
                <a:extLst>
                  <a:ext uri="{FF2B5EF4-FFF2-40B4-BE49-F238E27FC236}">
                    <a16:creationId xmlns:a16="http://schemas.microsoft.com/office/drawing/2014/main" id="{FD8D1A27-84C2-7006-2D80-6F095BAED3BE}"/>
                  </a:ext>
                </a:extLst>
              </p:cNvPr>
              <p:cNvPicPr/>
              <p:nvPr/>
            </p:nvPicPr>
            <p:blipFill>
              <a:blip r:embed="rId6"/>
              <a:stretch>
                <a:fillRect/>
              </a:stretch>
            </p:blipFill>
            <p:spPr>
              <a:xfrm>
                <a:off x="1233929" y="3570329"/>
                <a:ext cx="2392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דיו 9">
                <a:extLst>
                  <a:ext uri="{FF2B5EF4-FFF2-40B4-BE49-F238E27FC236}">
                    <a16:creationId xmlns:a16="http://schemas.microsoft.com/office/drawing/2014/main" id="{2ECE640E-B73A-3A29-E4C2-90F243BC0B68}"/>
                  </a:ext>
                </a:extLst>
              </p14:cNvPr>
              <p14:cNvContentPartPr/>
              <p14:nvPr/>
            </p14:nvContentPartPr>
            <p14:xfrm>
              <a:off x="1296569" y="3932489"/>
              <a:ext cx="3605400" cy="23400"/>
            </p14:xfrm>
          </p:contentPart>
        </mc:Choice>
        <mc:Fallback>
          <p:pic>
            <p:nvPicPr>
              <p:cNvPr id="10" name="דיו 9">
                <a:extLst>
                  <a:ext uri="{FF2B5EF4-FFF2-40B4-BE49-F238E27FC236}">
                    <a16:creationId xmlns:a16="http://schemas.microsoft.com/office/drawing/2014/main" id="{2ECE640E-B73A-3A29-E4C2-90F243BC0B68}"/>
                  </a:ext>
                </a:extLst>
              </p:cNvPr>
              <p:cNvPicPr/>
              <p:nvPr/>
            </p:nvPicPr>
            <p:blipFill>
              <a:blip r:embed="rId8"/>
              <a:stretch>
                <a:fillRect/>
              </a:stretch>
            </p:blipFill>
            <p:spPr>
              <a:xfrm>
                <a:off x="1242569" y="3824489"/>
                <a:ext cx="37130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דיו 10">
                <a:extLst>
                  <a:ext uri="{FF2B5EF4-FFF2-40B4-BE49-F238E27FC236}">
                    <a16:creationId xmlns:a16="http://schemas.microsoft.com/office/drawing/2014/main" id="{B3D60E52-1B03-60BC-6CC5-86A514BB787F}"/>
                  </a:ext>
                </a:extLst>
              </p14:cNvPr>
              <p14:cNvContentPartPr/>
              <p14:nvPr/>
            </p14:nvContentPartPr>
            <p14:xfrm>
              <a:off x="1361729" y="4187729"/>
              <a:ext cx="3497400" cy="44280"/>
            </p14:xfrm>
          </p:contentPart>
        </mc:Choice>
        <mc:Fallback>
          <p:pic>
            <p:nvPicPr>
              <p:cNvPr id="11" name="דיו 10">
                <a:extLst>
                  <a:ext uri="{FF2B5EF4-FFF2-40B4-BE49-F238E27FC236}">
                    <a16:creationId xmlns:a16="http://schemas.microsoft.com/office/drawing/2014/main" id="{B3D60E52-1B03-60BC-6CC5-86A514BB787F}"/>
                  </a:ext>
                </a:extLst>
              </p:cNvPr>
              <p:cNvPicPr/>
              <p:nvPr/>
            </p:nvPicPr>
            <p:blipFill>
              <a:blip r:embed="rId10"/>
              <a:stretch>
                <a:fillRect/>
              </a:stretch>
            </p:blipFill>
            <p:spPr>
              <a:xfrm>
                <a:off x="1307729" y="4079729"/>
                <a:ext cx="36050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דיו 11">
                <a:extLst>
                  <a:ext uri="{FF2B5EF4-FFF2-40B4-BE49-F238E27FC236}">
                    <a16:creationId xmlns:a16="http://schemas.microsoft.com/office/drawing/2014/main" id="{F2EA0026-831F-4BD8-53F6-43375D5B5FC7}"/>
                  </a:ext>
                </a:extLst>
              </p14:cNvPr>
              <p14:cNvContentPartPr/>
              <p14:nvPr/>
            </p14:nvContentPartPr>
            <p14:xfrm>
              <a:off x="4922489" y="4486529"/>
              <a:ext cx="11160" cy="360"/>
            </p14:xfrm>
          </p:contentPart>
        </mc:Choice>
        <mc:Fallback>
          <p:pic>
            <p:nvPicPr>
              <p:cNvPr id="12" name="דיו 11">
                <a:extLst>
                  <a:ext uri="{FF2B5EF4-FFF2-40B4-BE49-F238E27FC236}">
                    <a16:creationId xmlns:a16="http://schemas.microsoft.com/office/drawing/2014/main" id="{F2EA0026-831F-4BD8-53F6-43375D5B5FC7}"/>
                  </a:ext>
                </a:extLst>
              </p:cNvPr>
              <p:cNvPicPr/>
              <p:nvPr/>
            </p:nvPicPr>
            <p:blipFill>
              <a:blip r:embed="rId12"/>
              <a:stretch>
                <a:fillRect/>
              </a:stretch>
            </p:blipFill>
            <p:spPr>
              <a:xfrm>
                <a:off x="4868849" y="4378889"/>
                <a:ext cx="1188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דיו 12">
                <a:extLst>
                  <a:ext uri="{FF2B5EF4-FFF2-40B4-BE49-F238E27FC236}">
                    <a16:creationId xmlns:a16="http://schemas.microsoft.com/office/drawing/2014/main" id="{F245F0C9-16C5-8A8D-2BD4-491E710B0326}"/>
                  </a:ext>
                </a:extLst>
              </p14:cNvPr>
              <p14:cNvContentPartPr/>
              <p14:nvPr/>
            </p14:nvContentPartPr>
            <p14:xfrm>
              <a:off x="1312769" y="4421729"/>
              <a:ext cx="3525120" cy="75600"/>
            </p14:xfrm>
          </p:contentPart>
        </mc:Choice>
        <mc:Fallback>
          <p:pic>
            <p:nvPicPr>
              <p:cNvPr id="13" name="דיו 12">
                <a:extLst>
                  <a:ext uri="{FF2B5EF4-FFF2-40B4-BE49-F238E27FC236}">
                    <a16:creationId xmlns:a16="http://schemas.microsoft.com/office/drawing/2014/main" id="{F245F0C9-16C5-8A8D-2BD4-491E710B0326}"/>
                  </a:ext>
                </a:extLst>
              </p:cNvPr>
              <p:cNvPicPr/>
              <p:nvPr/>
            </p:nvPicPr>
            <p:blipFill>
              <a:blip r:embed="rId14"/>
              <a:stretch>
                <a:fillRect/>
              </a:stretch>
            </p:blipFill>
            <p:spPr>
              <a:xfrm>
                <a:off x="1259129" y="4313729"/>
                <a:ext cx="36327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דיו 13">
                <a:extLst>
                  <a:ext uri="{FF2B5EF4-FFF2-40B4-BE49-F238E27FC236}">
                    <a16:creationId xmlns:a16="http://schemas.microsoft.com/office/drawing/2014/main" id="{1DCE80AE-888F-D4A4-C809-A5E0D45A393C}"/>
                  </a:ext>
                </a:extLst>
              </p14:cNvPr>
              <p14:cNvContentPartPr/>
              <p14:nvPr/>
            </p14:nvContentPartPr>
            <p14:xfrm>
              <a:off x="1340129" y="4784249"/>
              <a:ext cx="3476520" cy="22320"/>
            </p14:xfrm>
          </p:contentPart>
        </mc:Choice>
        <mc:Fallback>
          <p:pic>
            <p:nvPicPr>
              <p:cNvPr id="14" name="דיו 13">
                <a:extLst>
                  <a:ext uri="{FF2B5EF4-FFF2-40B4-BE49-F238E27FC236}">
                    <a16:creationId xmlns:a16="http://schemas.microsoft.com/office/drawing/2014/main" id="{1DCE80AE-888F-D4A4-C809-A5E0D45A393C}"/>
                  </a:ext>
                </a:extLst>
              </p:cNvPr>
              <p:cNvPicPr/>
              <p:nvPr/>
            </p:nvPicPr>
            <p:blipFill>
              <a:blip r:embed="rId16"/>
              <a:stretch>
                <a:fillRect/>
              </a:stretch>
            </p:blipFill>
            <p:spPr>
              <a:xfrm>
                <a:off x="1286489" y="4676609"/>
                <a:ext cx="3584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דיו 14">
                <a:extLst>
                  <a:ext uri="{FF2B5EF4-FFF2-40B4-BE49-F238E27FC236}">
                    <a16:creationId xmlns:a16="http://schemas.microsoft.com/office/drawing/2014/main" id="{AFFC3916-5692-80ED-0B9F-848C08411065}"/>
                  </a:ext>
                </a:extLst>
              </p14:cNvPr>
              <p14:cNvContentPartPr/>
              <p14:nvPr/>
            </p14:nvContentPartPr>
            <p14:xfrm>
              <a:off x="1264529" y="3753929"/>
              <a:ext cx="3660480" cy="1041840"/>
            </p14:xfrm>
          </p:contentPart>
        </mc:Choice>
        <mc:Fallback>
          <p:pic>
            <p:nvPicPr>
              <p:cNvPr id="15" name="דיו 14">
                <a:extLst>
                  <a:ext uri="{FF2B5EF4-FFF2-40B4-BE49-F238E27FC236}">
                    <a16:creationId xmlns:a16="http://schemas.microsoft.com/office/drawing/2014/main" id="{AFFC3916-5692-80ED-0B9F-848C08411065}"/>
                  </a:ext>
                </a:extLst>
              </p:cNvPr>
              <p:cNvPicPr/>
              <p:nvPr/>
            </p:nvPicPr>
            <p:blipFill>
              <a:blip r:embed="rId18"/>
              <a:stretch>
                <a:fillRect/>
              </a:stretch>
            </p:blipFill>
            <p:spPr>
              <a:xfrm>
                <a:off x="1210529" y="3645929"/>
                <a:ext cx="3768120" cy="1257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דיו 15">
                <a:extLst>
                  <a:ext uri="{FF2B5EF4-FFF2-40B4-BE49-F238E27FC236}">
                    <a16:creationId xmlns:a16="http://schemas.microsoft.com/office/drawing/2014/main" id="{030EE28B-7DB2-A64A-BD0A-7495E0A64EA8}"/>
                  </a:ext>
                </a:extLst>
              </p14:cNvPr>
              <p14:cNvContentPartPr/>
              <p14:nvPr/>
            </p14:nvContentPartPr>
            <p14:xfrm>
              <a:off x="4265129" y="4895849"/>
              <a:ext cx="642600" cy="207720"/>
            </p14:xfrm>
          </p:contentPart>
        </mc:Choice>
        <mc:Fallback>
          <p:pic>
            <p:nvPicPr>
              <p:cNvPr id="16" name="דיו 15">
                <a:extLst>
                  <a:ext uri="{FF2B5EF4-FFF2-40B4-BE49-F238E27FC236}">
                    <a16:creationId xmlns:a16="http://schemas.microsoft.com/office/drawing/2014/main" id="{030EE28B-7DB2-A64A-BD0A-7495E0A64EA8}"/>
                  </a:ext>
                </a:extLst>
              </p:cNvPr>
              <p:cNvPicPr/>
              <p:nvPr/>
            </p:nvPicPr>
            <p:blipFill>
              <a:blip r:embed="rId20"/>
              <a:stretch>
                <a:fillRect/>
              </a:stretch>
            </p:blipFill>
            <p:spPr>
              <a:xfrm>
                <a:off x="4211489" y="4788209"/>
                <a:ext cx="750240" cy="423360"/>
              </a:xfrm>
              <a:prstGeom prst="rect">
                <a:avLst/>
              </a:prstGeom>
            </p:spPr>
          </p:pic>
        </mc:Fallback>
      </mc:AlternateContent>
    </p:spTree>
    <p:extLst>
      <p:ext uri="{BB962C8B-B14F-4D97-AF65-F5344CB8AC3E}">
        <p14:creationId xmlns:p14="http://schemas.microsoft.com/office/powerpoint/2010/main" val="246208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9" name="תיבת טקסט 8">
            <a:extLst>
              <a:ext uri="{FF2B5EF4-FFF2-40B4-BE49-F238E27FC236}">
                <a16:creationId xmlns:a16="http://schemas.microsoft.com/office/drawing/2014/main" id="{07B0426B-33F4-27E8-1CBD-F7AFB11C7435}"/>
              </a:ext>
            </a:extLst>
          </p:cNvPr>
          <p:cNvSpPr txBox="1"/>
          <p:nvPr/>
        </p:nvSpPr>
        <p:spPr>
          <a:xfrm>
            <a:off x="2251444" y="362496"/>
            <a:ext cx="6097772" cy="784830"/>
          </a:xfrm>
          <a:prstGeom prst="rect">
            <a:avLst/>
          </a:prstGeom>
          <a:noFill/>
        </p:spPr>
        <p:txBody>
          <a:bodyPr wrap="square">
            <a:spAutoFit/>
          </a:bodyPr>
          <a:lstStyle/>
          <a:p>
            <a:r>
              <a:rPr lang="en-US" sz="4500" dirty="0">
                <a:latin typeface="David" panose="020E0502060401010101" pitchFamily="34" charset="-79"/>
                <a:cs typeface="David" panose="020E0502060401010101" pitchFamily="34" charset="-79"/>
              </a:rPr>
              <a:t>Structure </a:t>
            </a:r>
            <a:r>
              <a:rPr lang="en-US" sz="4500">
                <a:latin typeface="David" panose="020E0502060401010101" pitchFamily="34" charset="-79"/>
                <a:cs typeface="David" panose="020E0502060401010101" pitchFamily="34" charset="-79"/>
              </a:rPr>
              <a:t>and Meaning</a:t>
            </a:r>
            <a:endParaRPr lang="he-IL" sz="4500" dirty="0"/>
          </a:p>
        </p:txBody>
      </p:sp>
      <p:sp>
        <p:nvSpPr>
          <p:cNvPr id="16" name="תיבת טקסט 15">
            <a:extLst>
              <a:ext uri="{FF2B5EF4-FFF2-40B4-BE49-F238E27FC236}">
                <a16:creationId xmlns:a16="http://schemas.microsoft.com/office/drawing/2014/main" id="{21239792-A1AE-0B1A-1E9E-A34A76B4004E}"/>
              </a:ext>
            </a:extLst>
          </p:cNvPr>
          <p:cNvSpPr txBox="1"/>
          <p:nvPr/>
        </p:nvSpPr>
        <p:spPr>
          <a:xfrm>
            <a:off x="6710916" y="1623503"/>
            <a:ext cx="4564026" cy="4895379"/>
          </a:xfrm>
          <a:prstGeom prst="rect">
            <a:avLst/>
          </a:prstGeom>
          <a:solidFill>
            <a:schemeClr val="bg1"/>
          </a:solidFill>
          <a:ln>
            <a:solidFill>
              <a:schemeClr val="tx1"/>
            </a:solidFill>
          </a:ln>
        </p:spPr>
        <p:txBody>
          <a:bodyPr wrap="square">
            <a:spAutoFit/>
          </a:bodyPr>
          <a:lstStyle/>
          <a:p>
            <a:pPr algn="just" rtl="1">
              <a:lnSpc>
                <a:spcPct val="107000"/>
              </a:lnSpc>
              <a:spcAft>
                <a:spcPts val="800"/>
              </a:spcAft>
            </a:pPr>
            <a:r>
              <a:rPr lang="he-IL" sz="2600" b="1" u="sng" kern="0" dirty="0">
                <a:effectLst/>
                <a:latin typeface="Calibri" panose="020F0502020204030204" pitchFamily="34" charset="0"/>
                <a:ea typeface="Times New Roman" panose="02020603050405020304" pitchFamily="18" charset="0"/>
                <a:cs typeface="David" panose="020E0502060401010101" pitchFamily="34" charset="-79"/>
              </a:rPr>
              <a:t>משנת מסכת קידושין, פרק א</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he-IL" sz="2600" kern="0" dirty="0">
                <a:effectLst/>
                <a:latin typeface="Calibri" panose="020F0502020204030204" pitchFamily="34" charset="0"/>
                <a:ea typeface="Times New Roman" panose="02020603050405020304" pitchFamily="18" charset="0"/>
                <a:cs typeface="David" panose="020E0502060401010101" pitchFamily="34" charset="-79"/>
              </a:rPr>
              <a:t>(א) הָאִשָּׁה </a:t>
            </a:r>
            <a:r>
              <a:rPr lang="he-IL" sz="2600" b="1" kern="0" dirty="0">
                <a:effectLst/>
                <a:latin typeface="Calibri" panose="020F0502020204030204" pitchFamily="34" charset="0"/>
                <a:ea typeface="Times New Roman" panose="02020603050405020304" pitchFamily="18" charset="0"/>
                <a:cs typeface="David" panose="020E0502060401010101" pitchFamily="34" charset="-79"/>
              </a:rPr>
              <a:t>נִקְנֵית</a:t>
            </a:r>
            <a:r>
              <a:rPr lang="he-IL" sz="2600" kern="0" dirty="0">
                <a:effectLst/>
                <a:latin typeface="Calibri" panose="020F0502020204030204" pitchFamily="34" charset="0"/>
                <a:ea typeface="Times New Roman" panose="02020603050405020304" pitchFamily="18" charset="0"/>
                <a:cs typeface="David" panose="020E0502060401010101" pitchFamily="34" charset="-79"/>
              </a:rPr>
              <a:t> </a:t>
            </a:r>
            <a:r>
              <a:rPr lang="he-IL" sz="2600" b="1" kern="0" dirty="0">
                <a:effectLst/>
                <a:latin typeface="Calibri" panose="020F0502020204030204" pitchFamily="34" charset="0"/>
                <a:ea typeface="Times New Roman" panose="02020603050405020304" pitchFamily="18" charset="0"/>
                <a:cs typeface="David" panose="020E0502060401010101" pitchFamily="34" charset="-79"/>
              </a:rPr>
              <a:t>בְּשָׁלשׁ דְּרָכִים</a:t>
            </a:r>
            <a:r>
              <a:rPr lang="he-IL" sz="2600" kern="0" dirty="0">
                <a:effectLst/>
                <a:latin typeface="Calibri" panose="020F0502020204030204" pitchFamily="34" charset="0"/>
                <a:ea typeface="Times New Roman" panose="02020603050405020304" pitchFamily="18" charset="0"/>
                <a:cs typeface="David" panose="020E0502060401010101" pitchFamily="34" charset="-79"/>
              </a:rPr>
              <a:t>, וְקוֹנָה אֶת עַצְמָהּ בִּשְׁתֵּי דְרָכִים. נִקְנֵית בְּכֶסֶף, בִּשְׁטָר, וּבְבִיאָה. בְּכֶסֶף, בֵּית שַׁמַּאי אוֹמְרִים, בְּדִינָר וּבְשָׁוֶה דִינָר. וּבֵית הִלֵּל אוֹמְרִים, בִּפְרוּטָה וּבְשָׁוֶה פְרוּטָה. וְכַמָּה הִיא פְרוּטָה? אֶחָד מִשְּׁמֹנָה בָאִסָּר הָאִיטַלְקִי. וְקוֹנָה אֶת עַצְמָהּ בְּגֵט וּבְמִיתַת הַבָּעַל. הַיְבָמָה נִקְנֵית בְּבִיאָה. וְקוֹנָה אֶת עַצְמָהּ בַּחֲלִיצָה וּבְמִיתַת הַיָּבָם: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תיבת טקסט 17">
            <a:extLst>
              <a:ext uri="{FF2B5EF4-FFF2-40B4-BE49-F238E27FC236}">
                <a16:creationId xmlns:a16="http://schemas.microsoft.com/office/drawing/2014/main" id="{F3F576C8-D232-D04D-B775-53A8C88B6D42}"/>
              </a:ext>
            </a:extLst>
          </p:cNvPr>
          <p:cNvSpPr txBox="1"/>
          <p:nvPr/>
        </p:nvSpPr>
        <p:spPr>
          <a:xfrm>
            <a:off x="959588" y="2102930"/>
            <a:ext cx="4962747" cy="3936527"/>
          </a:xfrm>
          <a:prstGeom prst="rect">
            <a:avLst/>
          </a:prstGeom>
          <a:solidFill>
            <a:schemeClr val="bg1"/>
          </a:solidFill>
          <a:ln>
            <a:solidFill>
              <a:schemeClr val="tx1"/>
            </a:solidFill>
          </a:ln>
        </p:spPr>
        <p:txBody>
          <a:bodyPr wrap="square">
            <a:spAutoFit/>
          </a:bodyPr>
          <a:lstStyle/>
          <a:p>
            <a:pPr algn="just" rtl="1">
              <a:lnSpc>
                <a:spcPct val="107000"/>
              </a:lnSpc>
              <a:spcAft>
                <a:spcPts val="800"/>
              </a:spcAft>
            </a:pPr>
            <a:r>
              <a:rPr lang="he-IL" sz="2600" kern="0" dirty="0">
                <a:effectLst/>
                <a:latin typeface="Calibri" panose="020F0502020204030204" pitchFamily="34" charset="0"/>
                <a:ea typeface="Times New Roman" panose="02020603050405020304" pitchFamily="18" charset="0"/>
                <a:cs typeface="David" panose="020E0502060401010101" pitchFamily="34" charset="-79"/>
              </a:rPr>
              <a:t>(י) כָּל הָעוֹשֶׂה מִצְוָה אַחַת, מְטִיבִין לוֹ וּמַאֲרִיכִין לוֹ יָמָיו וְנוֹחֵל אֶת הָאָרֶץ. וְכָל שֶׁאֵינוֹ עוֹשֶׂה מִצְוָה אַחַת, אֵין מְטִיבִין לוֹ וְאֵין מַאֲרִיכִין לוֹ יָמָיו וְאֵינוֹ נוֹחֵל אֶת הָאָרֶץ. כָּל שֶׁיֶּשְׁנוֹ בַמִּקְרָא וּבַמִּשְׁנָה </a:t>
            </a:r>
            <a:r>
              <a:rPr lang="he-IL" sz="2600" b="1" kern="0" dirty="0">
                <a:effectLst/>
                <a:latin typeface="Calibri" panose="020F0502020204030204" pitchFamily="34" charset="0"/>
                <a:ea typeface="Times New Roman" panose="02020603050405020304" pitchFamily="18" charset="0"/>
                <a:cs typeface="David" panose="020E0502060401010101" pitchFamily="34" charset="-79"/>
              </a:rPr>
              <a:t>וּבְדֶרֶךְ</a:t>
            </a:r>
            <a:r>
              <a:rPr lang="he-IL" sz="2600" kern="0" dirty="0">
                <a:effectLst/>
                <a:latin typeface="Calibri" panose="020F0502020204030204" pitchFamily="34" charset="0"/>
                <a:ea typeface="Times New Roman" panose="02020603050405020304" pitchFamily="18" charset="0"/>
                <a:cs typeface="David" panose="020E0502060401010101" pitchFamily="34" charset="-79"/>
              </a:rPr>
              <a:t> אֶרֶץ, לֹא בִמְהֵרָה הוּא חוֹטֵא, שֶׁנֶּאֱמַר: "וְהַחוּט </a:t>
            </a:r>
            <a:r>
              <a:rPr lang="he-IL" sz="2600" b="1" kern="0" dirty="0">
                <a:effectLst/>
                <a:latin typeface="Calibri" panose="020F0502020204030204" pitchFamily="34" charset="0"/>
                <a:ea typeface="Times New Roman" panose="02020603050405020304" pitchFamily="18" charset="0"/>
                <a:cs typeface="David" panose="020E0502060401010101" pitchFamily="34" charset="-79"/>
              </a:rPr>
              <a:t>הַמְשֻׁלָּשׁ</a:t>
            </a:r>
            <a:r>
              <a:rPr lang="he-IL" sz="2600" kern="0" dirty="0">
                <a:effectLst/>
                <a:latin typeface="Calibri" panose="020F0502020204030204" pitchFamily="34" charset="0"/>
                <a:ea typeface="Times New Roman" panose="02020603050405020304" pitchFamily="18" charset="0"/>
                <a:cs typeface="David" panose="020E0502060401010101" pitchFamily="34" charset="-79"/>
              </a:rPr>
              <a:t> לֹא בִמְהֵרָה </a:t>
            </a:r>
            <a:r>
              <a:rPr lang="he-IL" sz="2600" b="1" kern="0" dirty="0">
                <a:effectLst/>
                <a:latin typeface="Calibri" panose="020F0502020204030204" pitchFamily="34" charset="0"/>
                <a:ea typeface="Times New Roman" panose="02020603050405020304" pitchFamily="18" charset="0"/>
                <a:cs typeface="David" panose="020E0502060401010101" pitchFamily="34" charset="-79"/>
              </a:rPr>
              <a:t>יִנָּתֵק</a:t>
            </a:r>
            <a:r>
              <a:rPr lang="he-IL" sz="2600" kern="0" dirty="0">
                <a:effectLst/>
                <a:latin typeface="Calibri" panose="020F0502020204030204" pitchFamily="34" charset="0"/>
                <a:ea typeface="Times New Roman" panose="02020603050405020304" pitchFamily="18" charset="0"/>
                <a:cs typeface="David" panose="020E0502060401010101" pitchFamily="34" charset="-79"/>
              </a:rPr>
              <a:t>". וְכָל שֶׁאֵינוֹ לֹא בַמִּקְרָא וְלֹא בַמִּשְׁנָה וְלֹא בְדֶרֶךְ אֶרֶץ, אֵינוֹ מִן הַיִּשּׁוּב:</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925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29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a:xfrm>
            <a:off x="274010" y="535246"/>
            <a:ext cx="10515600" cy="1325563"/>
          </a:xfrm>
        </p:spPr>
        <p:txBody>
          <a:bodyPr/>
          <a:lstStyle/>
          <a:p>
            <a:pPr algn="l" rtl="0"/>
            <a:r>
              <a:rPr lang="en-US" dirty="0">
                <a:latin typeface="David" panose="020E0502060401010101" pitchFamily="34" charset="-79"/>
                <a:cs typeface="David" panose="020E0502060401010101" pitchFamily="34" charset="-79"/>
              </a:rPr>
              <a:t>A. The Name </a:t>
            </a:r>
            <a:br>
              <a:rPr lang="en-US" dirty="0">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of the Tractate</a:t>
            </a:r>
            <a:endParaRPr lang="he-IL" dirty="0">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64F1B31F-D787-6D2E-BEF7-7980D0E798D9}"/>
              </a:ext>
            </a:extLst>
          </p:cNvPr>
          <p:cNvPicPr>
            <a:picLocks noChangeAspect="1"/>
          </p:cNvPicPr>
          <p:nvPr/>
        </p:nvPicPr>
        <p:blipFill rotWithShape="1">
          <a:blip r:embed="rId2"/>
          <a:srcRect b="31113"/>
          <a:stretch/>
        </p:blipFill>
        <p:spPr bwMode="auto">
          <a:xfrm>
            <a:off x="2811108" y="2923953"/>
            <a:ext cx="7822029" cy="1422187"/>
          </a:xfrm>
          <a:prstGeom prst="rect">
            <a:avLst/>
          </a:prstGeom>
          <a:ln>
            <a:solidFill>
              <a:schemeClr val="tx1"/>
            </a:solidFill>
          </a:ln>
          <a:extLst>
            <a:ext uri="{53640926-AAD7-44D8-BBD7-CCE9431645EC}">
              <a14:shadowObscured xmlns:a14="http://schemas.microsoft.com/office/drawing/2010/main"/>
            </a:ext>
          </a:extLst>
        </p:spPr>
      </p:pic>
      <p:pic>
        <p:nvPicPr>
          <p:cNvPr id="7" name="תמונה 6">
            <a:extLst>
              <a:ext uri="{FF2B5EF4-FFF2-40B4-BE49-F238E27FC236}">
                <a16:creationId xmlns:a16="http://schemas.microsoft.com/office/drawing/2014/main" id="{C53212A7-7B4E-520F-BBC4-877AF7C103B5}"/>
              </a:ext>
            </a:extLst>
          </p:cNvPr>
          <p:cNvPicPr>
            <a:picLocks noChangeAspect="1"/>
          </p:cNvPicPr>
          <p:nvPr/>
        </p:nvPicPr>
        <p:blipFill>
          <a:blip r:embed="rId3"/>
          <a:stretch>
            <a:fillRect/>
          </a:stretch>
        </p:blipFill>
        <p:spPr>
          <a:xfrm>
            <a:off x="5275078" y="774814"/>
            <a:ext cx="6642912" cy="1749936"/>
          </a:xfrm>
          <a:prstGeom prst="rect">
            <a:avLst/>
          </a:prstGeom>
          <a:ln>
            <a:solidFill>
              <a:schemeClr val="tx1"/>
            </a:solidFill>
          </a:ln>
        </p:spPr>
      </p:pic>
      <p:pic>
        <p:nvPicPr>
          <p:cNvPr id="8" name="תמונה 7">
            <a:extLst>
              <a:ext uri="{FF2B5EF4-FFF2-40B4-BE49-F238E27FC236}">
                <a16:creationId xmlns:a16="http://schemas.microsoft.com/office/drawing/2014/main" id="{B80B0A7F-BA5F-DD09-93B4-C9155CE4D7B6}"/>
              </a:ext>
            </a:extLst>
          </p:cNvPr>
          <p:cNvPicPr>
            <a:picLocks noChangeAspect="1"/>
          </p:cNvPicPr>
          <p:nvPr/>
        </p:nvPicPr>
        <p:blipFill>
          <a:blip r:embed="rId4"/>
          <a:stretch>
            <a:fillRect/>
          </a:stretch>
        </p:blipFill>
        <p:spPr>
          <a:xfrm>
            <a:off x="896760" y="4745343"/>
            <a:ext cx="5716691" cy="1577411"/>
          </a:xfrm>
          <a:prstGeom prst="rect">
            <a:avLst/>
          </a:prstGeom>
          <a:ln>
            <a:solidFill>
              <a:schemeClr val="tx1"/>
            </a:solidFill>
          </a:ln>
        </p:spPr>
      </p:pic>
    </p:spTree>
    <p:extLst>
      <p:ext uri="{BB962C8B-B14F-4D97-AF65-F5344CB8AC3E}">
        <p14:creationId xmlns:p14="http://schemas.microsoft.com/office/powerpoint/2010/main" val="25294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FC571474-851A-F6DF-01E5-4A55A3019E22}"/>
              </a:ext>
            </a:extLst>
          </p:cNvPr>
          <p:cNvPicPr>
            <a:picLocks noChangeAspect="1"/>
          </p:cNvPicPr>
          <p:nvPr/>
        </p:nvPicPr>
        <p:blipFill>
          <a:blip r:embed="rId2"/>
          <a:stretch>
            <a:fillRect/>
          </a:stretch>
        </p:blipFill>
        <p:spPr>
          <a:xfrm>
            <a:off x="808516" y="1516468"/>
            <a:ext cx="10574967" cy="3172490"/>
          </a:xfrm>
          <a:prstGeom prst="rect">
            <a:avLst/>
          </a:prstGeom>
          <a:ln>
            <a:solidFill>
              <a:schemeClr val="tx1"/>
            </a:solidFill>
          </a:ln>
        </p:spPr>
      </p:pic>
      <p:sp>
        <p:nvSpPr>
          <p:cNvPr id="9" name="תיבת טקסט 8">
            <a:extLst>
              <a:ext uri="{FF2B5EF4-FFF2-40B4-BE49-F238E27FC236}">
                <a16:creationId xmlns:a16="http://schemas.microsoft.com/office/drawing/2014/main" id="{07B0426B-33F4-27E8-1CBD-F7AFB11C7435}"/>
              </a:ext>
            </a:extLst>
          </p:cNvPr>
          <p:cNvSpPr txBox="1"/>
          <p:nvPr/>
        </p:nvSpPr>
        <p:spPr>
          <a:xfrm>
            <a:off x="2251444" y="362496"/>
            <a:ext cx="6097772" cy="784830"/>
          </a:xfrm>
          <a:prstGeom prst="rect">
            <a:avLst/>
          </a:prstGeom>
          <a:noFill/>
        </p:spPr>
        <p:txBody>
          <a:bodyPr wrap="square">
            <a:spAutoFit/>
          </a:bodyPr>
          <a:lstStyle/>
          <a:p>
            <a:r>
              <a:rPr lang="he-IL" sz="4500" dirty="0">
                <a:latin typeface="David" panose="020E0502060401010101" pitchFamily="34" charset="-79"/>
                <a:cs typeface="David" panose="020E0502060401010101" pitchFamily="34" charset="-79"/>
              </a:rPr>
              <a:t>נחלה: אישה וארץ </a:t>
            </a:r>
            <a:endParaRPr lang="he-IL" sz="4500" dirty="0"/>
          </a:p>
        </p:txBody>
      </p:sp>
    </p:spTree>
    <p:extLst>
      <p:ext uri="{BB962C8B-B14F-4D97-AF65-F5344CB8AC3E}">
        <p14:creationId xmlns:p14="http://schemas.microsoft.com/office/powerpoint/2010/main" val="2297891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4964096-2494-ACF9-70CB-972C95224690}"/>
              </a:ext>
            </a:extLst>
          </p:cNvPr>
          <p:cNvSpPr>
            <a:spLocks noGrp="1"/>
          </p:cNvSpPr>
          <p:nvPr>
            <p:ph type="title"/>
          </p:nvPr>
        </p:nvSpPr>
        <p:spPr>
          <a:xfrm>
            <a:off x="838199" y="-213230"/>
            <a:ext cx="10515600" cy="1325563"/>
          </a:xfrm>
          <a:solidFill>
            <a:schemeClr val="tx2">
              <a:lumMod val="10000"/>
              <a:lumOff val="90000"/>
            </a:schemeClr>
          </a:solidFill>
        </p:spPr>
        <p:txBody>
          <a:bodyPr>
            <a:normAutofit/>
          </a:bodyPr>
          <a:lstStyle/>
          <a:p>
            <a:pPr algn="ctr"/>
            <a:r>
              <a:rPr lang="en-US" b="0" i="0" dirty="0">
                <a:solidFill>
                  <a:srgbClr val="2B4162"/>
                </a:solidFill>
                <a:effectLst/>
                <a:latin typeface="Newsreader Regular"/>
              </a:rPr>
              <a:t>Mishnah In-Depth: Kiddushin</a:t>
            </a:r>
            <a:endParaRPr lang="he-IL" sz="7000" dirty="0">
              <a:latin typeface="David" panose="020E0502060401010101" pitchFamily="34" charset="-79"/>
              <a:cs typeface="David" panose="020E0502060401010101" pitchFamily="34" charset="-79"/>
            </a:endParaRPr>
          </a:p>
        </p:txBody>
      </p:sp>
      <p:pic>
        <p:nvPicPr>
          <p:cNvPr id="1026" name="Picture 2">
            <a:extLst>
              <a:ext uri="{FF2B5EF4-FFF2-40B4-BE49-F238E27FC236}">
                <a16:creationId xmlns:a16="http://schemas.microsoft.com/office/drawing/2014/main" id="{F872D423-E08E-6083-500B-14A330AA0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679" y="974109"/>
            <a:ext cx="6588642" cy="43900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כותרת 3">
            <a:extLst>
              <a:ext uri="{FF2B5EF4-FFF2-40B4-BE49-F238E27FC236}">
                <a16:creationId xmlns:a16="http://schemas.microsoft.com/office/drawing/2014/main" id="{4DBFCD10-7486-F148-027E-AF3264F3ABE9}"/>
              </a:ext>
            </a:extLst>
          </p:cNvPr>
          <p:cNvSpPr txBox="1">
            <a:spLocks/>
          </p:cNvSpPr>
          <p:nvPr/>
        </p:nvSpPr>
        <p:spPr>
          <a:xfrm>
            <a:off x="629092" y="5532437"/>
            <a:ext cx="10515600" cy="1325563"/>
          </a:xfrm>
          <a:prstGeom prst="rect">
            <a:avLst/>
          </a:prstGeom>
          <a:solidFill>
            <a:schemeClr val="tx2">
              <a:lumMod val="10000"/>
              <a:lumOff val="90000"/>
            </a:schemeClr>
          </a:solidFill>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solidFill>
                  <a:srgbClr val="2B4162"/>
                </a:solidFill>
                <a:latin typeface="Newsreader Regular"/>
                <a:cs typeface="David" panose="020E0502060401010101" pitchFamily="34" charset="-79"/>
              </a:rPr>
              <a:t>Drisha 2024</a:t>
            </a:r>
            <a:endParaRPr lang="he-IL" sz="5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930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alpha val="29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a:xfrm>
            <a:off x="646814" y="1034976"/>
            <a:ext cx="10515600" cy="1325563"/>
          </a:xfrm>
        </p:spPr>
        <p:txBody>
          <a:bodyPr/>
          <a:lstStyle/>
          <a:p>
            <a:pPr algn="l" rtl="0"/>
            <a:r>
              <a:rPr lang="en-US" dirty="0">
                <a:latin typeface="David" panose="020E0502060401010101" pitchFamily="34" charset="-79"/>
                <a:cs typeface="David" panose="020E0502060401010101" pitchFamily="34" charset="-79"/>
              </a:rPr>
              <a:t>A. The Name of</a:t>
            </a:r>
            <a:br>
              <a:rPr lang="en-US" dirty="0">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 the Tractate</a:t>
            </a:r>
            <a:endParaRPr lang="he-IL" dirty="0">
              <a:latin typeface="David" panose="020E0502060401010101" pitchFamily="34" charset="-79"/>
              <a:cs typeface="David" panose="020E0502060401010101" pitchFamily="34" charset="-79"/>
            </a:endParaRPr>
          </a:p>
        </p:txBody>
      </p:sp>
      <p:pic>
        <p:nvPicPr>
          <p:cNvPr id="1026" name="Picture 2" descr="האקדמיה ללשון העברית הפסיקה להיות רלוונטית">
            <a:extLst>
              <a:ext uri="{FF2B5EF4-FFF2-40B4-BE49-F238E27FC236}">
                <a16:creationId xmlns:a16="http://schemas.microsoft.com/office/drawing/2014/main" id="{D69A2CD4-2A92-3BAB-EEC3-9B00E5BD8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988" y="923334"/>
            <a:ext cx="4983135" cy="3058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7788099B-B691-8616-25D8-629EBBAEBC8D}"/>
              </a:ext>
            </a:extLst>
          </p:cNvPr>
          <p:cNvPicPr>
            <a:picLocks noChangeAspect="1"/>
          </p:cNvPicPr>
          <p:nvPr/>
        </p:nvPicPr>
        <p:blipFill>
          <a:blip r:embed="rId3"/>
          <a:stretch>
            <a:fillRect/>
          </a:stretch>
        </p:blipFill>
        <p:spPr>
          <a:xfrm>
            <a:off x="479572" y="4401879"/>
            <a:ext cx="11423398" cy="1988177"/>
          </a:xfrm>
          <a:prstGeom prst="rect">
            <a:avLst/>
          </a:prstGeom>
          <a:ln>
            <a:solidFill>
              <a:schemeClr val="tx1"/>
            </a:solidFill>
          </a:ln>
        </p:spPr>
      </p:pic>
    </p:spTree>
    <p:extLst>
      <p:ext uri="{BB962C8B-B14F-4D97-AF65-F5344CB8AC3E}">
        <p14:creationId xmlns:p14="http://schemas.microsoft.com/office/powerpoint/2010/main" val="267448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rtl="0"/>
            <a:r>
              <a:rPr lang="en-US" dirty="0">
                <a:latin typeface="David" panose="020E0502060401010101" pitchFamily="34" charset="-79"/>
                <a:cs typeface="David" panose="020E0502060401010101" pitchFamily="34" charset="-79"/>
              </a:rPr>
              <a:t>B. The Location of Tractate Kiddushin in Seder Nashim</a:t>
            </a:r>
            <a:endParaRPr lang="he-IL"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66475310-7703-E898-5085-3D9D881D8F55}"/>
              </a:ext>
            </a:extLst>
          </p:cNvPr>
          <p:cNvPicPr>
            <a:picLocks noChangeAspect="1"/>
          </p:cNvPicPr>
          <p:nvPr/>
        </p:nvPicPr>
        <p:blipFill>
          <a:blip r:embed="rId2"/>
          <a:stretch>
            <a:fillRect/>
          </a:stretch>
        </p:blipFill>
        <p:spPr>
          <a:xfrm>
            <a:off x="2735336" y="1690688"/>
            <a:ext cx="6721327" cy="4843773"/>
          </a:xfrm>
          <a:prstGeom prst="rect">
            <a:avLst/>
          </a:prstGeom>
          <a:ln>
            <a:solidFill>
              <a:schemeClr val="tx1"/>
            </a:solidFill>
          </a:ln>
        </p:spPr>
      </p:pic>
    </p:spTree>
    <p:extLst>
      <p:ext uri="{BB962C8B-B14F-4D97-AF65-F5344CB8AC3E}">
        <p14:creationId xmlns:p14="http://schemas.microsoft.com/office/powerpoint/2010/main" val="71100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66">
            <a:alpha val="81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rtl="0"/>
            <a:r>
              <a:rPr lang="en-US" dirty="0">
                <a:latin typeface="David" panose="020E0502060401010101" pitchFamily="34" charset="-79"/>
                <a:cs typeface="David" panose="020E0502060401010101" pitchFamily="34" charset="-79"/>
              </a:rPr>
              <a:t>B. The Location of Tractate Kiddushin in Seder Nashim</a:t>
            </a:r>
            <a:endParaRPr lang="he-IL"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ADB75147-2FF5-868B-C509-4630EC12B6CD}"/>
              </a:ext>
            </a:extLst>
          </p:cNvPr>
          <p:cNvPicPr>
            <a:picLocks noChangeAspect="1"/>
          </p:cNvPicPr>
          <p:nvPr/>
        </p:nvPicPr>
        <p:blipFill rotWithShape="1">
          <a:blip r:embed="rId2"/>
          <a:srcRect b="66057"/>
          <a:stretch/>
        </p:blipFill>
        <p:spPr>
          <a:xfrm>
            <a:off x="771525" y="2018636"/>
            <a:ext cx="10582275" cy="1325563"/>
          </a:xfrm>
          <a:prstGeom prst="rect">
            <a:avLst/>
          </a:prstGeom>
          <a:ln>
            <a:solidFill>
              <a:schemeClr val="tx1"/>
            </a:solidFill>
          </a:ln>
        </p:spPr>
      </p:pic>
      <p:sp>
        <p:nvSpPr>
          <p:cNvPr id="3" name="תיבת טקסט 2">
            <a:extLst>
              <a:ext uri="{FF2B5EF4-FFF2-40B4-BE49-F238E27FC236}">
                <a16:creationId xmlns:a16="http://schemas.microsoft.com/office/drawing/2014/main" id="{89581036-7E4A-085C-FB18-9A65B8310540}"/>
              </a:ext>
            </a:extLst>
          </p:cNvPr>
          <p:cNvSpPr txBox="1"/>
          <p:nvPr/>
        </p:nvSpPr>
        <p:spPr>
          <a:xfrm>
            <a:off x="771524" y="3533061"/>
            <a:ext cx="10582275" cy="1325563"/>
          </a:xfrm>
          <a:prstGeom prst="rect">
            <a:avLst/>
          </a:prstGeom>
          <a:solidFill>
            <a:schemeClr val="bg1"/>
          </a:solidFill>
          <a:ln>
            <a:solidFill>
              <a:schemeClr val="tx1"/>
            </a:solidFill>
          </a:ln>
        </p:spPr>
        <p:txBody>
          <a:bodyPr wrap="square">
            <a:spAutoFit/>
          </a:bodyPr>
          <a:lstStyle/>
          <a:p>
            <a:pPr algn="just" rtl="0"/>
            <a:r>
              <a:rPr lang="en-US" sz="2600" dirty="0"/>
              <a:t>And after Sotah, he arranged Kiddushin. And it should be asked here, "For what reason did he arrange Kiddushin last, and it would have been correct for it to be arranged before Ketubot?"</a:t>
            </a:r>
          </a:p>
        </p:txBody>
      </p:sp>
    </p:spTree>
    <p:extLst>
      <p:ext uri="{BB962C8B-B14F-4D97-AF65-F5344CB8AC3E}">
        <p14:creationId xmlns:p14="http://schemas.microsoft.com/office/powerpoint/2010/main" val="207777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66">
            <a:alpha val="81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rtl="0"/>
            <a:r>
              <a:rPr lang="en-US" dirty="0">
                <a:latin typeface="David" panose="020E0502060401010101" pitchFamily="34" charset="-79"/>
                <a:cs typeface="David" panose="020E0502060401010101" pitchFamily="34" charset="-79"/>
              </a:rPr>
              <a:t>B. The Location of Tractate Kiddushin in Seder Nashim</a:t>
            </a:r>
            <a:endParaRPr lang="he-IL" dirty="0">
              <a:latin typeface="David" panose="020E0502060401010101" pitchFamily="34" charset="-79"/>
              <a:cs typeface="David" panose="020E0502060401010101" pitchFamily="34" charset="-79"/>
            </a:endParaRPr>
          </a:p>
        </p:txBody>
      </p:sp>
      <p:sp>
        <p:nvSpPr>
          <p:cNvPr id="3" name="תיבת טקסט 2">
            <a:extLst>
              <a:ext uri="{FF2B5EF4-FFF2-40B4-BE49-F238E27FC236}">
                <a16:creationId xmlns:a16="http://schemas.microsoft.com/office/drawing/2014/main" id="{D2FDACA4-45E1-B8ED-EAC4-A982B6AE6566}"/>
              </a:ext>
            </a:extLst>
          </p:cNvPr>
          <p:cNvSpPr txBox="1"/>
          <p:nvPr/>
        </p:nvSpPr>
        <p:spPr>
          <a:xfrm>
            <a:off x="962911" y="4180034"/>
            <a:ext cx="10503195" cy="2092881"/>
          </a:xfrm>
          <a:prstGeom prst="rect">
            <a:avLst/>
          </a:prstGeom>
          <a:solidFill>
            <a:schemeClr val="bg1"/>
          </a:solidFill>
          <a:ln>
            <a:solidFill>
              <a:schemeClr val="tx1"/>
            </a:solidFill>
          </a:ln>
        </p:spPr>
        <p:txBody>
          <a:bodyPr wrap="square">
            <a:spAutoFit/>
          </a:bodyPr>
          <a:lstStyle/>
          <a:p>
            <a:pPr algn="just" rtl="0"/>
            <a:r>
              <a:rPr lang="en-US" sz="2600" dirty="0">
                <a:cs typeface="+mj-cs"/>
              </a:rPr>
              <a:t>And the answer would be that its order was made like this because it was his desire to go according to the order of Scripture, which had divorce precede marriage. And that is what the Holy One, blessed be He, said "and he writes her a bill of divorce and he hands it to her [...] and she leaves his household, and she becomes the wife of another man…”.</a:t>
            </a:r>
          </a:p>
        </p:txBody>
      </p:sp>
      <p:pic>
        <p:nvPicPr>
          <p:cNvPr id="5" name="תמונה 4">
            <a:extLst>
              <a:ext uri="{FF2B5EF4-FFF2-40B4-BE49-F238E27FC236}">
                <a16:creationId xmlns:a16="http://schemas.microsoft.com/office/drawing/2014/main" id="{1B878BAD-E7FA-AD95-FBF7-A11CD72417B5}"/>
              </a:ext>
            </a:extLst>
          </p:cNvPr>
          <p:cNvPicPr>
            <a:picLocks noChangeAspect="1"/>
          </p:cNvPicPr>
          <p:nvPr/>
        </p:nvPicPr>
        <p:blipFill>
          <a:blip r:embed="rId2"/>
          <a:stretch>
            <a:fillRect/>
          </a:stretch>
        </p:blipFill>
        <p:spPr>
          <a:xfrm>
            <a:off x="962911" y="1986626"/>
            <a:ext cx="10503195" cy="1061736"/>
          </a:xfrm>
          <a:prstGeom prst="rect">
            <a:avLst/>
          </a:prstGeom>
          <a:ln>
            <a:solidFill>
              <a:schemeClr val="tx1"/>
            </a:solidFill>
          </a:ln>
        </p:spPr>
      </p:pic>
      <p:sp>
        <p:nvSpPr>
          <p:cNvPr id="9" name="תיבת טקסט 8">
            <a:extLst>
              <a:ext uri="{FF2B5EF4-FFF2-40B4-BE49-F238E27FC236}">
                <a16:creationId xmlns:a16="http://schemas.microsoft.com/office/drawing/2014/main" id="{5F9EA61F-682F-CAA1-8E9D-0E9DA196B94E}"/>
              </a:ext>
            </a:extLst>
          </p:cNvPr>
          <p:cNvSpPr txBox="1"/>
          <p:nvPr/>
        </p:nvSpPr>
        <p:spPr>
          <a:xfrm>
            <a:off x="2857500" y="3152533"/>
            <a:ext cx="6097772" cy="923330"/>
          </a:xfrm>
          <a:prstGeom prst="rect">
            <a:avLst/>
          </a:prstGeom>
          <a:solidFill>
            <a:schemeClr val="bg1"/>
          </a:solidFill>
          <a:ln>
            <a:solidFill>
              <a:schemeClr val="tx1"/>
            </a:solidFill>
          </a:ln>
        </p:spPr>
        <p:txBody>
          <a:bodyPr wrap="square">
            <a:spAutoFit/>
          </a:bodyPr>
          <a:lstStyle/>
          <a:p>
            <a:pPr algn="just" rtl="1"/>
            <a:r>
              <a:rPr lang="he-IL" dirty="0">
                <a:latin typeface="David" panose="020E0502060401010101" pitchFamily="34" charset="-79"/>
                <a:cs typeface="David" panose="020E0502060401010101" pitchFamily="34" charset="-79"/>
              </a:rPr>
              <a:t>כִּֽי־יִקַּ֥ח אִ֛ישׁ אִשָּׁ֖ה וּבְעָלָ֑הּ וְהָיָ֞ה אִם־לֹ֧א תִמְצָא־חֵ֣ן בְּעֵינָ֗יו כִּי־מָ֤צָא בָהּ֙ עֶרְוַ֣ת דָּבָ֔ר וְכָ֨תַב לָ֜הּ סֵ֤פֶר כְּרִיתֻת֙ וְנָתַ֣ן בְּיָדָ֔הּ וְשִׁלְּחָ֖הּ מִבֵּיתֽוֹ׃ </a:t>
            </a:r>
            <a:r>
              <a:rPr lang="he-IL" b="1" dirty="0">
                <a:latin typeface="David" panose="020E0502060401010101" pitchFamily="34" charset="-79"/>
                <a:cs typeface="David" panose="020E0502060401010101" pitchFamily="34" charset="-79"/>
              </a:rPr>
              <a:t>וְיָצְאָ֖ה</a:t>
            </a:r>
            <a:r>
              <a:rPr lang="he-IL" dirty="0">
                <a:latin typeface="David" panose="020E0502060401010101" pitchFamily="34" charset="-79"/>
                <a:cs typeface="David" panose="020E0502060401010101" pitchFamily="34" charset="-79"/>
              </a:rPr>
              <a:t> מִבֵּית֑וֹ וְהָלְכָ֖ה </a:t>
            </a:r>
            <a:r>
              <a:rPr lang="he-IL" b="1" dirty="0">
                <a:latin typeface="David" panose="020E0502060401010101" pitchFamily="34" charset="-79"/>
                <a:cs typeface="David" panose="020E0502060401010101" pitchFamily="34" charset="-79"/>
              </a:rPr>
              <a:t>וְהָיְתָ֥ה</a:t>
            </a:r>
            <a:r>
              <a:rPr lang="he-IL" dirty="0">
                <a:latin typeface="David" panose="020E0502060401010101" pitchFamily="34" charset="-79"/>
                <a:cs typeface="David" panose="020E0502060401010101" pitchFamily="34" charset="-79"/>
              </a:rPr>
              <a:t> לְאִישׁ־אַחֵֽר׃</a:t>
            </a:r>
          </a:p>
        </p:txBody>
      </p:sp>
    </p:spTree>
    <p:extLst>
      <p:ext uri="{BB962C8B-B14F-4D97-AF65-F5344CB8AC3E}">
        <p14:creationId xmlns:p14="http://schemas.microsoft.com/office/powerpoint/2010/main" val="24791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alpha val="49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rtl="0"/>
            <a:r>
              <a:rPr lang="en-US" dirty="0">
                <a:latin typeface="David" panose="020E0502060401010101" pitchFamily="34" charset="-79"/>
                <a:cs typeface="David" panose="020E0502060401010101" pitchFamily="34" charset="-79"/>
              </a:rPr>
              <a:t>B. The Location of Tractate Kiddushin in Seder Nashim</a:t>
            </a:r>
            <a:endParaRPr lang="he-IL"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5D1D3E60-FC6A-0195-9B17-E89BC31FE1D3}"/>
              </a:ext>
            </a:extLst>
          </p:cNvPr>
          <p:cNvPicPr>
            <a:picLocks noChangeAspect="1"/>
          </p:cNvPicPr>
          <p:nvPr/>
        </p:nvPicPr>
        <p:blipFill rotWithShape="1">
          <a:blip r:embed="rId2"/>
          <a:srcRect b="53468"/>
          <a:stretch/>
        </p:blipFill>
        <p:spPr>
          <a:xfrm>
            <a:off x="838200" y="1945027"/>
            <a:ext cx="10620375" cy="1648778"/>
          </a:xfrm>
          <a:prstGeom prst="rect">
            <a:avLst/>
          </a:prstGeom>
          <a:ln>
            <a:solidFill>
              <a:schemeClr val="tx1"/>
            </a:solidFill>
          </a:ln>
        </p:spPr>
      </p:pic>
      <p:sp>
        <p:nvSpPr>
          <p:cNvPr id="4" name="תיבת טקסט 3">
            <a:extLst>
              <a:ext uri="{FF2B5EF4-FFF2-40B4-BE49-F238E27FC236}">
                <a16:creationId xmlns:a16="http://schemas.microsoft.com/office/drawing/2014/main" id="{41780A4D-4D20-1A82-4216-C511A4597D1A}"/>
              </a:ext>
            </a:extLst>
          </p:cNvPr>
          <p:cNvSpPr txBox="1"/>
          <p:nvPr/>
        </p:nvSpPr>
        <p:spPr>
          <a:xfrm>
            <a:off x="1446028" y="4051304"/>
            <a:ext cx="9604412" cy="2092881"/>
          </a:xfrm>
          <a:prstGeom prst="rect">
            <a:avLst/>
          </a:prstGeom>
          <a:solidFill>
            <a:schemeClr val="bg1"/>
          </a:solidFill>
          <a:ln>
            <a:solidFill>
              <a:schemeClr val="tx1"/>
            </a:solidFill>
          </a:ln>
        </p:spPr>
        <p:txBody>
          <a:bodyPr wrap="square">
            <a:spAutoFit/>
          </a:bodyPr>
          <a:lstStyle/>
          <a:p>
            <a:pPr algn="just" rtl="0"/>
            <a:r>
              <a:rPr lang="en-US" sz="2600" b="1" u="sng" dirty="0"/>
              <a:t>Jeremiah 3:1</a:t>
            </a:r>
          </a:p>
          <a:p>
            <a:pPr algn="just" rtl="0"/>
            <a:r>
              <a:rPr lang="en-US" sz="2600" dirty="0"/>
              <a:t>If a man put away his wife, and she go from him, and become another man’s, may he return unto her again? Will not that land be greatly polluted? But thou hast played the harlot with many lovers; and wouldest thou yet return to Me! Said the LORD.</a:t>
            </a:r>
          </a:p>
        </p:txBody>
      </p:sp>
    </p:spTree>
    <p:extLst>
      <p:ext uri="{BB962C8B-B14F-4D97-AF65-F5344CB8AC3E}">
        <p14:creationId xmlns:p14="http://schemas.microsoft.com/office/powerpoint/2010/main" val="180342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alpha val="49000"/>
          </a:srgbClr>
        </a:solidFill>
        <a:effectLst/>
      </p:bgPr>
    </p:bg>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0B3C5EA5-E169-DA4A-CAFE-583B95AEFB92}"/>
              </a:ext>
            </a:extLst>
          </p:cNvPr>
          <p:cNvSpPr>
            <a:spLocks noGrp="1"/>
          </p:cNvSpPr>
          <p:nvPr>
            <p:ph type="title"/>
          </p:nvPr>
        </p:nvSpPr>
        <p:spPr/>
        <p:txBody>
          <a:bodyPr/>
          <a:lstStyle/>
          <a:p>
            <a:pPr algn="ctr"/>
            <a:r>
              <a:rPr lang="en-US" dirty="0">
                <a:latin typeface="David" panose="020E0502060401010101" pitchFamily="34" charset="-79"/>
                <a:cs typeface="David" panose="020E0502060401010101" pitchFamily="34" charset="-79"/>
              </a:rPr>
              <a:t>B. The Location of Tractate Kiddushin in Seder Nashim</a:t>
            </a:r>
            <a:endParaRPr lang="he-IL" dirty="0">
              <a:latin typeface="David" panose="020E0502060401010101" pitchFamily="34" charset="-79"/>
              <a:cs typeface="David" panose="020E0502060401010101" pitchFamily="34" charset="-79"/>
            </a:endParaRPr>
          </a:p>
        </p:txBody>
      </p:sp>
      <p:pic>
        <p:nvPicPr>
          <p:cNvPr id="7" name="תמונה 6">
            <a:extLst>
              <a:ext uri="{FF2B5EF4-FFF2-40B4-BE49-F238E27FC236}">
                <a16:creationId xmlns:a16="http://schemas.microsoft.com/office/drawing/2014/main" id="{3ECBE503-F97A-E9D1-AFFD-9E15A78ACF37}"/>
              </a:ext>
            </a:extLst>
          </p:cNvPr>
          <p:cNvPicPr>
            <a:picLocks noChangeAspect="1"/>
          </p:cNvPicPr>
          <p:nvPr/>
        </p:nvPicPr>
        <p:blipFill>
          <a:blip r:embed="rId2"/>
          <a:stretch>
            <a:fillRect/>
          </a:stretch>
        </p:blipFill>
        <p:spPr>
          <a:xfrm>
            <a:off x="2782628" y="3906221"/>
            <a:ext cx="4457700" cy="2552700"/>
          </a:xfrm>
          <a:prstGeom prst="rect">
            <a:avLst/>
          </a:prstGeom>
          <a:ln>
            <a:solidFill>
              <a:schemeClr val="tx1"/>
            </a:solidFill>
          </a:ln>
        </p:spPr>
      </p:pic>
      <p:pic>
        <p:nvPicPr>
          <p:cNvPr id="10242" name="Picture 2">
            <a:extLst>
              <a:ext uri="{FF2B5EF4-FFF2-40B4-BE49-F238E27FC236}">
                <a16:creationId xmlns:a16="http://schemas.microsoft.com/office/drawing/2014/main" id="{AC3741DB-C9F4-74F8-4684-95F7A443A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033" y="3935861"/>
            <a:ext cx="1801906" cy="2552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E2E27425-939A-FE2E-4CB2-EC5D8D0F14E2}"/>
              </a:ext>
            </a:extLst>
          </p:cNvPr>
          <p:cNvPicPr>
            <a:picLocks noChangeAspect="1"/>
          </p:cNvPicPr>
          <p:nvPr/>
        </p:nvPicPr>
        <p:blipFill>
          <a:blip r:embed="rId4"/>
          <a:stretch>
            <a:fillRect/>
          </a:stretch>
        </p:blipFill>
        <p:spPr>
          <a:xfrm>
            <a:off x="518448" y="1876093"/>
            <a:ext cx="11155103" cy="1737669"/>
          </a:xfrm>
          <a:prstGeom prst="rect">
            <a:avLst/>
          </a:prstGeom>
          <a:ln>
            <a:solidFill>
              <a:schemeClr val="tx1"/>
            </a:solidFill>
          </a:ln>
        </p:spPr>
      </p:pic>
    </p:spTree>
    <p:extLst>
      <p:ext uri="{BB962C8B-B14F-4D97-AF65-F5344CB8AC3E}">
        <p14:creationId xmlns:p14="http://schemas.microsoft.com/office/powerpoint/2010/main" val="5943251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6526</TotalTime>
  <Words>1754</Words>
  <Application>Microsoft Office PowerPoint</Application>
  <PresentationFormat>מסך רחב</PresentationFormat>
  <Paragraphs>74</Paragraphs>
  <Slides>31</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31</vt:i4>
      </vt:variant>
    </vt:vector>
  </HeadingPairs>
  <TitlesOfParts>
    <vt:vector size="38" baseType="lpstr">
      <vt:lpstr>Aptos</vt:lpstr>
      <vt:lpstr>Aptos Display</vt:lpstr>
      <vt:lpstr>Arial</vt:lpstr>
      <vt:lpstr>Calibri</vt:lpstr>
      <vt:lpstr>David</vt:lpstr>
      <vt:lpstr>Newsreader Regular</vt:lpstr>
      <vt:lpstr>ערכת נושא Office</vt:lpstr>
      <vt:lpstr>Mishnah In-Depth: Kiddushin</vt:lpstr>
      <vt:lpstr>Mishnah In-Depth: Kiddushin Session # 1:  Outline</vt:lpstr>
      <vt:lpstr>A. The Name  of the Tractate</vt:lpstr>
      <vt:lpstr>A. The Name of  the Tractate</vt:lpstr>
      <vt:lpstr>B. The Location of Tractate Kiddushin in Seder Nashim</vt:lpstr>
      <vt:lpstr>B. The Location of Tractate Kiddushin in Seder Nashim</vt:lpstr>
      <vt:lpstr>B. The Location of Tractate Kiddushin in Seder Nashim</vt:lpstr>
      <vt:lpstr>B. The Location of Tractate Kiddushin in Seder Nashim</vt:lpstr>
      <vt:lpstr>B. The Location of Tractate Kiddushin in Seder Nashim</vt:lpstr>
      <vt:lpstr>B. The Location of Tractate Kiddushin in Seder Nashim</vt:lpstr>
      <vt:lpstr>B. The Location of Tractate Kiddushin in Seder Nashim</vt:lpstr>
      <vt:lpstr>C. The Structure of the First Chapter of Tractate Kiddushin</vt:lpstr>
      <vt:lpstr>C. The Structure of the first chapter of Tractate Kiddushin</vt:lpstr>
      <vt:lpstr>C. The Structure of the first chapter of Tractate Kiddushin</vt:lpstr>
      <vt:lpstr>C. The Structure of the first chapter of Tractate Kiddushin</vt:lpstr>
      <vt:lpstr>C. The Structure of the first chapter of Tractate Kiddushin</vt:lpstr>
      <vt:lpstr>C. The Structure of the first chapter of Tractate Kiddushin</vt:lpstr>
      <vt:lpstr>C. The Structure of the first chapter of Tractate Kiddushin</vt:lpstr>
      <vt:lpstr>C. The Structure of the first chapter of Tractate Kiddushin</vt:lpstr>
      <vt:lpstr>C. The Structure of the first chapter of Tractate Kiddushin</vt:lpstr>
      <vt:lpstr>C. The Structure of the first chapter of Tractate Kiddushin</vt:lpstr>
      <vt:lpstr>C. The Structure of the first chapter of Tractate Kiddushin</vt:lpstr>
      <vt:lpstr>C. The Structure of the first chapter of Tractate Kiddushin</vt:lpstr>
      <vt:lpstr>Associative Thinking?</vt:lpstr>
      <vt:lpstr>מצגת של PowerPoint‏</vt:lpstr>
      <vt:lpstr>Structure and Meaning?</vt:lpstr>
      <vt:lpstr>מצגת של PowerPoint‏</vt:lpstr>
      <vt:lpstr>מצגת של PowerPoint‏</vt:lpstr>
      <vt:lpstr>מצגת של PowerPoint‏</vt:lpstr>
      <vt:lpstr>מצגת של PowerPoint‏</vt:lpstr>
      <vt:lpstr>Mishnah In-Depth: Kiddushin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שיעור פתיחה:        פרק ראשון של מסכת קידושין קיץ תשפ"ד</dc:title>
  <dc:creator>רחל בתיה ספט גפני</dc:creator>
  <cp:lastModifiedBy>רחל בתיה ספט גפני</cp:lastModifiedBy>
  <cp:revision>8</cp:revision>
  <dcterms:created xsi:type="dcterms:W3CDTF">2024-05-21T13:37:23Z</dcterms:created>
  <dcterms:modified xsi:type="dcterms:W3CDTF">2024-07-21T14:02:33Z</dcterms:modified>
</cp:coreProperties>
</file>