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79" r:id="rId3"/>
    <p:sldId id="282" r:id="rId4"/>
    <p:sldId id="280"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87" r:id="rId26"/>
    <p:sldId id="283" r:id="rId27"/>
    <p:sldId id="284" r:id="rId28"/>
    <p:sldId id="285" r:id="rId29"/>
    <p:sldId id="286" r:id="rId30"/>
    <p:sldId id="289" r:id="rId31"/>
    <p:sldId id="288" r:id="rId32"/>
    <p:sldId id="290" r:id="rId33"/>
    <p:sldId id="291" r:id="rId34"/>
    <p:sldId id="292" r:id="rId35"/>
    <p:sldId id="293" r:id="rId36"/>
    <p:sldId id="294" r:id="rId37"/>
    <p:sldId id="295"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58"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EFA2A-CEF0-A78F-1579-1A966352FF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7C28FBC-4E49-3DAB-E2B3-802B0A0E6F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0EC429-26D0-325C-6543-F62F5F79429E}"/>
              </a:ext>
            </a:extLst>
          </p:cNvPr>
          <p:cNvSpPr>
            <a:spLocks noGrp="1"/>
          </p:cNvSpPr>
          <p:nvPr>
            <p:ph type="dt" sz="half" idx="10"/>
          </p:nvPr>
        </p:nvSpPr>
        <p:spPr/>
        <p:txBody>
          <a:bodyPr/>
          <a:lstStyle/>
          <a:p>
            <a:fld id="{C6FA6FB5-C955-4065-9663-008EA0611464}" type="datetimeFigureOut">
              <a:rPr lang="en-US" smtClean="0"/>
              <a:t>2/28/2024</a:t>
            </a:fld>
            <a:endParaRPr lang="en-US"/>
          </a:p>
        </p:txBody>
      </p:sp>
      <p:sp>
        <p:nvSpPr>
          <p:cNvPr id="5" name="Footer Placeholder 4">
            <a:extLst>
              <a:ext uri="{FF2B5EF4-FFF2-40B4-BE49-F238E27FC236}">
                <a16:creationId xmlns:a16="http://schemas.microsoft.com/office/drawing/2014/main" id="{7111CD5C-BD64-A566-CEA8-3C36E125D3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D96891-B431-35F5-7B4F-D6F0CB7C2DA0}"/>
              </a:ext>
            </a:extLst>
          </p:cNvPr>
          <p:cNvSpPr>
            <a:spLocks noGrp="1"/>
          </p:cNvSpPr>
          <p:nvPr>
            <p:ph type="sldNum" sz="quarter" idx="12"/>
          </p:nvPr>
        </p:nvSpPr>
        <p:spPr/>
        <p:txBody>
          <a:bodyPr/>
          <a:lstStyle/>
          <a:p>
            <a:fld id="{3ED48322-A24F-485A-84B9-4DAD5094D397}" type="slidenum">
              <a:rPr lang="en-US" smtClean="0"/>
              <a:t>‹#›</a:t>
            </a:fld>
            <a:endParaRPr lang="en-US"/>
          </a:p>
        </p:txBody>
      </p:sp>
    </p:spTree>
    <p:extLst>
      <p:ext uri="{BB962C8B-B14F-4D97-AF65-F5344CB8AC3E}">
        <p14:creationId xmlns:p14="http://schemas.microsoft.com/office/powerpoint/2010/main" val="2999202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4FD2E-328C-9690-E566-4E2C6C5C75A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7A9DE8-E64E-3694-E387-F6A70F2AA4E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CD242F-D71C-DE91-825A-A54229C5A7B2}"/>
              </a:ext>
            </a:extLst>
          </p:cNvPr>
          <p:cNvSpPr>
            <a:spLocks noGrp="1"/>
          </p:cNvSpPr>
          <p:nvPr>
            <p:ph type="dt" sz="half" idx="10"/>
          </p:nvPr>
        </p:nvSpPr>
        <p:spPr/>
        <p:txBody>
          <a:bodyPr/>
          <a:lstStyle/>
          <a:p>
            <a:fld id="{C6FA6FB5-C955-4065-9663-008EA0611464}" type="datetimeFigureOut">
              <a:rPr lang="en-US" smtClean="0"/>
              <a:t>2/28/2024</a:t>
            </a:fld>
            <a:endParaRPr lang="en-US"/>
          </a:p>
        </p:txBody>
      </p:sp>
      <p:sp>
        <p:nvSpPr>
          <p:cNvPr id="5" name="Footer Placeholder 4">
            <a:extLst>
              <a:ext uri="{FF2B5EF4-FFF2-40B4-BE49-F238E27FC236}">
                <a16:creationId xmlns:a16="http://schemas.microsoft.com/office/drawing/2014/main" id="{E925EB2C-B472-D732-A59E-F1ADDEDEE9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128200-D742-E16D-8CC7-CF475A740715}"/>
              </a:ext>
            </a:extLst>
          </p:cNvPr>
          <p:cNvSpPr>
            <a:spLocks noGrp="1"/>
          </p:cNvSpPr>
          <p:nvPr>
            <p:ph type="sldNum" sz="quarter" idx="12"/>
          </p:nvPr>
        </p:nvSpPr>
        <p:spPr/>
        <p:txBody>
          <a:bodyPr/>
          <a:lstStyle/>
          <a:p>
            <a:fld id="{3ED48322-A24F-485A-84B9-4DAD5094D397}" type="slidenum">
              <a:rPr lang="en-US" smtClean="0"/>
              <a:t>‹#›</a:t>
            </a:fld>
            <a:endParaRPr lang="en-US"/>
          </a:p>
        </p:txBody>
      </p:sp>
    </p:spTree>
    <p:extLst>
      <p:ext uri="{BB962C8B-B14F-4D97-AF65-F5344CB8AC3E}">
        <p14:creationId xmlns:p14="http://schemas.microsoft.com/office/powerpoint/2010/main" val="823967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388714-FEF2-59EB-D8EE-1740DE38838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6AAE2D-24A2-B16E-35E1-D222459ECCD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955CF5-4E73-DABE-9812-6A6481A8C5DE}"/>
              </a:ext>
            </a:extLst>
          </p:cNvPr>
          <p:cNvSpPr>
            <a:spLocks noGrp="1"/>
          </p:cNvSpPr>
          <p:nvPr>
            <p:ph type="dt" sz="half" idx="10"/>
          </p:nvPr>
        </p:nvSpPr>
        <p:spPr/>
        <p:txBody>
          <a:bodyPr/>
          <a:lstStyle/>
          <a:p>
            <a:fld id="{C6FA6FB5-C955-4065-9663-008EA0611464}" type="datetimeFigureOut">
              <a:rPr lang="en-US" smtClean="0"/>
              <a:t>2/28/2024</a:t>
            </a:fld>
            <a:endParaRPr lang="en-US"/>
          </a:p>
        </p:txBody>
      </p:sp>
      <p:sp>
        <p:nvSpPr>
          <p:cNvPr id="5" name="Footer Placeholder 4">
            <a:extLst>
              <a:ext uri="{FF2B5EF4-FFF2-40B4-BE49-F238E27FC236}">
                <a16:creationId xmlns:a16="http://schemas.microsoft.com/office/drawing/2014/main" id="{C435FEBF-DFCE-BEA4-7AC0-159DDEFD2B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0E1696-7FB7-E7F2-A2E2-C636246EBF13}"/>
              </a:ext>
            </a:extLst>
          </p:cNvPr>
          <p:cNvSpPr>
            <a:spLocks noGrp="1"/>
          </p:cNvSpPr>
          <p:nvPr>
            <p:ph type="sldNum" sz="quarter" idx="12"/>
          </p:nvPr>
        </p:nvSpPr>
        <p:spPr/>
        <p:txBody>
          <a:bodyPr/>
          <a:lstStyle/>
          <a:p>
            <a:fld id="{3ED48322-A24F-485A-84B9-4DAD5094D397}" type="slidenum">
              <a:rPr lang="en-US" smtClean="0"/>
              <a:t>‹#›</a:t>
            </a:fld>
            <a:endParaRPr lang="en-US"/>
          </a:p>
        </p:txBody>
      </p:sp>
    </p:spTree>
    <p:extLst>
      <p:ext uri="{BB962C8B-B14F-4D97-AF65-F5344CB8AC3E}">
        <p14:creationId xmlns:p14="http://schemas.microsoft.com/office/powerpoint/2010/main" val="3608067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08FA7-7429-A33C-A1EB-A959F4C167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49BDDD-2413-B4E2-9775-88AF02EE917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013A08-273B-1A86-B514-DEFC861EAA3B}"/>
              </a:ext>
            </a:extLst>
          </p:cNvPr>
          <p:cNvSpPr>
            <a:spLocks noGrp="1"/>
          </p:cNvSpPr>
          <p:nvPr>
            <p:ph type="dt" sz="half" idx="10"/>
          </p:nvPr>
        </p:nvSpPr>
        <p:spPr/>
        <p:txBody>
          <a:bodyPr/>
          <a:lstStyle/>
          <a:p>
            <a:fld id="{C6FA6FB5-C955-4065-9663-008EA0611464}" type="datetimeFigureOut">
              <a:rPr lang="en-US" smtClean="0"/>
              <a:t>2/28/2024</a:t>
            </a:fld>
            <a:endParaRPr lang="en-US"/>
          </a:p>
        </p:txBody>
      </p:sp>
      <p:sp>
        <p:nvSpPr>
          <p:cNvPr id="5" name="Footer Placeholder 4">
            <a:extLst>
              <a:ext uri="{FF2B5EF4-FFF2-40B4-BE49-F238E27FC236}">
                <a16:creationId xmlns:a16="http://schemas.microsoft.com/office/drawing/2014/main" id="{BEDFBCBC-F233-CB48-0EFD-C5EF3DED18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0549B1-8473-F43E-EFA1-BF1164CE5F6C}"/>
              </a:ext>
            </a:extLst>
          </p:cNvPr>
          <p:cNvSpPr>
            <a:spLocks noGrp="1"/>
          </p:cNvSpPr>
          <p:nvPr>
            <p:ph type="sldNum" sz="quarter" idx="12"/>
          </p:nvPr>
        </p:nvSpPr>
        <p:spPr/>
        <p:txBody>
          <a:bodyPr/>
          <a:lstStyle/>
          <a:p>
            <a:fld id="{3ED48322-A24F-485A-84B9-4DAD5094D397}" type="slidenum">
              <a:rPr lang="en-US" smtClean="0"/>
              <a:t>‹#›</a:t>
            </a:fld>
            <a:endParaRPr lang="en-US"/>
          </a:p>
        </p:txBody>
      </p:sp>
    </p:spTree>
    <p:extLst>
      <p:ext uri="{BB962C8B-B14F-4D97-AF65-F5344CB8AC3E}">
        <p14:creationId xmlns:p14="http://schemas.microsoft.com/office/powerpoint/2010/main" val="8893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F03C9-8F6B-85A6-8FA0-DEF2EF7398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D8565CF-C5C3-D4A9-A08F-C4260B5C53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6F1969-8236-12B6-58AD-967DCBF80141}"/>
              </a:ext>
            </a:extLst>
          </p:cNvPr>
          <p:cNvSpPr>
            <a:spLocks noGrp="1"/>
          </p:cNvSpPr>
          <p:nvPr>
            <p:ph type="dt" sz="half" idx="10"/>
          </p:nvPr>
        </p:nvSpPr>
        <p:spPr/>
        <p:txBody>
          <a:bodyPr/>
          <a:lstStyle/>
          <a:p>
            <a:fld id="{C6FA6FB5-C955-4065-9663-008EA0611464}" type="datetimeFigureOut">
              <a:rPr lang="en-US" smtClean="0"/>
              <a:t>2/28/2024</a:t>
            </a:fld>
            <a:endParaRPr lang="en-US"/>
          </a:p>
        </p:txBody>
      </p:sp>
      <p:sp>
        <p:nvSpPr>
          <p:cNvPr id="5" name="Footer Placeholder 4">
            <a:extLst>
              <a:ext uri="{FF2B5EF4-FFF2-40B4-BE49-F238E27FC236}">
                <a16:creationId xmlns:a16="http://schemas.microsoft.com/office/drawing/2014/main" id="{AD6AE8B3-8B1D-C7CB-7B2F-3F78E6C700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A05436-CB5D-FC81-F2CF-7938BF80C34B}"/>
              </a:ext>
            </a:extLst>
          </p:cNvPr>
          <p:cNvSpPr>
            <a:spLocks noGrp="1"/>
          </p:cNvSpPr>
          <p:nvPr>
            <p:ph type="sldNum" sz="quarter" idx="12"/>
          </p:nvPr>
        </p:nvSpPr>
        <p:spPr/>
        <p:txBody>
          <a:bodyPr/>
          <a:lstStyle/>
          <a:p>
            <a:fld id="{3ED48322-A24F-485A-84B9-4DAD5094D397}" type="slidenum">
              <a:rPr lang="en-US" smtClean="0"/>
              <a:t>‹#›</a:t>
            </a:fld>
            <a:endParaRPr lang="en-US"/>
          </a:p>
        </p:txBody>
      </p:sp>
    </p:spTree>
    <p:extLst>
      <p:ext uri="{BB962C8B-B14F-4D97-AF65-F5344CB8AC3E}">
        <p14:creationId xmlns:p14="http://schemas.microsoft.com/office/powerpoint/2010/main" val="3665341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2CEE3-0181-2E1C-9A85-A1F1D48F74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8808DB-7173-0008-2731-BAD92468FBD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70BC7D3-E0E9-DE1E-C0E8-199AEC63E7A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F7C458F-7394-9B8B-A8AA-CDB2D27C5D4D}"/>
              </a:ext>
            </a:extLst>
          </p:cNvPr>
          <p:cNvSpPr>
            <a:spLocks noGrp="1"/>
          </p:cNvSpPr>
          <p:nvPr>
            <p:ph type="dt" sz="half" idx="10"/>
          </p:nvPr>
        </p:nvSpPr>
        <p:spPr/>
        <p:txBody>
          <a:bodyPr/>
          <a:lstStyle/>
          <a:p>
            <a:fld id="{C6FA6FB5-C955-4065-9663-008EA0611464}" type="datetimeFigureOut">
              <a:rPr lang="en-US" smtClean="0"/>
              <a:t>2/28/2024</a:t>
            </a:fld>
            <a:endParaRPr lang="en-US"/>
          </a:p>
        </p:txBody>
      </p:sp>
      <p:sp>
        <p:nvSpPr>
          <p:cNvPr id="6" name="Footer Placeholder 5">
            <a:extLst>
              <a:ext uri="{FF2B5EF4-FFF2-40B4-BE49-F238E27FC236}">
                <a16:creationId xmlns:a16="http://schemas.microsoft.com/office/drawing/2014/main" id="{814A4EA0-A596-5A97-BC54-E86A713AA9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27417C-262C-AA02-7C22-5AB7D29FAC68}"/>
              </a:ext>
            </a:extLst>
          </p:cNvPr>
          <p:cNvSpPr>
            <a:spLocks noGrp="1"/>
          </p:cNvSpPr>
          <p:nvPr>
            <p:ph type="sldNum" sz="quarter" idx="12"/>
          </p:nvPr>
        </p:nvSpPr>
        <p:spPr/>
        <p:txBody>
          <a:bodyPr/>
          <a:lstStyle/>
          <a:p>
            <a:fld id="{3ED48322-A24F-485A-84B9-4DAD5094D397}" type="slidenum">
              <a:rPr lang="en-US" smtClean="0"/>
              <a:t>‹#›</a:t>
            </a:fld>
            <a:endParaRPr lang="en-US"/>
          </a:p>
        </p:txBody>
      </p:sp>
    </p:spTree>
    <p:extLst>
      <p:ext uri="{BB962C8B-B14F-4D97-AF65-F5344CB8AC3E}">
        <p14:creationId xmlns:p14="http://schemas.microsoft.com/office/powerpoint/2010/main" val="3097656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4CCD8-3CAB-7BED-B665-1A2A60A1D8E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98E31EF-BD9A-F289-E149-180778D6F4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BA9903-C305-112F-0236-E93546F1CA7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C2C6904-4B46-C1F6-A1F2-6B53419A5A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DDD0428-9A94-C8CF-604E-E2BD252D949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8DE5BB-6CE4-9559-147F-695AA5996463}"/>
              </a:ext>
            </a:extLst>
          </p:cNvPr>
          <p:cNvSpPr>
            <a:spLocks noGrp="1"/>
          </p:cNvSpPr>
          <p:nvPr>
            <p:ph type="dt" sz="half" idx="10"/>
          </p:nvPr>
        </p:nvSpPr>
        <p:spPr/>
        <p:txBody>
          <a:bodyPr/>
          <a:lstStyle/>
          <a:p>
            <a:fld id="{C6FA6FB5-C955-4065-9663-008EA0611464}" type="datetimeFigureOut">
              <a:rPr lang="en-US" smtClean="0"/>
              <a:t>2/28/2024</a:t>
            </a:fld>
            <a:endParaRPr lang="en-US"/>
          </a:p>
        </p:txBody>
      </p:sp>
      <p:sp>
        <p:nvSpPr>
          <p:cNvPr id="8" name="Footer Placeholder 7">
            <a:extLst>
              <a:ext uri="{FF2B5EF4-FFF2-40B4-BE49-F238E27FC236}">
                <a16:creationId xmlns:a16="http://schemas.microsoft.com/office/drawing/2014/main" id="{BDE99C4C-EB18-6CD9-7C94-FB8BA48AA90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4A6593F-67E7-0EED-6874-C0F97C9ECB97}"/>
              </a:ext>
            </a:extLst>
          </p:cNvPr>
          <p:cNvSpPr>
            <a:spLocks noGrp="1"/>
          </p:cNvSpPr>
          <p:nvPr>
            <p:ph type="sldNum" sz="quarter" idx="12"/>
          </p:nvPr>
        </p:nvSpPr>
        <p:spPr/>
        <p:txBody>
          <a:bodyPr/>
          <a:lstStyle/>
          <a:p>
            <a:fld id="{3ED48322-A24F-485A-84B9-4DAD5094D397}" type="slidenum">
              <a:rPr lang="en-US" smtClean="0"/>
              <a:t>‹#›</a:t>
            </a:fld>
            <a:endParaRPr lang="en-US"/>
          </a:p>
        </p:txBody>
      </p:sp>
    </p:spTree>
    <p:extLst>
      <p:ext uri="{BB962C8B-B14F-4D97-AF65-F5344CB8AC3E}">
        <p14:creationId xmlns:p14="http://schemas.microsoft.com/office/powerpoint/2010/main" val="614421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C195D-E26B-05A4-DFBA-FBC892A6B1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B8C4DBF-E94D-4413-F25C-0FDEC885940E}"/>
              </a:ext>
            </a:extLst>
          </p:cNvPr>
          <p:cNvSpPr>
            <a:spLocks noGrp="1"/>
          </p:cNvSpPr>
          <p:nvPr>
            <p:ph type="dt" sz="half" idx="10"/>
          </p:nvPr>
        </p:nvSpPr>
        <p:spPr/>
        <p:txBody>
          <a:bodyPr/>
          <a:lstStyle/>
          <a:p>
            <a:fld id="{C6FA6FB5-C955-4065-9663-008EA0611464}" type="datetimeFigureOut">
              <a:rPr lang="en-US" smtClean="0"/>
              <a:t>2/28/2024</a:t>
            </a:fld>
            <a:endParaRPr lang="en-US"/>
          </a:p>
        </p:txBody>
      </p:sp>
      <p:sp>
        <p:nvSpPr>
          <p:cNvPr id="4" name="Footer Placeholder 3">
            <a:extLst>
              <a:ext uri="{FF2B5EF4-FFF2-40B4-BE49-F238E27FC236}">
                <a16:creationId xmlns:a16="http://schemas.microsoft.com/office/drawing/2014/main" id="{50131A11-3E91-B72C-9FF7-BB5B128717D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423082C-C877-8EBC-0169-F32B42EB3C58}"/>
              </a:ext>
            </a:extLst>
          </p:cNvPr>
          <p:cNvSpPr>
            <a:spLocks noGrp="1"/>
          </p:cNvSpPr>
          <p:nvPr>
            <p:ph type="sldNum" sz="quarter" idx="12"/>
          </p:nvPr>
        </p:nvSpPr>
        <p:spPr/>
        <p:txBody>
          <a:bodyPr/>
          <a:lstStyle/>
          <a:p>
            <a:fld id="{3ED48322-A24F-485A-84B9-4DAD5094D397}" type="slidenum">
              <a:rPr lang="en-US" smtClean="0"/>
              <a:t>‹#›</a:t>
            </a:fld>
            <a:endParaRPr lang="en-US"/>
          </a:p>
        </p:txBody>
      </p:sp>
    </p:spTree>
    <p:extLst>
      <p:ext uri="{BB962C8B-B14F-4D97-AF65-F5344CB8AC3E}">
        <p14:creationId xmlns:p14="http://schemas.microsoft.com/office/powerpoint/2010/main" val="3306493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C6B9BF-ECEF-3893-BFA4-1F8FFB7F4A85}"/>
              </a:ext>
            </a:extLst>
          </p:cNvPr>
          <p:cNvSpPr>
            <a:spLocks noGrp="1"/>
          </p:cNvSpPr>
          <p:nvPr>
            <p:ph type="dt" sz="half" idx="10"/>
          </p:nvPr>
        </p:nvSpPr>
        <p:spPr/>
        <p:txBody>
          <a:bodyPr/>
          <a:lstStyle/>
          <a:p>
            <a:fld id="{C6FA6FB5-C955-4065-9663-008EA0611464}" type="datetimeFigureOut">
              <a:rPr lang="en-US" smtClean="0"/>
              <a:t>2/28/2024</a:t>
            </a:fld>
            <a:endParaRPr lang="en-US"/>
          </a:p>
        </p:txBody>
      </p:sp>
      <p:sp>
        <p:nvSpPr>
          <p:cNvPr id="3" name="Footer Placeholder 2">
            <a:extLst>
              <a:ext uri="{FF2B5EF4-FFF2-40B4-BE49-F238E27FC236}">
                <a16:creationId xmlns:a16="http://schemas.microsoft.com/office/drawing/2014/main" id="{276A1BBC-FC61-C210-7EC3-C62B6C9FD72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1CA6816-0AC6-93C7-1984-DB28EC343BAC}"/>
              </a:ext>
            </a:extLst>
          </p:cNvPr>
          <p:cNvSpPr>
            <a:spLocks noGrp="1"/>
          </p:cNvSpPr>
          <p:nvPr>
            <p:ph type="sldNum" sz="quarter" idx="12"/>
          </p:nvPr>
        </p:nvSpPr>
        <p:spPr/>
        <p:txBody>
          <a:bodyPr/>
          <a:lstStyle/>
          <a:p>
            <a:fld id="{3ED48322-A24F-485A-84B9-4DAD5094D397}" type="slidenum">
              <a:rPr lang="en-US" smtClean="0"/>
              <a:t>‹#›</a:t>
            </a:fld>
            <a:endParaRPr lang="en-US"/>
          </a:p>
        </p:txBody>
      </p:sp>
    </p:spTree>
    <p:extLst>
      <p:ext uri="{BB962C8B-B14F-4D97-AF65-F5344CB8AC3E}">
        <p14:creationId xmlns:p14="http://schemas.microsoft.com/office/powerpoint/2010/main" val="3310894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D2718-5098-0115-8B56-36123759E3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EEB558F-D953-808F-4B97-8FBA8706CB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DBA3C5-E7CC-6466-E901-462E537959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88E4B4-8DCA-2433-6866-6E2C36429B66}"/>
              </a:ext>
            </a:extLst>
          </p:cNvPr>
          <p:cNvSpPr>
            <a:spLocks noGrp="1"/>
          </p:cNvSpPr>
          <p:nvPr>
            <p:ph type="dt" sz="half" idx="10"/>
          </p:nvPr>
        </p:nvSpPr>
        <p:spPr/>
        <p:txBody>
          <a:bodyPr/>
          <a:lstStyle/>
          <a:p>
            <a:fld id="{C6FA6FB5-C955-4065-9663-008EA0611464}" type="datetimeFigureOut">
              <a:rPr lang="en-US" smtClean="0"/>
              <a:t>2/28/2024</a:t>
            </a:fld>
            <a:endParaRPr lang="en-US"/>
          </a:p>
        </p:txBody>
      </p:sp>
      <p:sp>
        <p:nvSpPr>
          <p:cNvPr id="6" name="Footer Placeholder 5">
            <a:extLst>
              <a:ext uri="{FF2B5EF4-FFF2-40B4-BE49-F238E27FC236}">
                <a16:creationId xmlns:a16="http://schemas.microsoft.com/office/drawing/2014/main" id="{61287015-7E64-7631-FFA5-C22B62D4B7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89C11F-4080-4BBD-429B-1C162181A548}"/>
              </a:ext>
            </a:extLst>
          </p:cNvPr>
          <p:cNvSpPr>
            <a:spLocks noGrp="1"/>
          </p:cNvSpPr>
          <p:nvPr>
            <p:ph type="sldNum" sz="quarter" idx="12"/>
          </p:nvPr>
        </p:nvSpPr>
        <p:spPr/>
        <p:txBody>
          <a:bodyPr/>
          <a:lstStyle/>
          <a:p>
            <a:fld id="{3ED48322-A24F-485A-84B9-4DAD5094D397}" type="slidenum">
              <a:rPr lang="en-US" smtClean="0"/>
              <a:t>‹#›</a:t>
            </a:fld>
            <a:endParaRPr lang="en-US"/>
          </a:p>
        </p:txBody>
      </p:sp>
    </p:spTree>
    <p:extLst>
      <p:ext uri="{BB962C8B-B14F-4D97-AF65-F5344CB8AC3E}">
        <p14:creationId xmlns:p14="http://schemas.microsoft.com/office/powerpoint/2010/main" val="749584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73FB6-EE3E-D802-356D-03C79C11A8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0840BC2-DA3E-B4E3-FC47-230F22171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7C5C2C-E14C-B856-0409-7E9C48B684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267404-6BC5-FDD5-882F-9B44D2C5B5EB}"/>
              </a:ext>
            </a:extLst>
          </p:cNvPr>
          <p:cNvSpPr>
            <a:spLocks noGrp="1"/>
          </p:cNvSpPr>
          <p:nvPr>
            <p:ph type="dt" sz="half" idx="10"/>
          </p:nvPr>
        </p:nvSpPr>
        <p:spPr/>
        <p:txBody>
          <a:bodyPr/>
          <a:lstStyle/>
          <a:p>
            <a:fld id="{C6FA6FB5-C955-4065-9663-008EA0611464}" type="datetimeFigureOut">
              <a:rPr lang="en-US" smtClean="0"/>
              <a:t>2/28/2024</a:t>
            </a:fld>
            <a:endParaRPr lang="en-US"/>
          </a:p>
        </p:txBody>
      </p:sp>
      <p:sp>
        <p:nvSpPr>
          <p:cNvPr id="6" name="Footer Placeholder 5">
            <a:extLst>
              <a:ext uri="{FF2B5EF4-FFF2-40B4-BE49-F238E27FC236}">
                <a16:creationId xmlns:a16="http://schemas.microsoft.com/office/drawing/2014/main" id="{D7E4181E-3CEF-DE18-60DD-B5D51EB72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20633A-3306-0A25-EBC0-BCFF6C7400ED}"/>
              </a:ext>
            </a:extLst>
          </p:cNvPr>
          <p:cNvSpPr>
            <a:spLocks noGrp="1"/>
          </p:cNvSpPr>
          <p:nvPr>
            <p:ph type="sldNum" sz="quarter" idx="12"/>
          </p:nvPr>
        </p:nvSpPr>
        <p:spPr/>
        <p:txBody>
          <a:bodyPr/>
          <a:lstStyle/>
          <a:p>
            <a:fld id="{3ED48322-A24F-485A-84B9-4DAD5094D397}" type="slidenum">
              <a:rPr lang="en-US" smtClean="0"/>
              <a:t>‹#›</a:t>
            </a:fld>
            <a:endParaRPr lang="en-US"/>
          </a:p>
        </p:txBody>
      </p:sp>
    </p:spTree>
    <p:extLst>
      <p:ext uri="{BB962C8B-B14F-4D97-AF65-F5344CB8AC3E}">
        <p14:creationId xmlns:p14="http://schemas.microsoft.com/office/powerpoint/2010/main" val="1069383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7DF018-787A-0B7F-0FB9-0B2B781154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A2AABE-88DA-9546-CE53-1F8B4F7E8E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CEEBBC-2C68-9E2D-7D95-3667E3A624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FA6FB5-C955-4065-9663-008EA0611464}" type="datetimeFigureOut">
              <a:rPr lang="en-US" smtClean="0"/>
              <a:t>2/28/2024</a:t>
            </a:fld>
            <a:endParaRPr lang="en-US"/>
          </a:p>
        </p:txBody>
      </p:sp>
      <p:sp>
        <p:nvSpPr>
          <p:cNvPr id="5" name="Footer Placeholder 4">
            <a:extLst>
              <a:ext uri="{FF2B5EF4-FFF2-40B4-BE49-F238E27FC236}">
                <a16:creationId xmlns:a16="http://schemas.microsoft.com/office/drawing/2014/main" id="{27C82DD9-F050-EA8F-B8E3-F82CAEFD26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A7C0FB1-5FBB-5B3D-397D-CD6A5427AF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D48322-A24F-485A-84B9-4DAD5094D397}" type="slidenum">
              <a:rPr lang="en-US" smtClean="0"/>
              <a:t>‹#›</a:t>
            </a:fld>
            <a:endParaRPr lang="en-US"/>
          </a:p>
        </p:txBody>
      </p:sp>
    </p:spTree>
    <p:extLst>
      <p:ext uri="{BB962C8B-B14F-4D97-AF65-F5344CB8AC3E}">
        <p14:creationId xmlns:p14="http://schemas.microsoft.com/office/powerpoint/2010/main" val="2564686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99000"/>
          </a:schemeClr>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33C6C58-F4E0-A8BD-9A7B-0162314E8F7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748278" y="457200"/>
            <a:ext cx="4695444" cy="594360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B858EB2B-E0B4-C07B-C230-F793D10ADA8A}"/>
              </a:ext>
            </a:extLst>
          </p:cNvPr>
          <p:cNvSpPr txBox="1"/>
          <p:nvPr/>
        </p:nvSpPr>
        <p:spPr>
          <a:xfrm>
            <a:off x="181232" y="1957513"/>
            <a:ext cx="3357099" cy="2537811"/>
          </a:xfrm>
          <a:prstGeom prst="rect">
            <a:avLst/>
          </a:prstGeom>
          <a:noFill/>
        </p:spPr>
        <p:txBody>
          <a:bodyPr wrap="square">
            <a:spAutoFit/>
          </a:bodyPr>
          <a:lstStyle/>
          <a:p>
            <a:pPr marL="0" marR="0" algn="ctr">
              <a:lnSpc>
                <a:spcPct val="150000"/>
              </a:lnSpc>
              <a:spcBef>
                <a:spcPts val="0"/>
              </a:spcBef>
              <a:spcAft>
                <a:spcPts val="0"/>
              </a:spcAft>
            </a:pPr>
            <a:r>
              <a:rPr lang="en-US" sz="1800" b="1" kern="100" dirty="0">
                <a:effectLst/>
                <a:latin typeface="Bookman Old Style" panose="02050604050505020204" pitchFamily="18" charset="0"/>
                <a:ea typeface="Calibri" panose="020F0502020204030204" pitchFamily="34" charset="0"/>
                <a:cs typeface="David" panose="020E0502060401010101" pitchFamily="34" charset="-79"/>
              </a:rPr>
              <a:t>The Fluidity of Identity:</a:t>
            </a:r>
            <a:endParaRPr lang="en-US" sz="1800" kern="100" dirty="0">
              <a:effectLst/>
              <a:latin typeface="Bookman Old Style" panose="02050604050505020204" pitchFamily="18" charset="0"/>
              <a:ea typeface="Calibri" panose="020F0502020204030204" pitchFamily="34" charset="0"/>
              <a:cs typeface="David" panose="020E0502060401010101" pitchFamily="34" charset="-79"/>
            </a:endParaRPr>
          </a:p>
          <a:p>
            <a:pPr marL="0" marR="0" algn="ctr">
              <a:lnSpc>
                <a:spcPct val="150000"/>
              </a:lnSpc>
              <a:spcBef>
                <a:spcPts val="0"/>
              </a:spcBef>
              <a:spcAft>
                <a:spcPts val="0"/>
              </a:spcAft>
            </a:pPr>
            <a:r>
              <a:rPr lang="en-US" sz="1800" b="1" kern="100" dirty="0">
                <a:effectLst/>
                <a:latin typeface="Bookman Old Style" panose="02050604050505020204" pitchFamily="18" charset="0"/>
                <a:ea typeface="Calibri" panose="020F0502020204030204" pitchFamily="34" charset="0"/>
                <a:cs typeface="David" panose="020E0502060401010101" pitchFamily="34" charset="-79"/>
              </a:rPr>
              <a:t>Evidence from Kabbalah &amp; Medieval Jewish Philosophy</a:t>
            </a:r>
            <a:endParaRPr lang="en-US" sz="1800" kern="100" dirty="0">
              <a:effectLst/>
              <a:latin typeface="Bookman Old Style" panose="02050604050505020204" pitchFamily="18" charset="0"/>
              <a:ea typeface="Calibri" panose="020F0502020204030204" pitchFamily="34" charset="0"/>
              <a:cs typeface="David" panose="020E0502060401010101" pitchFamily="34" charset="-79"/>
            </a:endParaRPr>
          </a:p>
          <a:p>
            <a:pPr marL="0" marR="0">
              <a:lnSpc>
                <a:spcPct val="150000"/>
              </a:lnSpc>
              <a:spcBef>
                <a:spcPts val="0"/>
              </a:spcBef>
              <a:spcAft>
                <a:spcPts val="0"/>
              </a:spcAft>
            </a:pPr>
            <a:r>
              <a:rPr lang="en-US" sz="1800" b="1" kern="100" dirty="0">
                <a:effectLst/>
                <a:latin typeface="Bookman Old Style" panose="02050604050505020204" pitchFamily="18" charset="0"/>
                <a:ea typeface="Calibri" panose="020F0502020204030204" pitchFamily="34" charset="0"/>
                <a:cs typeface="David" panose="020E0502060401010101" pitchFamily="34" charset="-79"/>
              </a:rPr>
              <a:t> </a:t>
            </a:r>
            <a:endParaRPr lang="en-US" sz="1800" kern="100" dirty="0">
              <a:effectLst/>
              <a:latin typeface="Bookman Old Style" panose="02050604050505020204" pitchFamily="18" charset="0"/>
              <a:ea typeface="Calibri" panose="020F0502020204030204" pitchFamily="34" charset="0"/>
              <a:cs typeface="David" panose="020E0502060401010101" pitchFamily="34" charset="-79"/>
            </a:endParaRPr>
          </a:p>
          <a:p>
            <a:pPr marL="0" marR="0">
              <a:lnSpc>
                <a:spcPct val="150000"/>
              </a:lnSpc>
              <a:spcBef>
                <a:spcPts val="0"/>
              </a:spcBef>
              <a:spcAft>
                <a:spcPts val="0"/>
              </a:spcAft>
            </a:pPr>
            <a:r>
              <a:rPr lang="en-US" sz="1800" b="1" kern="100" dirty="0">
                <a:effectLst/>
                <a:latin typeface="Bookman Old Style" panose="02050604050505020204" pitchFamily="18" charset="0"/>
                <a:ea typeface="Calibri" panose="020F0502020204030204" pitchFamily="34" charset="0"/>
                <a:cs typeface="David" panose="020E0502060401010101" pitchFamily="34" charset="-79"/>
              </a:rPr>
              <a:t>Rabbi Dr. Joel Hecker</a:t>
            </a:r>
            <a:endParaRPr lang="en-US" sz="1800" kern="100" dirty="0">
              <a:effectLst/>
              <a:latin typeface="Bookman Old Style" panose="02050604050505020204" pitchFamily="18"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2471474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99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471BD0A-48FA-07A3-1EC2-B006BF64AEC0}"/>
              </a:ext>
            </a:extLst>
          </p:cNvPr>
          <p:cNvSpPr txBox="1"/>
          <p:nvPr/>
        </p:nvSpPr>
        <p:spPr>
          <a:xfrm>
            <a:off x="0" y="0"/>
            <a:ext cx="12192000" cy="5285358"/>
          </a:xfrm>
          <a:prstGeom prst="rect">
            <a:avLst/>
          </a:prstGeom>
          <a:noFill/>
        </p:spPr>
        <p:txBody>
          <a:bodyPr wrap="square">
            <a:spAutoFit/>
          </a:bodyPr>
          <a:lstStyle/>
          <a:p>
            <a:pPr algn="just" rtl="1"/>
            <a:r>
              <a:rPr lang="he-IL" dirty="0">
                <a:latin typeface="David" panose="020E0502060401010101" pitchFamily="34" charset="-79"/>
                <a:cs typeface="David" panose="020E0502060401010101" pitchFamily="34" charset="-79"/>
              </a:rPr>
              <a:t>וענין זה שהוא גלגול בחיים, נקרא אצל החכמים סוד </a:t>
            </a:r>
            <a:r>
              <a:rPr lang="he-IL" dirty="0" err="1">
                <a:latin typeface="David" panose="020E0502060401010101" pitchFamily="34" charset="-79"/>
                <a:cs typeface="David" panose="020E0502060401010101" pitchFamily="34" charset="-79"/>
              </a:rPr>
              <a:t>העבור</a:t>
            </a:r>
            <a:r>
              <a:rPr lang="he-IL" dirty="0">
                <a:latin typeface="David" panose="020E0502060401010101" pitchFamily="34" charset="-79"/>
                <a:cs typeface="David" panose="020E0502060401010101" pitchFamily="34" charset="-79"/>
              </a:rPr>
              <a:t> וזהו ההפרש שיש בין גלגול לעבור. ולפעמים אפשר </a:t>
            </a:r>
            <a:r>
              <a:rPr lang="he-IL" dirty="0" err="1">
                <a:latin typeface="David" panose="020E0502060401010101" pitchFamily="34" charset="-79"/>
                <a:cs typeface="David" panose="020E0502060401010101" pitchFamily="34" charset="-79"/>
              </a:rPr>
              <a:t>שיתעבר</a:t>
            </a:r>
            <a:r>
              <a:rPr lang="he-IL" dirty="0">
                <a:latin typeface="David" panose="020E0502060401010101" pitchFamily="34" charset="-79"/>
                <a:cs typeface="David" panose="020E0502060401010101" pitchFamily="34" charset="-79"/>
              </a:rPr>
              <a:t> בו רוח ממש, של אדם צדיק, אפילו שיהיה מרוחות הצדיקים הראשונים, עד האבות נ"ע, אפילו בזמנינו זה האחרון, והכל תלוי כפי ערך מצות שעושה האדם הזה, כי יש מצות שיש בסגולתם </a:t>
            </a:r>
            <a:r>
              <a:rPr lang="he-IL" dirty="0" err="1">
                <a:latin typeface="David" panose="020E0502060401010101" pitchFamily="34" charset="-79"/>
                <a:cs typeface="David" panose="020E0502060401010101" pitchFamily="34" charset="-79"/>
              </a:rPr>
              <a:t>כח</a:t>
            </a:r>
            <a:r>
              <a:rPr lang="he-IL" dirty="0">
                <a:latin typeface="David" panose="020E0502060401010101" pitchFamily="34" charset="-79"/>
                <a:cs typeface="David" panose="020E0502060401010101" pitchFamily="34" charset="-79"/>
              </a:rPr>
              <a:t>, להמשיך נפש הצדיק בסוד עבור, ויש מצות ממשיכות רוח צדיק כנזכר:</a:t>
            </a:r>
            <a:endParaRPr lang="en-US" dirty="0">
              <a:latin typeface="David" panose="020E0502060401010101" pitchFamily="34" charset="-79"/>
              <a:cs typeface="David" panose="020E0502060401010101" pitchFamily="34" charset="-79"/>
            </a:endParaRPr>
          </a:p>
          <a:p>
            <a:pPr algn="just" rtl="1"/>
            <a:endParaRPr lang="en-US" dirty="0">
              <a:latin typeface="Aharoni" panose="02010803020104030203" pitchFamily="2" charset="-79"/>
              <a:cs typeface="Aharoni" panose="02010803020104030203" pitchFamily="2" charset="-79"/>
            </a:endParaRPr>
          </a:p>
          <a:p>
            <a:pPr algn="just" rtl="1"/>
            <a:endParaRPr lang="en-US" dirty="0">
              <a:latin typeface="Bookman Old Style" panose="02050604050505020204" pitchFamily="18" charset="0"/>
              <a:cs typeface="Aharoni" panose="02010803020104030203" pitchFamily="2" charset="-79"/>
            </a:endParaRPr>
          </a:p>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The matter of revolving during a lifetime is called by the rabbis, </a:t>
            </a:r>
          </a:p>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“Mystery of the Pregnancy [</a:t>
            </a:r>
            <a:r>
              <a:rPr lang="en-US" sz="2800" i="1" dirty="0">
                <a:effectLst/>
                <a:latin typeface="Century Gothic" panose="020B0502020202020204" pitchFamily="34" charset="0"/>
                <a:ea typeface="Calibri" panose="020F0502020204030204" pitchFamily="34" charset="0"/>
                <a:cs typeface="Arial" panose="020B0604020202020204" pitchFamily="34" charset="0"/>
              </a:rPr>
              <a:t>ibbur</a:t>
            </a:r>
            <a:r>
              <a:rPr lang="en-US" sz="2800" dirty="0">
                <a:effectLst/>
                <a:latin typeface="Bookman Old Style" panose="02050604050505020204" pitchFamily="18" charset="0"/>
                <a:ea typeface="Calibri" panose="020F0502020204030204" pitchFamily="34" charset="0"/>
                <a:cs typeface="Arial" panose="020B0604020202020204" pitchFamily="34" charset="0"/>
              </a:rPr>
              <a:t>]”</a:t>
            </a:r>
          </a:p>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and this is the difference between </a:t>
            </a:r>
          </a:p>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a regular revolution [</a:t>
            </a:r>
            <a:r>
              <a:rPr lang="en-US" sz="2800" i="1" dirty="0">
                <a:effectLst/>
                <a:latin typeface="Century Gothic" panose="020B0502020202020204" pitchFamily="34" charset="0"/>
                <a:ea typeface="Calibri" panose="020F0502020204030204" pitchFamily="34" charset="0"/>
                <a:cs typeface="Arial" panose="020B0604020202020204" pitchFamily="34" charset="0"/>
              </a:rPr>
              <a:t>gilgul</a:t>
            </a:r>
            <a:r>
              <a:rPr lang="en-US" sz="2800" dirty="0">
                <a:effectLst/>
                <a:latin typeface="Bookman Old Style" panose="02050604050505020204" pitchFamily="18" charset="0"/>
                <a:ea typeface="Calibri" panose="020F0502020204030204" pitchFamily="34" charset="0"/>
                <a:cs typeface="Arial" panose="020B0604020202020204" pitchFamily="34" charset="0"/>
              </a:rPr>
              <a:t>] and pregnancy [</a:t>
            </a:r>
            <a:r>
              <a:rPr lang="en-US" sz="2800" i="1" dirty="0">
                <a:effectLst/>
                <a:latin typeface="Century Gothic" panose="020B0502020202020204" pitchFamily="34" charset="0"/>
                <a:ea typeface="Calibri" panose="020F0502020204030204" pitchFamily="34" charset="0"/>
                <a:cs typeface="Arial" panose="020B0604020202020204" pitchFamily="34" charset="0"/>
              </a:rPr>
              <a:t>ibbur</a:t>
            </a:r>
            <a:r>
              <a:rPr lang="en-US" sz="2800" dirty="0">
                <a:effectLst/>
                <a:latin typeface="Bookman Old Style" panose="02050604050505020204" pitchFamily="18" charset="0"/>
                <a:ea typeface="Calibri" panose="020F0502020204030204" pitchFamily="34" charset="0"/>
                <a:cs typeface="Arial" panose="020B0604020202020204" pitchFamily="34" charset="0"/>
              </a:rPr>
              <a:t>]. </a:t>
            </a:r>
          </a:p>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Sometimes it is actually possible for a </a:t>
            </a:r>
            <a:r>
              <a:rPr lang="en-US" sz="2800" i="1" dirty="0">
                <a:effectLst/>
                <a:latin typeface="Century Gothic" panose="020B0502020202020204" pitchFamily="34" charset="0"/>
                <a:ea typeface="Calibri" panose="020F0502020204030204" pitchFamily="34" charset="0"/>
                <a:cs typeface="Arial" panose="020B0604020202020204" pitchFamily="34" charset="0"/>
              </a:rPr>
              <a:t>Ru’a</a:t>
            </a:r>
            <a:r>
              <a:rPr lang="en-US" sz="2800" i="1" u="sng" dirty="0">
                <a:effectLst/>
                <a:latin typeface="Century Gothic" panose="020B0502020202020204" pitchFamily="34" charset="0"/>
                <a:ea typeface="Calibri" panose="020F0502020204030204" pitchFamily="34" charset="0"/>
                <a:cs typeface="Arial" panose="020B0604020202020204" pitchFamily="34" charset="0"/>
              </a:rPr>
              <a:t>h</a:t>
            </a:r>
            <a:r>
              <a:rPr lang="en-US" sz="2800" dirty="0">
                <a:effectLst/>
                <a:latin typeface="Bookman Old Style" panose="02050604050505020204" pitchFamily="18" charset="0"/>
                <a:ea typeface="Calibri" panose="020F0502020204030204" pitchFamily="34" charset="0"/>
                <a:cs typeface="Arial" panose="020B0604020202020204" pitchFamily="34" charset="0"/>
              </a:rPr>
              <a:t> of a righteous person</a:t>
            </a:r>
          </a:p>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 to be an </a:t>
            </a:r>
            <a:r>
              <a:rPr lang="en-US" sz="2800" i="1" dirty="0">
                <a:effectLst/>
                <a:latin typeface="Century Gothic" panose="020B0502020202020204" pitchFamily="34" charset="0"/>
                <a:ea typeface="Calibri" panose="020F0502020204030204" pitchFamily="34" charset="0"/>
                <a:cs typeface="Arial" panose="020B0604020202020204" pitchFamily="34" charset="0"/>
              </a:rPr>
              <a:t>ibbur</a:t>
            </a:r>
            <a:r>
              <a:rPr lang="en-US" sz="2800" dirty="0">
                <a:effectLst/>
                <a:latin typeface="Bookman Old Style" panose="02050604050505020204" pitchFamily="18" charset="0"/>
                <a:ea typeface="Calibri" panose="020F0502020204030204" pitchFamily="34" charset="0"/>
                <a:cs typeface="Arial" panose="020B0604020202020204" pitchFamily="34" charset="0"/>
              </a:rPr>
              <a:t> in a [living] person;  </a:t>
            </a:r>
            <a:endParaRPr lang="en-US" sz="2800" dirty="0">
              <a:latin typeface="Bookman Old Style" panose="02050604050505020204" pitchFamily="18" charset="0"/>
            </a:endParaRPr>
          </a:p>
        </p:txBody>
      </p:sp>
    </p:spTree>
    <p:extLst>
      <p:ext uri="{BB962C8B-B14F-4D97-AF65-F5344CB8AC3E}">
        <p14:creationId xmlns:p14="http://schemas.microsoft.com/office/powerpoint/2010/main" val="1629911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99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2E8BDDF-4817-0F3E-7ABC-D1DAB6016137}"/>
              </a:ext>
            </a:extLst>
          </p:cNvPr>
          <p:cNvSpPr txBox="1"/>
          <p:nvPr/>
        </p:nvSpPr>
        <p:spPr>
          <a:xfrm>
            <a:off x="0" y="0"/>
            <a:ext cx="12192000" cy="5839355"/>
          </a:xfrm>
          <a:prstGeom prst="rect">
            <a:avLst/>
          </a:prstGeom>
          <a:noFill/>
        </p:spPr>
        <p:txBody>
          <a:bodyPr wrap="square">
            <a:spAutoFit/>
          </a:bodyPr>
          <a:lstStyle/>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it can even be from the </a:t>
            </a:r>
            <a:r>
              <a:rPr lang="en-US" sz="2800" i="1" dirty="0">
                <a:effectLst/>
                <a:latin typeface="Century Gothic" panose="020B0502020202020204" pitchFamily="34" charset="0"/>
                <a:ea typeface="Calibri" panose="020F0502020204030204" pitchFamily="34" charset="0"/>
                <a:cs typeface="Arial" panose="020B0604020202020204" pitchFamily="34" charset="0"/>
              </a:rPr>
              <a:t>Ru</a:t>
            </a:r>
            <a:r>
              <a:rPr lang="en-US" sz="2800" i="1" u="sng" dirty="0">
                <a:effectLst/>
                <a:latin typeface="Century Gothic" panose="020B0502020202020204" pitchFamily="34" charset="0"/>
                <a:ea typeface="Calibri" panose="020F0502020204030204" pitchFamily="34" charset="0"/>
                <a:cs typeface="Arial" panose="020B0604020202020204" pitchFamily="34" charset="0"/>
              </a:rPr>
              <a:t>h</a:t>
            </a:r>
            <a:r>
              <a:rPr lang="en-US" sz="2800" i="1" dirty="0">
                <a:effectLst/>
                <a:latin typeface="Century Gothic" panose="020B0502020202020204" pitchFamily="34" charset="0"/>
                <a:ea typeface="Calibri" panose="020F0502020204030204" pitchFamily="34" charset="0"/>
                <a:cs typeface="Arial" panose="020B0604020202020204" pitchFamily="34" charset="0"/>
              </a:rPr>
              <a:t>ot</a:t>
            </a:r>
            <a:r>
              <a:rPr lang="en-US" sz="2800" i="1" dirty="0">
                <a:effectLst/>
                <a:latin typeface="Bookman Old Style" panose="02050604050505020204" pitchFamily="18" charset="0"/>
                <a:ea typeface="Calibri" panose="020F0502020204030204" pitchFamily="34" charset="0"/>
                <a:cs typeface="Arial" panose="020B0604020202020204" pitchFamily="34" charset="0"/>
              </a:rPr>
              <a:t> </a:t>
            </a:r>
            <a:r>
              <a:rPr lang="en-US" sz="2800" dirty="0">
                <a:effectLst/>
                <a:latin typeface="Bookman Old Style" panose="02050604050505020204" pitchFamily="18" charset="0"/>
                <a:ea typeface="Calibri" panose="020F0502020204030204" pitchFamily="34" charset="0"/>
                <a:cs typeface="Arial" panose="020B0604020202020204" pitchFamily="34" charset="0"/>
              </a:rPr>
              <a:t>of earlier righteous people </a:t>
            </a:r>
          </a:p>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including the Forefathers, their souls are in Eden, </a:t>
            </a:r>
          </a:p>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even in our late period in history. </a:t>
            </a:r>
          </a:p>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It all depends upon the level of the mitzvot </a:t>
            </a:r>
          </a:p>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performed by this [living] person, </a:t>
            </a:r>
          </a:p>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because some mitsvot have the inherent ability </a:t>
            </a:r>
          </a:p>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to draw down the </a:t>
            </a:r>
            <a:r>
              <a:rPr lang="en-US" sz="2800" i="1" dirty="0">
                <a:effectLst/>
                <a:latin typeface="Century Gothic" panose="020B0502020202020204" pitchFamily="34" charset="0"/>
                <a:ea typeface="Calibri" panose="020F0502020204030204" pitchFamily="34" charset="0"/>
                <a:cs typeface="David" panose="020E0502060401010101" pitchFamily="34" charset="-79"/>
              </a:rPr>
              <a:t>Nefesh</a:t>
            </a:r>
            <a:r>
              <a:rPr lang="en-US" sz="2800" dirty="0">
                <a:effectLst/>
                <a:latin typeface="Bookman Old Style" panose="02050604050505020204" pitchFamily="18" charset="0"/>
                <a:ea typeface="Calibri" panose="020F0502020204030204" pitchFamily="34" charset="0"/>
                <a:cs typeface="Arial" panose="020B0604020202020204" pitchFamily="34" charset="0"/>
              </a:rPr>
              <a:t> of a righteous person</a:t>
            </a:r>
          </a:p>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 in the mystery of </a:t>
            </a:r>
            <a:r>
              <a:rPr lang="en-US" sz="2800" i="1" dirty="0">
                <a:effectLst/>
                <a:latin typeface="Century Gothic" panose="020B0502020202020204" pitchFamily="34" charset="0"/>
                <a:ea typeface="Calibri" panose="020F0502020204030204" pitchFamily="34" charset="0"/>
                <a:cs typeface="Arial" panose="020B0604020202020204" pitchFamily="34" charset="0"/>
              </a:rPr>
              <a:t>ibbur</a:t>
            </a:r>
            <a:r>
              <a:rPr lang="en-US" sz="2800" dirty="0">
                <a:effectLst/>
                <a:latin typeface="Bookman Old Style" panose="02050604050505020204" pitchFamily="18" charset="0"/>
                <a:ea typeface="Calibri" panose="020F0502020204030204" pitchFamily="34" charset="0"/>
                <a:cs typeface="Arial" panose="020B0604020202020204" pitchFamily="34" charset="0"/>
              </a:rPr>
              <a:t>, and some mitsvot can draw down</a:t>
            </a:r>
          </a:p>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 the </a:t>
            </a:r>
            <a:r>
              <a:rPr lang="en-US" sz="2800" i="1" dirty="0">
                <a:effectLst/>
                <a:latin typeface="Century Gothic" panose="020B0502020202020204" pitchFamily="34" charset="0"/>
                <a:ea typeface="Calibri" panose="020F0502020204030204" pitchFamily="34" charset="0"/>
                <a:cs typeface="Arial" panose="020B0604020202020204" pitchFamily="34" charset="0"/>
              </a:rPr>
              <a:t>Ru’a</a:t>
            </a:r>
            <a:r>
              <a:rPr lang="en-US" sz="2800" i="1" u="sng" dirty="0">
                <a:effectLst/>
                <a:latin typeface="Century Gothic" panose="020B0502020202020204" pitchFamily="34" charset="0"/>
                <a:ea typeface="Calibri" panose="020F0502020204030204" pitchFamily="34" charset="0"/>
                <a:cs typeface="Arial" panose="020B0604020202020204" pitchFamily="34" charset="0"/>
              </a:rPr>
              <a:t>h</a:t>
            </a:r>
            <a:r>
              <a:rPr lang="en-US" sz="2800" dirty="0">
                <a:effectLst/>
                <a:latin typeface="Bookman Old Style" panose="02050604050505020204" pitchFamily="18" charset="0"/>
                <a:ea typeface="Calibri" panose="020F0502020204030204" pitchFamily="34" charset="0"/>
                <a:cs typeface="Arial" panose="020B0604020202020204" pitchFamily="34" charset="0"/>
              </a:rPr>
              <a:t> of a righteous person…</a:t>
            </a:r>
            <a:endParaRPr lang="en-US" sz="2800" dirty="0">
              <a:latin typeface="Bookman Old Style" panose="02050604050505020204" pitchFamily="18" charset="0"/>
            </a:endParaRPr>
          </a:p>
        </p:txBody>
      </p:sp>
    </p:spTree>
    <p:extLst>
      <p:ext uri="{BB962C8B-B14F-4D97-AF65-F5344CB8AC3E}">
        <p14:creationId xmlns:p14="http://schemas.microsoft.com/office/powerpoint/2010/main" val="2621224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99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48DB104-D806-E1E6-347C-78CD2B126523}"/>
              </a:ext>
            </a:extLst>
          </p:cNvPr>
          <p:cNvSpPr txBox="1"/>
          <p:nvPr/>
        </p:nvSpPr>
        <p:spPr>
          <a:xfrm>
            <a:off x="0" y="0"/>
            <a:ext cx="12192000" cy="5293757"/>
          </a:xfrm>
          <a:prstGeom prst="rect">
            <a:avLst/>
          </a:prstGeom>
          <a:noFill/>
        </p:spPr>
        <p:txBody>
          <a:bodyPr wrap="square">
            <a:spAutoFit/>
          </a:bodyPr>
          <a:lstStyle/>
          <a:p>
            <a:pPr algn="just" rtl="1"/>
            <a:r>
              <a:rPr lang="he-IL" dirty="0">
                <a:latin typeface="David" panose="020E0502060401010101" pitchFamily="34" charset="-79"/>
                <a:cs typeface="David" panose="020E0502060401010101" pitchFamily="34" charset="-79"/>
              </a:rPr>
              <a:t>גם אפשר, שלפעמים יארע כי </a:t>
            </a:r>
            <a:r>
              <a:rPr lang="he-IL" dirty="0" err="1">
                <a:latin typeface="David" panose="020E0502060401010101" pitchFamily="34" charset="-79"/>
                <a:cs typeface="David" panose="020E0502060401010101" pitchFamily="34" charset="-79"/>
              </a:rPr>
              <a:t>יתעבר</a:t>
            </a:r>
            <a:r>
              <a:rPr lang="he-IL" dirty="0">
                <a:latin typeface="David" panose="020E0502060401010101" pitchFamily="34" charset="-79"/>
                <a:cs typeface="David" panose="020E0502060401010101" pitchFamily="34" charset="-79"/>
              </a:rPr>
              <a:t> בו נפש איזה צדיק, ואח"כ יזכה </a:t>
            </a:r>
            <a:r>
              <a:rPr lang="he-IL" dirty="0" err="1">
                <a:latin typeface="David" panose="020E0502060401010101" pitchFamily="34" charset="-79"/>
                <a:cs typeface="David" panose="020E0502060401010101" pitchFamily="34" charset="-79"/>
              </a:rPr>
              <a:t>ויתעבר</a:t>
            </a:r>
            <a:r>
              <a:rPr lang="he-IL" dirty="0">
                <a:latin typeface="David" panose="020E0502060401010101" pitchFamily="34" charset="-79"/>
                <a:cs typeface="David" panose="020E0502060401010101" pitchFamily="34" charset="-79"/>
              </a:rPr>
              <a:t> בו עוד נפש צדיק אחר יותר גדול מן הראשון. ונמצא כי יש בו נפש מפאת עצמו, והנפש של הצדיק שבאה לו </a:t>
            </a:r>
            <a:r>
              <a:rPr lang="he-IL" dirty="0" err="1">
                <a:latin typeface="David" panose="020E0502060401010101" pitchFamily="34" charset="-79"/>
                <a:cs typeface="David" panose="020E0502060401010101" pitchFamily="34" charset="-79"/>
              </a:rPr>
              <a:t>בתחלה</a:t>
            </a:r>
            <a:r>
              <a:rPr lang="he-IL" dirty="0">
                <a:latin typeface="David" panose="020E0502060401010101" pitchFamily="34" charset="-79"/>
                <a:cs typeface="David" panose="020E0502060401010101" pitchFamily="34" charset="-79"/>
              </a:rPr>
              <a:t>, הוא לו במקום רוח. והנפש השנית של הצדיק היותר מעולה, שבאה לו באחרונה, תהיה לו </a:t>
            </a:r>
            <a:r>
              <a:rPr lang="he-IL" dirty="0" err="1">
                <a:latin typeface="David" panose="020E0502060401010101" pitchFamily="34" charset="-79"/>
                <a:cs typeface="David" panose="020E0502060401010101" pitchFamily="34" charset="-79"/>
              </a:rPr>
              <a:t>בבחי</a:t>
            </a:r>
            <a:r>
              <a:rPr lang="he-IL" dirty="0">
                <a:latin typeface="David" panose="020E0502060401010101" pitchFamily="34" charset="-79"/>
                <a:cs typeface="David" panose="020E0502060401010101" pitchFamily="34" charset="-79"/>
              </a:rPr>
              <a:t>' נשמה:</a:t>
            </a:r>
            <a:endParaRPr lang="en-US" dirty="0">
              <a:latin typeface="David" panose="020E0502060401010101" pitchFamily="34" charset="-79"/>
              <a:cs typeface="David" panose="020E0502060401010101" pitchFamily="34" charset="-79"/>
            </a:endParaRPr>
          </a:p>
          <a:p>
            <a:pPr algn="ctr"/>
            <a:endParaRPr lang="en-US" sz="2800" dirty="0">
              <a:latin typeface="Aharoni" panose="02010803020104030203" pitchFamily="2" charset="-79"/>
              <a:cs typeface="Aharoni" panose="02010803020104030203" pitchFamily="2" charset="-79"/>
            </a:endParaRPr>
          </a:p>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It is also possible that sometimes it will occur </a:t>
            </a:r>
          </a:p>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that the </a:t>
            </a:r>
            <a:r>
              <a:rPr lang="en-US" sz="2800" i="1" dirty="0">
                <a:effectLst/>
                <a:latin typeface="Century Gothic" panose="020B0502020202020204" pitchFamily="34" charset="0"/>
                <a:ea typeface="Calibri" panose="020F0502020204030204" pitchFamily="34" charset="0"/>
                <a:cs typeface="Arial" panose="020B0604020202020204" pitchFamily="34" charset="0"/>
              </a:rPr>
              <a:t>Nefesh</a:t>
            </a:r>
            <a:r>
              <a:rPr lang="en-US" sz="2800" dirty="0">
                <a:effectLst/>
                <a:latin typeface="Bookman Old Style" panose="02050604050505020204" pitchFamily="18" charset="0"/>
                <a:ea typeface="Calibri" panose="020F0502020204030204" pitchFamily="34" charset="0"/>
                <a:cs typeface="Arial" panose="020B0604020202020204" pitchFamily="34" charset="0"/>
              </a:rPr>
              <a:t> of a righteous person </a:t>
            </a:r>
          </a:p>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will be an </a:t>
            </a:r>
            <a:r>
              <a:rPr lang="en-US" sz="2800" i="1" dirty="0">
                <a:effectLst/>
                <a:latin typeface="Century Gothic" panose="020B0502020202020204" pitchFamily="34" charset="0"/>
                <a:ea typeface="Calibri" panose="020F0502020204030204" pitchFamily="34" charset="0"/>
                <a:cs typeface="Arial" panose="020B0604020202020204" pitchFamily="34" charset="0"/>
              </a:rPr>
              <a:t>ibbur</a:t>
            </a:r>
            <a:r>
              <a:rPr lang="en-US" sz="2800" dirty="0">
                <a:effectLst/>
                <a:latin typeface="Bookman Old Style" panose="02050604050505020204" pitchFamily="18" charset="0"/>
                <a:ea typeface="Calibri" panose="020F0502020204030204" pitchFamily="34" charset="0"/>
                <a:cs typeface="Arial" panose="020B0604020202020204" pitchFamily="34" charset="0"/>
              </a:rPr>
              <a:t> in him, </a:t>
            </a:r>
          </a:p>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and after that he will merit an </a:t>
            </a:r>
            <a:r>
              <a:rPr lang="en-US" sz="2800" i="1" dirty="0">
                <a:effectLst/>
                <a:latin typeface="Bookman Old Style" panose="02050604050505020204" pitchFamily="18" charset="0"/>
                <a:ea typeface="Calibri" panose="020F0502020204030204" pitchFamily="34" charset="0"/>
                <a:cs typeface="Arial" panose="020B0604020202020204" pitchFamily="34" charset="0"/>
              </a:rPr>
              <a:t>ibbur </a:t>
            </a:r>
            <a:r>
              <a:rPr lang="en-US" sz="2800" dirty="0">
                <a:effectLst/>
                <a:latin typeface="Bookman Old Style" panose="02050604050505020204" pitchFamily="18" charset="0"/>
                <a:ea typeface="Calibri" panose="020F0502020204030204" pitchFamily="34" charset="0"/>
                <a:cs typeface="Arial" panose="020B0604020202020204" pitchFamily="34" charset="0"/>
              </a:rPr>
              <a:t>of another </a:t>
            </a:r>
            <a:r>
              <a:rPr lang="en-US" sz="2800" i="1" dirty="0">
                <a:effectLst/>
                <a:latin typeface="Century Gothic" panose="020B0502020202020204" pitchFamily="34" charset="0"/>
                <a:ea typeface="Calibri" panose="020F0502020204030204" pitchFamily="34" charset="0"/>
                <a:cs typeface="Arial" panose="020B0604020202020204" pitchFamily="34" charset="0"/>
              </a:rPr>
              <a:t>Nefesh</a:t>
            </a:r>
            <a:r>
              <a:rPr lang="en-US" sz="2800" dirty="0">
                <a:effectLst/>
                <a:latin typeface="Bookman Old Style" panose="02050604050505020204" pitchFamily="18" charset="0"/>
                <a:ea typeface="Calibri" panose="020F0502020204030204" pitchFamily="34" charset="0"/>
                <a:cs typeface="Arial" panose="020B0604020202020204" pitchFamily="34" charset="0"/>
              </a:rPr>
              <a:t> </a:t>
            </a:r>
          </a:p>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from a different righteous person, greater than the first. </a:t>
            </a:r>
          </a:p>
          <a:p>
            <a:pPr algn="ctr"/>
            <a:r>
              <a:rPr lang="en-US" sz="2800" dirty="0">
                <a:effectLst/>
                <a:latin typeface="Berlin Sans FB" panose="020E0602020502020306" pitchFamily="34" charset="0"/>
                <a:ea typeface="Calibri" panose="020F0502020204030204" pitchFamily="34" charset="0"/>
                <a:cs typeface="Arial" panose="020B0604020202020204" pitchFamily="34" charset="0"/>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algn="just" rtl="1"/>
            <a:endParaRPr lang="en-US" dirty="0"/>
          </a:p>
        </p:txBody>
      </p:sp>
    </p:spTree>
    <p:extLst>
      <p:ext uri="{BB962C8B-B14F-4D97-AF65-F5344CB8AC3E}">
        <p14:creationId xmlns:p14="http://schemas.microsoft.com/office/powerpoint/2010/main" val="2854786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99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1885C33-0F2B-60FC-8306-B1421F38BD86}"/>
              </a:ext>
            </a:extLst>
          </p:cNvPr>
          <p:cNvSpPr txBox="1"/>
          <p:nvPr/>
        </p:nvSpPr>
        <p:spPr>
          <a:xfrm>
            <a:off x="110169" y="165252"/>
            <a:ext cx="11743980" cy="5839355"/>
          </a:xfrm>
          <a:prstGeom prst="rect">
            <a:avLst/>
          </a:prstGeom>
          <a:noFill/>
        </p:spPr>
        <p:txBody>
          <a:bodyPr wrap="square">
            <a:spAutoFit/>
          </a:bodyPr>
          <a:lstStyle/>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Thus, he will have his own </a:t>
            </a:r>
            <a:r>
              <a:rPr lang="en-US" sz="2800" i="1" dirty="0">
                <a:effectLst/>
                <a:latin typeface="Century Gothic" panose="020B0502020202020204" pitchFamily="34" charset="0"/>
                <a:ea typeface="Calibri" panose="020F0502020204030204" pitchFamily="34" charset="0"/>
                <a:cs typeface="Arial" panose="020B0604020202020204" pitchFamily="34" charset="0"/>
              </a:rPr>
              <a:t>Nefesh</a:t>
            </a:r>
            <a:r>
              <a:rPr lang="en-US" sz="2800" i="1" dirty="0">
                <a:effectLst/>
                <a:latin typeface="Bookman Old Style" panose="02050604050505020204" pitchFamily="18" charset="0"/>
                <a:ea typeface="Calibri" panose="020F0502020204030204" pitchFamily="34" charset="0"/>
                <a:cs typeface="Arial" panose="020B0604020202020204" pitchFamily="34" charset="0"/>
              </a:rPr>
              <a:t>,</a:t>
            </a:r>
            <a:r>
              <a:rPr lang="en-US" sz="2800" dirty="0">
                <a:effectLst/>
                <a:latin typeface="Bookman Old Style" panose="02050604050505020204" pitchFamily="18" charset="0"/>
                <a:ea typeface="Calibri" panose="020F0502020204030204" pitchFamily="34" charset="0"/>
                <a:cs typeface="Arial" panose="020B0604020202020204" pitchFamily="34" charset="0"/>
              </a:rPr>
              <a:t> </a:t>
            </a:r>
          </a:p>
          <a:p>
            <a:pPr algn="ctr">
              <a:lnSpc>
                <a:spcPct val="150000"/>
              </a:lnSpc>
            </a:pPr>
            <a:r>
              <a:rPr lang="en-US" sz="2800" dirty="0">
                <a:latin typeface="Bookman Old Style" panose="02050604050505020204" pitchFamily="18" charset="0"/>
                <a:ea typeface="Calibri" panose="020F0502020204030204" pitchFamily="34" charset="0"/>
                <a:cs typeface="Arial" panose="020B0604020202020204" pitchFamily="34" charset="0"/>
              </a:rPr>
              <a:t>and </a:t>
            </a:r>
            <a:r>
              <a:rPr lang="en-US" sz="2800" dirty="0">
                <a:effectLst/>
                <a:latin typeface="Bookman Old Style" panose="02050604050505020204" pitchFamily="18" charset="0"/>
                <a:ea typeface="Calibri" panose="020F0502020204030204" pitchFamily="34" charset="0"/>
                <a:cs typeface="Arial" panose="020B0604020202020204" pitchFamily="34" charset="0"/>
              </a:rPr>
              <a:t>the </a:t>
            </a:r>
            <a:r>
              <a:rPr lang="en-US" sz="2800" i="1" dirty="0">
                <a:effectLst/>
                <a:latin typeface="Century Gothic" panose="020B0502020202020204" pitchFamily="34" charset="0"/>
                <a:ea typeface="Calibri" panose="020F0502020204030204" pitchFamily="34" charset="0"/>
                <a:cs typeface="Arial" panose="020B0604020202020204" pitchFamily="34" charset="0"/>
              </a:rPr>
              <a:t>Nefesh</a:t>
            </a:r>
            <a:r>
              <a:rPr lang="en-US" sz="2800" i="1" dirty="0">
                <a:effectLst/>
                <a:latin typeface="Bookman Old Style" panose="02050604050505020204" pitchFamily="18" charset="0"/>
                <a:ea typeface="Calibri" panose="020F0502020204030204" pitchFamily="34" charset="0"/>
                <a:cs typeface="Arial" panose="020B0604020202020204" pitchFamily="34" charset="0"/>
              </a:rPr>
              <a:t> </a:t>
            </a:r>
          </a:p>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of the righteous person </a:t>
            </a:r>
          </a:p>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who first came to him will  </a:t>
            </a:r>
          </a:p>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Serve as a </a:t>
            </a:r>
            <a:r>
              <a:rPr lang="en-US" sz="2800" i="1" dirty="0">
                <a:effectLst/>
                <a:latin typeface="Century Gothic" panose="020B0502020202020204" pitchFamily="34" charset="0"/>
                <a:ea typeface="Calibri" panose="020F0502020204030204" pitchFamily="34" charset="0"/>
                <a:cs typeface="Arial" panose="020B0604020202020204" pitchFamily="34" charset="0"/>
              </a:rPr>
              <a:t>Ru’a</a:t>
            </a:r>
            <a:r>
              <a:rPr lang="en-US" sz="2800" i="1" u="sng" dirty="0">
                <a:effectLst/>
                <a:latin typeface="Century Gothic" panose="020B0502020202020204" pitchFamily="34" charset="0"/>
                <a:ea typeface="Calibri" panose="020F0502020204030204" pitchFamily="34" charset="0"/>
                <a:cs typeface="Arial" panose="020B0604020202020204" pitchFamily="34" charset="0"/>
              </a:rPr>
              <a:t>h</a:t>
            </a:r>
            <a:r>
              <a:rPr lang="en-US" sz="2800" dirty="0">
                <a:effectLst/>
                <a:latin typeface="Bookman Old Style" panose="02050604050505020204" pitchFamily="18" charset="0"/>
                <a:ea typeface="Calibri" panose="020F0502020204030204" pitchFamily="34" charset="0"/>
                <a:cs typeface="Arial" panose="020B0604020202020204" pitchFamily="34" charset="0"/>
              </a:rPr>
              <a:t> for him. </a:t>
            </a:r>
          </a:p>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The second </a:t>
            </a:r>
            <a:r>
              <a:rPr lang="en-US" sz="2800" i="1" dirty="0">
                <a:effectLst/>
                <a:latin typeface="Century Gothic" panose="020B0502020202020204" pitchFamily="34" charset="0"/>
                <a:ea typeface="Calibri" panose="020F0502020204030204" pitchFamily="34" charset="0"/>
                <a:cs typeface="Arial" panose="020B0604020202020204" pitchFamily="34" charset="0"/>
              </a:rPr>
              <a:t>Nefesh</a:t>
            </a:r>
            <a:r>
              <a:rPr lang="en-US" sz="2800" dirty="0">
                <a:effectLst/>
                <a:latin typeface="Bookman Old Style" panose="02050604050505020204" pitchFamily="18" charset="0"/>
                <a:ea typeface="Calibri" panose="020F0502020204030204" pitchFamily="34" charset="0"/>
                <a:cs typeface="Arial" panose="020B0604020202020204" pitchFamily="34" charset="0"/>
              </a:rPr>
              <a:t> of the greater righteous person </a:t>
            </a:r>
          </a:p>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which came to him last </a:t>
            </a:r>
          </a:p>
          <a:p>
            <a:pPr algn="ctr">
              <a:lnSpc>
                <a:spcPct val="150000"/>
              </a:lnSpc>
            </a:pPr>
            <a:r>
              <a:rPr lang="en-US" sz="2800" dirty="0">
                <a:effectLst/>
                <a:latin typeface="Bookman Old Style" panose="02050604050505020204" pitchFamily="18" charset="0"/>
                <a:ea typeface="Calibri" panose="020F0502020204030204" pitchFamily="34" charset="0"/>
                <a:cs typeface="Arial" panose="020B0604020202020204" pitchFamily="34" charset="0"/>
              </a:rPr>
              <a:t>will be the dimension of</a:t>
            </a:r>
          </a:p>
          <a:p>
            <a:pPr algn="ctr">
              <a:lnSpc>
                <a:spcPct val="150000"/>
              </a:lnSpc>
            </a:pPr>
            <a:r>
              <a:rPr lang="en-US" sz="2800" i="1" dirty="0">
                <a:effectLst/>
                <a:latin typeface="Century Gothic" panose="020B0502020202020204" pitchFamily="34" charset="0"/>
                <a:ea typeface="Calibri" panose="020F0502020204030204" pitchFamily="34" charset="0"/>
                <a:cs typeface="Arial" panose="020B0604020202020204" pitchFamily="34" charset="0"/>
              </a:rPr>
              <a:t>Neshamah</a:t>
            </a:r>
            <a:r>
              <a:rPr lang="en-US" sz="2800" dirty="0">
                <a:effectLst/>
                <a:latin typeface="Bookman Old Style" panose="02050604050505020204" pitchFamily="18" charset="0"/>
                <a:ea typeface="Calibri" panose="020F0502020204030204" pitchFamily="34" charset="0"/>
                <a:cs typeface="Arial" panose="020B0604020202020204" pitchFamily="34" charset="0"/>
              </a:rPr>
              <a:t> for him.</a:t>
            </a:r>
          </a:p>
        </p:txBody>
      </p:sp>
    </p:spTree>
    <p:extLst>
      <p:ext uri="{BB962C8B-B14F-4D97-AF65-F5344CB8AC3E}">
        <p14:creationId xmlns:p14="http://schemas.microsoft.com/office/powerpoint/2010/main" val="2688891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99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61BCB40-5DF5-FBC4-E634-6E87D8E64E2C}"/>
              </a:ext>
            </a:extLst>
          </p:cNvPr>
          <p:cNvSpPr txBox="1"/>
          <p:nvPr/>
        </p:nvSpPr>
        <p:spPr>
          <a:xfrm>
            <a:off x="0" y="-308472"/>
            <a:ext cx="12192000" cy="7489679"/>
          </a:xfrm>
          <a:prstGeom prst="rect">
            <a:avLst/>
          </a:prstGeom>
          <a:noFill/>
        </p:spPr>
        <p:txBody>
          <a:bodyPr wrap="square">
            <a:spAutoFit/>
          </a:bodyPr>
          <a:lstStyle/>
          <a:p>
            <a:pPr algn="just" rtl="1"/>
            <a:r>
              <a:rPr lang="en-US" dirty="0">
                <a:latin typeface="Aharoni" panose="02010803020104030203" pitchFamily="2" charset="-79"/>
                <a:cs typeface="Aharoni" panose="02010803020104030203" pitchFamily="2" charset="-79"/>
              </a:rPr>
              <a:t> </a:t>
            </a:r>
            <a:endParaRPr lang="he-IL" dirty="0">
              <a:latin typeface="Aharoni" panose="02010803020104030203" pitchFamily="2" charset="-79"/>
              <a:cs typeface="Aharoni" panose="02010803020104030203" pitchFamily="2" charset="-79"/>
            </a:endParaRPr>
          </a:p>
          <a:p>
            <a:pPr algn="just" rtl="1"/>
            <a:r>
              <a:rPr lang="he-IL" dirty="0">
                <a:latin typeface="David" panose="020E0502060401010101" pitchFamily="34" charset="-79"/>
                <a:cs typeface="David" panose="020E0502060401010101" pitchFamily="34" charset="-79"/>
              </a:rPr>
              <a:t>ולפעמים יתוקן נפש האדם כ"כ, עד שיזכה להשיג נפש איזה צדיק, ואח"כ ישיג בחי' רוח ממש של איזה צדיק אחד מעולה מכלם, עד שיוכל להיות, שישיג רוחו של אברהם אבינו ע"ה. </a:t>
            </a:r>
            <a:r>
              <a:rPr lang="he-IL" dirty="0" err="1">
                <a:latin typeface="David" panose="020E0502060401010101" pitchFamily="34" charset="-79"/>
                <a:cs typeface="David" panose="020E0502060401010101" pitchFamily="34" charset="-79"/>
              </a:rPr>
              <a:t>וז"ס</a:t>
            </a:r>
            <a:r>
              <a:rPr lang="he-IL" dirty="0">
                <a:latin typeface="David" panose="020E0502060401010101" pitchFamily="34" charset="-79"/>
                <a:cs typeface="David" panose="020E0502060401010101" pitchFamily="34" charset="-79"/>
              </a:rPr>
              <a:t> </a:t>
            </a:r>
            <a:r>
              <a:rPr lang="he-IL" dirty="0" err="1">
                <a:latin typeface="David" panose="020E0502060401010101" pitchFamily="34" charset="-79"/>
                <a:cs typeface="David" panose="020E0502060401010101" pitchFamily="34" charset="-79"/>
              </a:rPr>
              <a:t>מ"ש</a:t>
            </a:r>
            <a:r>
              <a:rPr lang="he-IL" dirty="0">
                <a:latin typeface="David" panose="020E0502060401010101" pitchFamily="34" charset="-79"/>
                <a:cs typeface="David" panose="020E0502060401010101" pitchFamily="34" charset="-79"/>
              </a:rPr>
              <a:t> ז"ל במדרשים, ובפרט במדרש שמואל, אין לך דור שאין בו כאברהם אבינו ע"ה, וכיצחק, וכיעקב, ומשה ושמואל </a:t>
            </a:r>
            <a:r>
              <a:rPr lang="he-IL" dirty="0" err="1">
                <a:latin typeface="David" panose="020E0502060401010101" pitchFamily="34" charset="-79"/>
                <a:cs typeface="David" panose="020E0502060401010101" pitchFamily="34" charset="-79"/>
              </a:rPr>
              <a:t>וכו</a:t>
            </a:r>
            <a:r>
              <a:rPr lang="he-IL" dirty="0">
                <a:latin typeface="David" panose="020E0502060401010101" pitchFamily="34" charset="-79"/>
                <a:cs typeface="David" panose="020E0502060401010101" pitchFamily="34" charset="-79"/>
              </a:rPr>
              <a:t>'. והנה בהתחלקות פרטים אלו, כשל </a:t>
            </a:r>
            <a:r>
              <a:rPr lang="he-IL" dirty="0" err="1">
                <a:latin typeface="David" panose="020E0502060401010101" pitchFamily="34" charset="-79"/>
                <a:cs typeface="David" panose="020E0502060401010101" pitchFamily="34" charset="-79"/>
              </a:rPr>
              <a:t>כח</a:t>
            </a:r>
            <a:r>
              <a:rPr lang="he-IL" dirty="0">
                <a:latin typeface="David" panose="020E0502060401010101" pitchFamily="34" charset="-79"/>
                <a:cs typeface="David" panose="020E0502060401010101" pitchFamily="34" charset="-79"/>
              </a:rPr>
              <a:t> הקולמוס להעלות כלם על ספר, והמשכיל יבין ויקיש מעצמו אל שאר החלוקים והפרטים:</a:t>
            </a:r>
            <a:endParaRPr lang="en-US" dirty="0">
              <a:latin typeface="David" panose="020E0502060401010101" pitchFamily="34" charset="-79"/>
              <a:cs typeface="David" panose="020E0502060401010101" pitchFamily="34" charset="-79"/>
            </a:endParaRPr>
          </a:p>
          <a:p>
            <a:pPr algn="just" rtl="1"/>
            <a:endParaRPr lang="en-US" dirty="0">
              <a:latin typeface="Aharoni" panose="02010803020104030203" pitchFamily="2" charset="-79"/>
              <a:cs typeface="Aharoni" panose="02010803020104030203" pitchFamily="2" charset="-79"/>
            </a:endParaRPr>
          </a:p>
          <a:p>
            <a:pPr algn="ctr">
              <a:lnSpc>
                <a:spcPct val="150000"/>
              </a:lnSpc>
            </a:pPr>
            <a:r>
              <a:rPr lang="en-US" sz="2800" dirty="0">
                <a:latin typeface="Bookman Old Style" panose="02050604050505020204" pitchFamily="18" charset="0"/>
              </a:rPr>
              <a:t>Sometimes the </a:t>
            </a:r>
            <a:r>
              <a:rPr lang="en-US" sz="2800" i="1" dirty="0">
                <a:latin typeface="Century Gothic" panose="020B0502020202020204" pitchFamily="34" charset="0"/>
              </a:rPr>
              <a:t>Nefesh</a:t>
            </a:r>
            <a:r>
              <a:rPr lang="en-US" sz="2800" dirty="0">
                <a:latin typeface="Bookman Old Style" panose="02050604050505020204" pitchFamily="18" charset="0"/>
              </a:rPr>
              <a:t> of a person </a:t>
            </a:r>
          </a:p>
          <a:p>
            <a:pPr algn="ctr">
              <a:lnSpc>
                <a:spcPct val="150000"/>
              </a:lnSpc>
            </a:pPr>
            <a:r>
              <a:rPr lang="en-US" sz="2800" dirty="0">
                <a:latin typeface="Bookman Old Style" panose="02050604050505020204" pitchFamily="18" charset="0"/>
              </a:rPr>
              <a:t>will be rectified so much that he will merit to achieve </a:t>
            </a:r>
          </a:p>
          <a:p>
            <a:pPr algn="ctr">
              <a:lnSpc>
                <a:spcPct val="150000"/>
              </a:lnSpc>
            </a:pPr>
            <a:r>
              <a:rPr lang="en-US" sz="2800" dirty="0">
                <a:latin typeface="Bookman Old Style" panose="02050604050505020204" pitchFamily="18" charset="0"/>
              </a:rPr>
              <a:t>the </a:t>
            </a:r>
            <a:r>
              <a:rPr lang="en-US" sz="2800" i="1" dirty="0">
                <a:latin typeface="Century Gothic" panose="020B0502020202020204" pitchFamily="34" charset="0"/>
              </a:rPr>
              <a:t>Nefesh</a:t>
            </a:r>
            <a:r>
              <a:rPr lang="en-US" sz="2800" dirty="0">
                <a:latin typeface="Bookman Old Style" panose="02050604050505020204" pitchFamily="18" charset="0"/>
              </a:rPr>
              <a:t> of a particular righteous person. </a:t>
            </a:r>
          </a:p>
          <a:p>
            <a:pPr algn="ctr">
              <a:lnSpc>
                <a:spcPct val="150000"/>
              </a:lnSpc>
            </a:pPr>
            <a:r>
              <a:rPr lang="en-US" sz="2800" dirty="0">
                <a:latin typeface="Bookman Old Style" panose="02050604050505020204" pitchFamily="18" charset="0"/>
              </a:rPr>
              <a:t>After that, he will actually reach the level of a </a:t>
            </a:r>
            <a:r>
              <a:rPr lang="en-US" sz="2800" i="1" dirty="0">
                <a:latin typeface="Century Gothic" panose="020B0502020202020204" pitchFamily="34" charset="0"/>
              </a:rPr>
              <a:t>Ru’a</a:t>
            </a:r>
            <a:r>
              <a:rPr lang="en-US" sz="2800" i="1" u="sng" dirty="0">
                <a:latin typeface="Century Gothic" panose="020B0502020202020204" pitchFamily="34" charset="0"/>
              </a:rPr>
              <a:t>h</a:t>
            </a:r>
            <a:r>
              <a:rPr lang="en-US" sz="2800" dirty="0">
                <a:latin typeface="Bookman Old Style" panose="02050604050505020204" pitchFamily="18" charset="0"/>
              </a:rPr>
              <a:t> </a:t>
            </a:r>
          </a:p>
          <a:p>
            <a:pPr algn="ctr">
              <a:lnSpc>
                <a:spcPct val="150000"/>
              </a:lnSpc>
            </a:pPr>
            <a:r>
              <a:rPr lang="en-US" sz="2800" dirty="0">
                <a:latin typeface="Bookman Old Style" panose="02050604050505020204" pitchFamily="18" charset="0"/>
              </a:rPr>
              <a:t>of a particular righteous person greater than both of them, </a:t>
            </a:r>
          </a:p>
          <a:p>
            <a:pPr algn="ctr">
              <a:lnSpc>
                <a:spcPct val="150000"/>
              </a:lnSpc>
            </a:pPr>
            <a:r>
              <a:rPr lang="en-US" sz="2800" dirty="0">
                <a:latin typeface="Bookman Old Style" panose="02050604050505020204" pitchFamily="18" charset="0"/>
              </a:rPr>
              <a:t>until it is possible to reach the </a:t>
            </a:r>
            <a:r>
              <a:rPr lang="en-US" sz="2800" i="1" dirty="0">
                <a:latin typeface="Century Gothic" panose="020B0502020202020204" pitchFamily="34" charset="0"/>
              </a:rPr>
              <a:t>Ru’a</a:t>
            </a:r>
            <a:r>
              <a:rPr lang="en-US" sz="2800" i="1" u="sng" dirty="0">
                <a:latin typeface="Century Gothic" panose="020B0502020202020204" pitchFamily="34" charset="0"/>
              </a:rPr>
              <a:t>h</a:t>
            </a:r>
            <a:r>
              <a:rPr lang="en-US" sz="2800" dirty="0">
                <a:latin typeface="Bookman Old Style" panose="02050604050505020204" pitchFamily="18" charset="0"/>
              </a:rPr>
              <a:t> of </a:t>
            </a:r>
          </a:p>
          <a:p>
            <a:pPr algn="ctr">
              <a:lnSpc>
                <a:spcPct val="150000"/>
              </a:lnSpc>
            </a:pPr>
            <a:r>
              <a:rPr lang="en-US" sz="2800" dirty="0">
                <a:latin typeface="Bookman Old Style" panose="02050604050505020204" pitchFamily="18" charset="0"/>
              </a:rPr>
              <a:t>our father Abraham</a:t>
            </a:r>
          </a:p>
          <a:p>
            <a:pPr algn="ctr">
              <a:lnSpc>
                <a:spcPct val="150000"/>
              </a:lnSpc>
            </a:pPr>
            <a:r>
              <a:rPr lang="en-US" sz="2800" dirty="0">
                <a:latin typeface="Bookman Old Style" panose="02050604050505020204" pitchFamily="18" charset="0"/>
              </a:rPr>
              <a:t>Peace be unto him</a:t>
            </a:r>
          </a:p>
          <a:p>
            <a:pPr algn="ctr">
              <a:lnSpc>
                <a:spcPct val="150000"/>
              </a:lnSpc>
            </a:pPr>
            <a:r>
              <a:rPr lang="en-US" sz="2800" dirty="0">
                <a:latin typeface="Berlin Sans FB" panose="020E0602020502020306" pitchFamily="34" charset="0"/>
              </a:rPr>
              <a:t> . </a:t>
            </a:r>
          </a:p>
        </p:txBody>
      </p:sp>
    </p:spTree>
    <p:extLst>
      <p:ext uri="{BB962C8B-B14F-4D97-AF65-F5344CB8AC3E}">
        <p14:creationId xmlns:p14="http://schemas.microsoft.com/office/powerpoint/2010/main" val="2325119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99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AF5DA9-A556-8014-EEA5-747013693F25}"/>
              </a:ext>
            </a:extLst>
          </p:cNvPr>
          <p:cNvSpPr txBox="1"/>
          <p:nvPr/>
        </p:nvSpPr>
        <p:spPr>
          <a:xfrm>
            <a:off x="0" y="0"/>
            <a:ext cx="12192000" cy="5805372"/>
          </a:xfrm>
          <a:prstGeom prst="rect">
            <a:avLst/>
          </a:prstGeom>
          <a:noFill/>
        </p:spPr>
        <p:txBody>
          <a:bodyPr wrap="square">
            <a:spAutoFit/>
          </a:bodyPr>
          <a:lstStyle/>
          <a:p>
            <a:pPr marL="0" marR="0" algn="ctr">
              <a:lnSpc>
                <a:spcPct val="150000"/>
              </a:lnSpc>
              <a:spcBef>
                <a:spcPts val="0"/>
              </a:spcBef>
              <a:spcAft>
                <a:spcPts val="800"/>
              </a:spcAft>
            </a:pPr>
            <a:r>
              <a:rPr lang="en-US" sz="2800" dirty="0">
                <a:effectLst/>
                <a:latin typeface="Bookman Old Style" panose="02050604050505020204" pitchFamily="18" charset="0"/>
                <a:ea typeface="Calibri" panose="020F0502020204030204" pitchFamily="34" charset="0"/>
                <a:cs typeface="Arial" panose="020B0604020202020204" pitchFamily="34" charset="0"/>
              </a:rPr>
              <a:t>This is the mystery of what they, </a:t>
            </a:r>
            <a:r>
              <a:rPr lang="en-US" sz="2800" dirty="0" err="1">
                <a:effectLst/>
                <a:latin typeface="Bookman Old Style" panose="02050604050505020204" pitchFamily="18" charset="0"/>
                <a:ea typeface="Calibri" panose="020F0502020204030204" pitchFamily="34" charset="0"/>
                <a:cs typeface="Arial" panose="020B0604020202020204" pitchFamily="34" charset="0"/>
              </a:rPr>
              <a:t>z”l</a:t>
            </a:r>
            <a:r>
              <a:rPr lang="en-US" sz="2800" dirty="0">
                <a:effectLst/>
                <a:latin typeface="Bookman Old Style" panose="02050604050505020204" pitchFamily="18" charset="0"/>
                <a:ea typeface="Calibri" panose="020F0502020204030204" pitchFamily="34" charset="0"/>
                <a:cs typeface="Arial" panose="020B0604020202020204" pitchFamily="34" charset="0"/>
              </a:rPr>
              <a:t>, </a:t>
            </a:r>
          </a:p>
          <a:p>
            <a:pPr marL="0" marR="0" algn="ctr">
              <a:lnSpc>
                <a:spcPct val="150000"/>
              </a:lnSpc>
              <a:spcBef>
                <a:spcPts val="0"/>
              </a:spcBef>
              <a:spcAft>
                <a:spcPts val="800"/>
              </a:spcAft>
            </a:pPr>
            <a:r>
              <a:rPr lang="en-US" sz="2800" dirty="0">
                <a:effectLst/>
                <a:latin typeface="Bookman Old Style" panose="02050604050505020204" pitchFamily="18" charset="0"/>
                <a:ea typeface="Calibri" panose="020F0502020204030204" pitchFamily="34" charset="0"/>
                <a:cs typeface="Arial" panose="020B0604020202020204" pitchFamily="34" charset="0"/>
              </a:rPr>
              <a:t>have written in the midrashim, </a:t>
            </a:r>
          </a:p>
          <a:p>
            <a:pPr marL="0" marR="0" algn="ctr">
              <a:lnSpc>
                <a:spcPct val="150000"/>
              </a:lnSpc>
              <a:spcBef>
                <a:spcPts val="0"/>
              </a:spcBef>
              <a:spcAft>
                <a:spcPts val="800"/>
              </a:spcAft>
            </a:pPr>
            <a:r>
              <a:rPr lang="en-US" sz="2800" dirty="0">
                <a:effectLst/>
                <a:latin typeface="Bookman Old Style" panose="02050604050505020204" pitchFamily="18" charset="0"/>
                <a:ea typeface="Calibri" panose="020F0502020204030204" pitchFamily="34" charset="0"/>
                <a:cs typeface="Arial" panose="020B0604020202020204" pitchFamily="34" charset="0"/>
              </a:rPr>
              <a:t>and specifically in </a:t>
            </a:r>
            <a:r>
              <a:rPr lang="en-US" sz="2800" i="1" dirty="0">
                <a:effectLst/>
                <a:latin typeface="Bookman Old Style" panose="02050604050505020204" pitchFamily="18" charset="0"/>
                <a:ea typeface="Calibri" panose="020F0502020204030204" pitchFamily="34" charset="0"/>
                <a:cs typeface="Arial" panose="020B0604020202020204" pitchFamily="34" charset="0"/>
              </a:rPr>
              <a:t>Midrash Shmuel</a:t>
            </a:r>
            <a:r>
              <a:rPr lang="en-US" sz="2800" dirty="0">
                <a:effectLst/>
                <a:latin typeface="Bookman Old Style" panose="02050604050505020204" pitchFamily="18" charset="0"/>
                <a:ea typeface="Calibri" panose="020F0502020204030204" pitchFamily="34" charset="0"/>
                <a:cs typeface="Arial" panose="020B0604020202020204" pitchFamily="34" charset="0"/>
              </a:rPr>
              <a:t>: </a:t>
            </a:r>
          </a:p>
          <a:p>
            <a:pPr marL="0" marR="0" algn="ctr">
              <a:lnSpc>
                <a:spcPct val="150000"/>
              </a:lnSpc>
              <a:spcBef>
                <a:spcPts val="0"/>
              </a:spcBef>
              <a:spcAft>
                <a:spcPts val="800"/>
              </a:spcAft>
            </a:pPr>
            <a:r>
              <a:rPr lang="en-US" sz="2800" dirty="0">
                <a:effectLst/>
                <a:latin typeface="Bookman Old Style" panose="02050604050505020204" pitchFamily="18" charset="0"/>
                <a:ea typeface="Calibri" panose="020F0502020204030204" pitchFamily="34" charset="0"/>
                <a:cs typeface="Arial" panose="020B0604020202020204" pitchFamily="34" charset="0"/>
              </a:rPr>
              <a:t>“There is not a generation in which there is not someone like </a:t>
            </a:r>
          </a:p>
          <a:p>
            <a:pPr marL="0" marR="0" algn="ctr">
              <a:lnSpc>
                <a:spcPct val="150000"/>
              </a:lnSpc>
              <a:spcBef>
                <a:spcPts val="0"/>
              </a:spcBef>
              <a:spcAft>
                <a:spcPts val="800"/>
              </a:spcAft>
            </a:pPr>
            <a:r>
              <a:rPr lang="en-US" sz="2800" dirty="0">
                <a:effectLst/>
                <a:latin typeface="Bookman Old Style" panose="02050604050505020204" pitchFamily="18" charset="0"/>
                <a:ea typeface="Calibri" panose="020F0502020204030204" pitchFamily="34" charset="0"/>
                <a:cs typeface="Arial" panose="020B0604020202020204" pitchFamily="34" charset="0"/>
              </a:rPr>
              <a:t>Abraham, Isaac, Jacob, Moses, Samuel, etc.” </a:t>
            </a:r>
          </a:p>
          <a:p>
            <a:pPr marL="0" marR="0" algn="ctr">
              <a:lnSpc>
                <a:spcPct val="150000"/>
              </a:lnSpc>
              <a:spcBef>
                <a:spcPts val="0"/>
              </a:spcBef>
              <a:spcAft>
                <a:spcPts val="800"/>
              </a:spcAft>
            </a:pPr>
            <a:r>
              <a:rPr lang="en-US" sz="2800" dirty="0">
                <a:effectLst/>
                <a:latin typeface="Bookman Old Style" panose="02050604050505020204" pitchFamily="18" charset="0"/>
                <a:ea typeface="Calibri" panose="020F0502020204030204" pitchFamily="34" charset="0"/>
                <a:cs typeface="Arial" panose="020B0604020202020204" pitchFamily="34" charset="0"/>
              </a:rPr>
              <a:t>But the pen does not have the power </a:t>
            </a:r>
          </a:p>
          <a:p>
            <a:pPr marL="0" marR="0" algn="ctr">
              <a:lnSpc>
                <a:spcPct val="150000"/>
              </a:lnSpc>
              <a:spcBef>
                <a:spcPts val="0"/>
              </a:spcBef>
              <a:spcAft>
                <a:spcPts val="800"/>
              </a:spcAft>
            </a:pPr>
            <a:r>
              <a:rPr lang="en-US" sz="2800" dirty="0">
                <a:effectLst/>
                <a:latin typeface="Bookman Old Style" panose="02050604050505020204" pitchFamily="18" charset="0"/>
                <a:ea typeface="Calibri" panose="020F0502020204030204" pitchFamily="34" charset="0"/>
                <a:cs typeface="Arial" panose="020B0604020202020204" pitchFamily="34" charset="0"/>
              </a:rPr>
              <a:t>to put all these fine details in a book, and the enlightened one will understand and infer the consequent divisions and details</a:t>
            </a:r>
            <a:r>
              <a:rPr lang="en-US" sz="2800" dirty="0">
                <a:latin typeface="Bookman Old Style" panose="02050604050505020204" pitchFamily="18" charset="0"/>
                <a:ea typeface="Calibri" panose="020F0502020204030204" pitchFamily="34" charset="0"/>
                <a:cs typeface="Arial" panose="020B0604020202020204" pitchFamily="34" charset="0"/>
              </a:rPr>
              <a:t>.</a:t>
            </a:r>
            <a:endParaRPr lang="en-US" sz="2800" dirty="0">
              <a:effectLst/>
              <a:latin typeface="Bookman Old Style" panose="020506040505050202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267480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99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597F5E-2A5E-748A-69E2-8FB5C384062F}"/>
              </a:ext>
            </a:extLst>
          </p:cNvPr>
          <p:cNvSpPr txBox="1"/>
          <p:nvPr/>
        </p:nvSpPr>
        <p:spPr>
          <a:xfrm>
            <a:off x="88135" y="88134"/>
            <a:ext cx="12008385" cy="6647974"/>
          </a:xfrm>
          <a:prstGeom prst="rect">
            <a:avLst/>
          </a:prstGeom>
          <a:noFill/>
        </p:spPr>
        <p:txBody>
          <a:bodyPr wrap="square">
            <a:spAutoFit/>
          </a:bodyPr>
          <a:lstStyle/>
          <a:p>
            <a:pPr algn="just" rtl="1"/>
            <a:r>
              <a:rPr lang="en-US" dirty="0">
                <a:latin typeface="Aharoni" panose="02010803020104030203" pitchFamily="2" charset="-79"/>
                <a:cs typeface="Aharoni" panose="02010803020104030203" pitchFamily="2" charset="-79"/>
              </a:rPr>
              <a:t> </a:t>
            </a:r>
            <a:r>
              <a:rPr lang="he-IL" dirty="0">
                <a:latin typeface="David" panose="020E0502060401010101" pitchFamily="34" charset="-79"/>
                <a:cs typeface="David" panose="020E0502060401010101" pitchFamily="34" charset="-79"/>
              </a:rPr>
              <a:t>כאשר </a:t>
            </a:r>
            <a:r>
              <a:rPr lang="he-IL" dirty="0" err="1">
                <a:latin typeface="David" panose="020E0502060401010101" pitchFamily="34" charset="-79"/>
                <a:cs typeface="David" panose="020E0502060401010101" pitchFamily="34" charset="-79"/>
              </a:rPr>
              <a:t>נתגלגלו</a:t>
            </a:r>
            <a:r>
              <a:rPr lang="he-IL" dirty="0">
                <a:latin typeface="David" panose="020E0502060401010101" pitchFamily="34" charset="-79"/>
                <a:cs typeface="David" panose="020E0502060401010101" pitchFamily="34" charset="-79"/>
              </a:rPr>
              <a:t> יחד הנפש והרוח של האדם, וכבר נתקנו שניהם, והנה אינם יכולים להשיג הנשמה שלהם עד גלגול אחר כנזכר. והנה בעודם בחיים אז אירע להם ע"ד </a:t>
            </a:r>
            <a:r>
              <a:rPr lang="he-IL" dirty="0" err="1">
                <a:latin typeface="David" panose="020E0502060401010101" pitchFamily="34" charset="-79"/>
                <a:cs typeface="David" panose="020E0502060401010101" pitchFamily="34" charset="-79"/>
              </a:rPr>
              <a:t>הנז"ל</a:t>
            </a:r>
            <a:r>
              <a:rPr lang="he-IL" dirty="0">
                <a:latin typeface="David" panose="020E0502060401010101" pitchFamily="34" charset="-79"/>
                <a:cs typeface="David" panose="020E0502060401010101" pitchFamily="34" charset="-79"/>
              </a:rPr>
              <a:t>, כי נכנס עמהם בסוד </a:t>
            </a:r>
            <a:r>
              <a:rPr lang="he-IL" dirty="0" err="1">
                <a:latin typeface="David" panose="020E0502060401010101" pitchFamily="34" charset="-79"/>
                <a:cs typeface="David" panose="020E0502060401010101" pitchFamily="34" charset="-79"/>
              </a:rPr>
              <a:t>העבור</a:t>
            </a:r>
            <a:r>
              <a:rPr lang="he-IL" dirty="0">
                <a:latin typeface="David" panose="020E0502060401010101" pitchFamily="34" charset="-79"/>
                <a:cs typeface="David" panose="020E0502060401010101" pitchFamily="34" charset="-79"/>
              </a:rPr>
              <a:t>, איזו נפש, או רוח, או נשמה, של איזה צדיק, והיא להם בבחינת נשמתם. </a:t>
            </a:r>
            <a:endParaRPr lang="en-US" dirty="0">
              <a:latin typeface="David" panose="020E0502060401010101" pitchFamily="34" charset="-79"/>
              <a:cs typeface="David" panose="020E0502060401010101" pitchFamily="34" charset="-79"/>
            </a:endParaRPr>
          </a:p>
          <a:p>
            <a:pPr algn="ctr"/>
            <a:endParaRPr lang="en-US" dirty="0">
              <a:latin typeface="Aharoni" panose="02010803020104030203" pitchFamily="2" charset="-79"/>
              <a:cs typeface="Aharoni" panose="02010803020104030203" pitchFamily="2" charset="-79"/>
            </a:endParaRPr>
          </a:p>
          <a:p>
            <a:pPr algn="ctr">
              <a:lnSpc>
                <a:spcPct val="150000"/>
              </a:lnSpc>
            </a:pPr>
            <a:r>
              <a:rPr lang="en-US" sz="2800" dirty="0">
                <a:latin typeface="Bookman Old Style" panose="02050604050505020204" pitchFamily="18" charset="0"/>
                <a:cs typeface="Aharoni" panose="02010803020104030203" pitchFamily="2" charset="-79"/>
              </a:rPr>
              <a:t>When a </a:t>
            </a:r>
            <a:r>
              <a:rPr lang="en-US" sz="2800" i="1" dirty="0">
                <a:latin typeface="Century Gothic" panose="020B0502020202020204" pitchFamily="34" charset="0"/>
                <a:cs typeface="Aharoni" panose="02010803020104030203" pitchFamily="2" charset="-79"/>
              </a:rPr>
              <a:t>Nefesh</a:t>
            </a:r>
            <a:r>
              <a:rPr lang="en-US" sz="2800" i="1" dirty="0">
                <a:latin typeface="Bookman Old Style" panose="02050604050505020204" pitchFamily="18" charset="0"/>
                <a:cs typeface="Aharoni" panose="02010803020104030203" pitchFamily="2" charset="-79"/>
              </a:rPr>
              <a:t> and </a:t>
            </a:r>
            <a:r>
              <a:rPr lang="en-US" sz="2800" i="1" dirty="0">
                <a:latin typeface="Century Gothic" panose="020B0502020202020204" pitchFamily="34" charset="0"/>
              </a:rPr>
              <a:t>Ru’a</a:t>
            </a:r>
            <a:r>
              <a:rPr lang="en-US" sz="2800" i="1" u="sng" dirty="0">
                <a:latin typeface="Century Gothic" panose="020B0502020202020204" pitchFamily="34" charset="0"/>
              </a:rPr>
              <a:t>h</a:t>
            </a:r>
            <a:r>
              <a:rPr lang="en-US" sz="2800" i="1" dirty="0">
                <a:latin typeface="Bookman Old Style" panose="02050604050505020204" pitchFamily="18" charset="0"/>
                <a:cs typeface="Aharoni" panose="02010803020104030203" pitchFamily="2" charset="-79"/>
              </a:rPr>
              <a:t> </a:t>
            </a:r>
          </a:p>
          <a:p>
            <a:pPr algn="ctr">
              <a:lnSpc>
                <a:spcPct val="150000"/>
              </a:lnSpc>
            </a:pPr>
            <a:r>
              <a:rPr lang="en-US" sz="2800" dirty="0">
                <a:latin typeface="Bookman Old Style" panose="02050604050505020204" pitchFamily="18" charset="0"/>
                <a:cs typeface="Aharoni" panose="02010803020104030203" pitchFamily="2" charset="-79"/>
              </a:rPr>
              <a:t>revolve  together and have been rectified, </a:t>
            </a:r>
          </a:p>
          <a:p>
            <a:pPr algn="ctr">
              <a:lnSpc>
                <a:spcPct val="150000"/>
              </a:lnSpc>
            </a:pPr>
            <a:r>
              <a:rPr lang="en-US" sz="2800" dirty="0">
                <a:latin typeface="Bookman Old Style" panose="02050604050505020204" pitchFamily="18" charset="0"/>
                <a:cs typeface="Aharoni" panose="02010803020104030203" pitchFamily="2" charset="-79"/>
              </a:rPr>
              <a:t>but are unable to acquire their </a:t>
            </a:r>
            <a:r>
              <a:rPr lang="en-US" sz="2800" i="1" dirty="0">
                <a:latin typeface="Century Gothic" panose="020B0502020202020204" pitchFamily="34" charset="0"/>
                <a:cs typeface="Aharoni" panose="02010803020104030203" pitchFamily="2" charset="-79"/>
              </a:rPr>
              <a:t>Neshamah</a:t>
            </a:r>
            <a:r>
              <a:rPr lang="en-US" sz="2800" i="1" dirty="0">
                <a:latin typeface="Bookman Old Style" panose="02050604050505020204" pitchFamily="18" charset="0"/>
                <a:cs typeface="Aharoni" panose="02010803020104030203" pitchFamily="2" charset="-79"/>
              </a:rPr>
              <a:t> </a:t>
            </a:r>
          </a:p>
          <a:p>
            <a:pPr algn="ctr">
              <a:lnSpc>
                <a:spcPct val="150000"/>
              </a:lnSpc>
            </a:pPr>
            <a:r>
              <a:rPr lang="en-US" sz="2800" dirty="0">
                <a:latin typeface="Bookman Old Style" panose="02050604050505020204" pitchFamily="18" charset="0"/>
                <a:cs typeface="Aharoni" panose="02010803020104030203" pitchFamily="2" charset="-79"/>
              </a:rPr>
              <a:t>until another revolution…</a:t>
            </a:r>
          </a:p>
          <a:p>
            <a:pPr algn="ctr">
              <a:lnSpc>
                <a:spcPct val="150000"/>
              </a:lnSpc>
            </a:pPr>
            <a:r>
              <a:rPr lang="en-US" sz="2800" dirty="0">
                <a:latin typeface="Bookman Old Style" panose="02050604050505020204" pitchFamily="18" charset="0"/>
                <a:cs typeface="Aharoni" panose="02010803020104030203" pitchFamily="2" charset="-79"/>
              </a:rPr>
              <a:t>A </a:t>
            </a:r>
            <a:r>
              <a:rPr lang="en-US" sz="2800" i="1" dirty="0">
                <a:latin typeface="Century Gothic" panose="020B0502020202020204" pitchFamily="34" charset="0"/>
                <a:cs typeface="Aharoni" panose="02010803020104030203" pitchFamily="2" charset="-79"/>
              </a:rPr>
              <a:t>Nefesh</a:t>
            </a:r>
            <a:r>
              <a:rPr lang="en-US" sz="2800" i="1" dirty="0">
                <a:latin typeface="Bookman Old Style" panose="02050604050505020204" pitchFamily="18" charset="0"/>
                <a:cs typeface="Aharoni" panose="02010803020104030203" pitchFamily="2" charset="-79"/>
              </a:rPr>
              <a:t>, or </a:t>
            </a:r>
            <a:r>
              <a:rPr lang="en-US" sz="2800" i="1" dirty="0">
                <a:latin typeface="Century Gothic" panose="020B0502020202020204" pitchFamily="34" charset="0"/>
              </a:rPr>
              <a:t>Ru’a</a:t>
            </a:r>
            <a:r>
              <a:rPr lang="en-US" sz="2800" i="1" u="sng" dirty="0">
                <a:latin typeface="Century Gothic" panose="020B0502020202020204" pitchFamily="34" charset="0"/>
              </a:rPr>
              <a:t>h</a:t>
            </a:r>
            <a:r>
              <a:rPr lang="en-US" sz="2800" i="1" dirty="0">
                <a:latin typeface="Bookman Old Style" panose="02050604050505020204" pitchFamily="18" charset="0"/>
                <a:cs typeface="Aharoni" panose="02010803020104030203" pitchFamily="2" charset="-79"/>
              </a:rPr>
              <a:t>, or </a:t>
            </a:r>
            <a:r>
              <a:rPr lang="en-US" sz="2800" i="1" dirty="0">
                <a:latin typeface="Century Gothic" panose="020B0502020202020204" pitchFamily="34" charset="0"/>
                <a:cs typeface="Aharoni" panose="02010803020104030203" pitchFamily="2" charset="-79"/>
              </a:rPr>
              <a:t>Neshamah</a:t>
            </a:r>
            <a:r>
              <a:rPr lang="en-US" sz="2800" i="1" dirty="0">
                <a:latin typeface="Bookman Old Style" panose="02050604050505020204" pitchFamily="18" charset="0"/>
                <a:cs typeface="Aharoni" panose="02010803020104030203" pitchFamily="2" charset="-79"/>
              </a:rPr>
              <a:t> </a:t>
            </a:r>
          </a:p>
          <a:p>
            <a:pPr algn="ctr">
              <a:lnSpc>
                <a:spcPct val="150000"/>
              </a:lnSpc>
            </a:pPr>
            <a:r>
              <a:rPr lang="en-US" sz="2800" dirty="0">
                <a:latin typeface="Bookman Old Style" panose="02050604050505020204" pitchFamily="18" charset="0"/>
                <a:cs typeface="Aharoni" panose="02010803020104030203" pitchFamily="2" charset="-79"/>
              </a:rPr>
              <a:t>of a particular righteous person can enter with them </a:t>
            </a:r>
          </a:p>
          <a:p>
            <a:pPr algn="ctr">
              <a:lnSpc>
                <a:spcPct val="150000"/>
              </a:lnSpc>
            </a:pPr>
            <a:r>
              <a:rPr lang="en-US" sz="2800" dirty="0">
                <a:latin typeface="Bookman Old Style" panose="02050604050505020204" pitchFamily="18" charset="0"/>
                <a:cs typeface="Aharoni" panose="02010803020104030203" pitchFamily="2" charset="-79"/>
              </a:rPr>
              <a:t>and serve as the </a:t>
            </a:r>
          </a:p>
          <a:p>
            <a:pPr algn="ctr">
              <a:lnSpc>
                <a:spcPct val="150000"/>
              </a:lnSpc>
            </a:pPr>
            <a:r>
              <a:rPr lang="en-US" sz="2800" dirty="0">
                <a:latin typeface="Bookman Old Style" panose="02050604050505020204" pitchFamily="18" charset="0"/>
                <a:cs typeface="Aharoni" panose="02010803020104030203" pitchFamily="2" charset="-79"/>
              </a:rPr>
              <a:t>dimension of </a:t>
            </a:r>
            <a:r>
              <a:rPr lang="en-US" sz="2800" i="1" dirty="0">
                <a:latin typeface="Century Gothic" panose="020B0502020202020204" pitchFamily="34" charset="0"/>
                <a:cs typeface="Aharoni" panose="02010803020104030203" pitchFamily="2" charset="-79"/>
              </a:rPr>
              <a:t>Neshamah</a:t>
            </a:r>
            <a:r>
              <a:rPr lang="en-US" sz="2800" i="1" dirty="0">
                <a:latin typeface="Bookman Old Style" panose="02050604050505020204" pitchFamily="18" charset="0"/>
                <a:cs typeface="Aharoni" panose="02010803020104030203" pitchFamily="2" charset="-79"/>
              </a:rPr>
              <a:t> </a:t>
            </a:r>
            <a:r>
              <a:rPr lang="en-US" sz="2800" dirty="0">
                <a:latin typeface="Bookman Old Style" panose="02050604050505020204" pitchFamily="18" charset="0"/>
                <a:cs typeface="Aharoni" panose="02010803020104030203" pitchFamily="2" charset="-79"/>
              </a:rPr>
              <a:t>for them.</a:t>
            </a:r>
          </a:p>
          <a:p>
            <a:pPr algn="just" rtl="1"/>
            <a:endParaRPr lang="en-US" dirty="0">
              <a:latin typeface="Aharoni" panose="02010803020104030203" pitchFamily="2" charset="-79"/>
              <a:cs typeface="Aharoni" panose="02010803020104030203" pitchFamily="2" charset="-79"/>
            </a:endParaRPr>
          </a:p>
          <a:p>
            <a:pPr algn="just" rtl="1"/>
            <a:r>
              <a:rPr lang="en-US" dirty="0">
                <a:latin typeface="Aharoni" panose="02010803020104030203" pitchFamily="2" charset="-79"/>
                <a:cs typeface="Aharoni" panose="02010803020104030203" pitchFamily="2" charset="-79"/>
              </a:rPr>
              <a:t> </a:t>
            </a:r>
            <a:endParaRPr lang="en-US" dirty="0"/>
          </a:p>
        </p:txBody>
      </p:sp>
    </p:spTree>
    <p:extLst>
      <p:ext uri="{BB962C8B-B14F-4D97-AF65-F5344CB8AC3E}">
        <p14:creationId xmlns:p14="http://schemas.microsoft.com/office/powerpoint/2010/main" val="2422802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99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A74FF5D-CAC4-96FE-F924-A804460FEA1B}"/>
              </a:ext>
            </a:extLst>
          </p:cNvPr>
          <p:cNvSpPr txBox="1"/>
          <p:nvPr/>
        </p:nvSpPr>
        <p:spPr>
          <a:xfrm>
            <a:off x="0" y="0"/>
            <a:ext cx="12192000" cy="6555641"/>
          </a:xfrm>
          <a:prstGeom prst="rect">
            <a:avLst/>
          </a:prstGeom>
          <a:noFill/>
        </p:spPr>
        <p:txBody>
          <a:bodyPr wrap="square">
            <a:spAutoFit/>
          </a:bodyPr>
          <a:lstStyle/>
          <a:p>
            <a:pPr algn="just" rtl="1"/>
            <a:r>
              <a:rPr lang="en-US" dirty="0">
                <a:latin typeface="Aharoni" panose="02010803020104030203" pitchFamily="2" charset="-79"/>
                <a:cs typeface="Aharoni" panose="02010803020104030203" pitchFamily="2" charset="-79"/>
              </a:rPr>
              <a:t> </a:t>
            </a:r>
            <a:r>
              <a:rPr lang="he-IL" dirty="0">
                <a:latin typeface="David" panose="020E0502060401010101" pitchFamily="34" charset="-79"/>
                <a:cs typeface="David" panose="020E0502060401010101" pitchFamily="34" charset="-79"/>
              </a:rPr>
              <a:t>גם לפעמים יארע, שאחר </a:t>
            </a:r>
            <a:r>
              <a:rPr lang="he-IL" dirty="0" err="1">
                <a:latin typeface="David" panose="020E0502060401010101" pitchFamily="34" charset="-79"/>
                <a:cs typeface="David" panose="020E0502060401010101" pitchFamily="34" charset="-79"/>
              </a:rPr>
              <a:t>שנתגלגלו</a:t>
            </a:r>
            <a:r>
              <a:rPr lang="he-IL" dirty="0">
                <a:latin typeface="David" panose="020E0502060401010101" pitchFamily="34" charset="-79"/>
                <a:cs typeface="David" panose="020E0502060401010101" pitchFamily="34" charset="-79"/>
              </a:rPr>
              <a:t> יחד שלשת חלקיו, </a:t>
            </a:r>
            <a:r>
              <a:rPr lang="he-IL" dirty="0" err="1">
                <a:latin typeface="David" panose="020E0502060401010101" pitchFamily="34" charset="-79"/>
                <a:cs typeface="David" panose="020E0502060401010101" pitchFamily="34" charset="-79"/>
              </a:rPr>
              <a:t>נר"ן</a:t>
            </a:r>
            <a:r>
              <a:rPr lang="he-IL" dirty="0">
                <a:latin typeface="David" panose="020E0502060401010101" pitchFamily="34" charset="-79"/>
                <a:cs typeface="David" panose="020E0502060401010101" pitchFamily="34" charset="-79"/>
              </a:rPr>
              <a:t> שלו, ונתקנו כולם, כי אז </a:t>
            </a:r>
            <a:r>
              <a:rPr lang="he-IL" dirty="0" err="1">
                <a:latin typeface="David" panose="020E0502060401010101" pitchFamily="34" charset="-79"/>
                <a:cs typeface="David" panose="020E0502060401010101" pitchFamily="34" charset="-79"/>
              </a:rPr>
              <a:t>יתעבר</a:t>
            </a:r>
            <a:r>
              <a:rPr lang="he-IL" dirty="0">
                <a:latin typeface="David" panose="020E0502060401010101" pitchFamily="34" charset="-79"/>
                <a:cs typeface="David" panose="020E0502060401010101" pitchFamily="34" charset="-79"/>
              </a:rPr>
              <a:t> בו איזו נפש, או רוח, של איזה צדיק כנזכר, הנה כשיפטר מן העולם, יוכל להתעלות כפי בחי' הצדיק ההוא שנתעבר בו, ושם בעולם הבא יהיו שניהם במעלה ובמדרגה אחת. </a:t>
            </a:r>
            <a:r>
              <a:rPr lang="he-IL" dirty="0" err="1">
                <a:latin typeface="David" panose="020E0502060401010101" pitchFamily="34" charset="-79"/>
                <a:cs typeface="David" panose="020E0502060401010101" pitchFamily="34" charset="-79"/>
              </a:rPr>
              <a:t>וז"ס</a:t>
            </a:r>
            <a:r>
              <a:rPr lang="he-IL" dirty="0">
                <a:latin typeface="David" panose="020E0502060401010101" pitchFamily="34" charset="-79"/>
                <a:cs typeface="David" panose="020E0502060401010101" pitchFamily="34" charset="-79"/>
              </a:rPr>
              <a:t> </a:t>
            </a:r>
            <a:r>
              <a:rPr lang="he-IL" dirty="0" err="1">
                <a:latin typeface="David" panose="020E0502060401010101" pitchFamily="34" charset="-79"/>
                <a:cs typeface="David" panose="020E0502060401010101" pitchFamily="34" charset="-79"/>
              </a:rPr>
              <a:t>מ"ש</a:t>
            </a:r>
            <a:r>
              <a:rPr lang="he-IL" dirty="0">
                <a:latin typeface="David" panose="020E0502060401010101" pitchFamily="34" charset="-79"/>
                <a:cs typeface="David" panose="020E0502060401010101" pitchFamily="34" charset="-79"/>
              </a:rPr>
              <a:t> בהקדמת בראשית בספר הזוהר דף ז' ע"ב, שנפל </a:t>
            </a:r>
            <a:r>
              <a:rPr lang="he-IL" dirty="0" err="1">
                <a:latin typeface="David" panose="020E0502060401010101" pitchFamily="34" charset="-79"/>
                <a:cs typeface="David" panose="020E0502060401010101" pitchFamily="34" charset="-79"/>
              </a:rPr>
              <a:t>הרשב"י</a:t>
            </a:r>
            <a:r>
              <a:rPr lang="he-IL" dirty="0">
                <a:latin typeface="David" panose="020E0502060401010101" pitchFamily="34" charset="-79"/>
                <a:cs typeface="David" panose="020E0502060401010101" pitchFamily="34" charset="-79"/>
              </a:rPr>
              <a:t> ע"ה על פניו, וראה את רב </a:t>
            </a:r>
            <a:r>
              <a:rPr lang="he-IL" dirty="0" err="1">
                <a:latin typeface="David" panose="020E0502060401010101" pitchFamily="34" charset="-79"/>
                <a:cs typeface="David" panose="020E0502060401010101" pitchFamily="34" charset="-79"/>
              </a:rPr>
              <a:t>המנונא</a:t>
            </a:r>
            <a:r>
              <a:rPr lang="he-IL" dirty="0">
                <a:latin typeface="David" panose="020E0502060401010101" pitchFamily="34" charset="-79"/>
                <a:cs typeface="David" panose="020E0502060401010101" pitchFamily="34" charset="-79"/>
              </a:rPr>
              <a:t> סבא ז"ל, וא"ל </a:t>
            </a:r>
            <a:r>
              <a:rPr lang="he-IL" dirty="0" err="1">
                <a:latin typeface="David" panose="020E0502060401010101" pitchFamily="34" charset="-79"/>
                <a:cs typeface="David" panose="020E0502060401010101" pitchFamily="34" charset="-79"/>
              </a:rPr>
              <a:t>דבההוא</a:t>
            </a:r>
            <a:r>
              <a:rPr lang="he-IL" dirty="0">
                <a:latin typeface="David" panose="020E0502060401010101" pitchFamily="34" charset="-79"/>
                <a:cs typeface="David" panose="020E0502060401010101" pitchFamily="34" charset="-79"/>
              </a:rPr>
              <a:t> עלמא </a:t>
            </a:r>
            <a:r>
              <a:rPr lang="he-IL" dirty="0" err="1">
                <a:latin typeface="David" panose="020E0502060401010101" pitchFamily="34" charset="-79"/>
                <a:cs typeface="David" panose="020E0502060401010101" pitchFamily="34" charset="-79"/>
              </a:rPr>
              <a:t>יהוויין</a:t>
            </a:r>
            <a:r>
              <a:rPr lang="he-IL" dirty="0">
                <a:latin typeface="David" panose="020E0502060401010101" pitchFamily="34" charset="-79"/>
                <a:cs typeface="David" panose="020E0502060401010101" pitchFamily="34" charset="-79"/>
              </a:rPr>
              <a:t> </a:t>
            </a:r>
            <a:r>
              <a:rPr lang="he-IL" dirty="0" err="1">
                <a:latin typeface="David" panose="020E0502060401010101" pitchFamily="34" charset="-79"/>
                <a:cs typeface="David" panose="020E0502060401010101" pitchFamily="34" charset="-79"/>
              </a:rPr>
              <a:t>שכיבין</a:t>
            </a:r>
            <a:r>
              <a:rPr lang="he-IL" dirty="0">
                <a:latin typeface="David" panose="020E0502060401010101" pitchFamily="34" charset="-79"/>
                <a:cs typeface="David" panose="020E0502060401010101" pitchFamily="34" charset="-79"/>
              </a:rPr>
              <a:t> יחד, הוא ורב </a:t>
            </a:r>
            <a:r>
              <a:rPr lang="he-IL" dirty="0" err="1">
                <a:latin typeface="David" panose="020E0502060401010101" pitchFamily="34" charset="-79"/>
                <a:cs typeface="David" panose="020E0502060401010101" pitchFamily="34" charset="-79"/>
              </a:rPr>
              <a:t>המנונא</a:t>
            </a:r>
            <a:r>
              <a:rPr lang="he-IL" dirty="0">
                <a:latin typeface="David" panose="020E0502060401010101" pitchFamily="34" charset="-79"/>
                <a:cs typeface="David" panose="020E0502060401010101" pitchFamily="34" charset="-79"/>
              </a:rPr>
              <a:t> סבא, ודי בזה:</a:t>
            </a:r>
            <a:endParaRPr lang="en-US" dirty="0">
              <a:latin typeface="David" panose="020E0502060401010101" pitchFamily="34" charset="-79"/>
              <a:cs typeface="David" panose="020E0502060401010101" pitchFamily="34" charset="-79"/>
            </a:endParaRPr>
          </a:p>
          <a:p>
            <a:pPr algn="ctr">
              <a:lnSpc>
                <a:spcPct val="150000"/>
              </a:lnSpc>
            </a:pPr>
            <a:r>
              <a:rPr lang="en-US" sz="2800" dirty="0">
                <a:latin typeface="Bookman Old Style" panose="02050604050505020204" pitchFamily="18" charset="0"/>
                <a:cs typeface="Aharoni" panose="02010803020104030203" pitchFamily="2" charset="-79"/>
              </a:rPr>
              <a:t>It can also occur sometimes that, </a:t>
            </a:r>
          </a:p>
          <a:p>
            <a:pPr algn="ctr">
              <a:lnSpc>
                <a:spcPct val="150000"/>
              </a:lnSpc>
            </a:pPr>
            <a:r>
              <a:rPr lang="en-US" sz="2800" dirty="0">
                <a:latin typeface="Bookman Old Style" panose="02050604050505020204" pitchFamily="18" charset="0"/>
                <a:cs typeface="Aharoni" panose="02010803020104030203" pitchFamily="2" charset="-79"/>
              </a:rPr>
              <a:t>after his three parts have revolved together, </a:t>
            </a:r>
          </a:p>
          <a:p>
            <a:pPr algn="ctr">
              <a:lnSpc>
                <a:spcPct val="150000"/>
              </a:lnSpc>
            </a:pPr>
            <a:r>
              <a:rPr lang="en-US" sz="2800" dirty="0">
                <a:latin typeface="Bookman Old Style" panose="02050604050505020204" pitchFamily="18" charset="0"/>
                <a:cs typeface="Aharoni" panose="02010803020104030203" pitchFamily="2" charset="-79"/>
              </a:rPr>
              <a:t>his </a:t>
            </a:r>
            <a:r>
              <a:rPr lang="en-US" sz="2800" i="1" dirty="0">
                <a:latin typeface="Century Gothic" panose="020B0502020202020204" pitchFamily="34" charset="0"/>
                <a:cs typeface="Aharoni" panose="02010803020104030203" pitchFamily="2" charset="-79"/>
              </a:rPr>
              <a:t>Nefesh</a:t>
            </a:r>
            <a:r>
              <a:rPr lang="en-US" sz="2800" i="1" dirty="0">
                <a:latin typeface="Bookman Old Style" panose="02050604050505020204" pitchFamily="18" charset="0"/>
                <a:cs typeface="Aharoni" panose="02010803020104030203" pitchFamily="2" charset="-79"/>
              </a:rPr>
              <a:t>, </a:t>
            </a:r>
            <a:r>
              <a:rPr lang="en-US" sz="2800" i="1" dirty="0">
                <a:latin typeface="Century Gothic" panose="020B0502020202020204" pitchFamily="34" charset="0"/>
              </a:rPr>
              <a:t>Ru’a</a:t>
            </a:r>
            <a:r>
              <a:rPr lang="en-US" sz="2800" i="1" u="sng" dirty="0">
                <a:latin typeface="Century Gothic" panose="020B0502020202020204" pitchFamily="34" charset="0"/>
              </a:rPr>
              <a:t>h</a:t>
            </a:r>
            <a:r>
              <a:rPr lang="en-US" sz="2800" i="1" dirty="0">
                <a:latin typeface="Bookman Old Style" panose="02050604050505020204" pitchFamily="18" charset="0"/>
                <a:cs typeface="Aharoni" panose="02010803020104030203" pitchFamily="2" charset="-79"/>
              </a:rPr>
              <a:t>, and </a:t>
            </a:r>
            <a:r>
              <a:rPr lang="en-US" sz="2800" i="1" dirty="0">
                <a:latin typeface="Century Gothic" panose="020B0502020202020204" pitchFamily="34" charset="0"/>
                <a:cs typeface="Aharoni" panose="02010803020104030203" pitchFamily="2" charset="-79"/>
              </a:rPr>
              <a:t>Neshamah</a:t>
            </a:r>
            <a:r>
              <a:rPr lang="en-US" sz="2800" dirty="0">
                <a:latin typeface="Bookman Old Style" panose="02050604050505020204" pitchFamily="18" charset="0"/>
                <a:cs typeface="Aharoni" panose="02010803020104030203" pitchFamily="2" charset="-79"/>
              </a:rPr>
              <a:t>, </a:t>
            </a:r>
          </a:p>
          <a:p>
            <a:pPr algn="ctr">
              <a:lnSpc>
                <a:spcPct val="150000"/>
              </a:lnSpc>
            </a:pPr>
            <a:r>
              <a:rPr lang="en-US" sz="2800" dirty="0">
                <a:latin typeface="Bookman Old Style" panose="02050604050505020204" pitchFamily="18" charset="0"/>
                <a:cs typeface="Aharoni" panose="02010803020104030203" pitchFamily="2" charset="-79"/>
              </a:rPr>
              <a:t>and all of them have been rectified, </a:t>
            </a:r>
          </a:p>
          <a:p>
            <a:pPr algn="ctr">
              <a:lnSpc>
                <a:spcPct val="150000"/>
              </a:lnSpc>
            </a:pPr>
            <a:r>
              <a:rPr lang="en-US" sz="2800" dirty="0">
                <a:latin typeface="Bookman Old Style" panose="02050604050505020204" pitchFamily="18" charset="0"/>
                <a:cs typeface="Aharoni" panose="02010803020104030203" pitchFamily="2" charset="-79"/>
              </a:rPr>
              <a:t>a </a:t>
            </a:r>
            <a:r>
              <a:rPr lang="en-US" sz="2800" i="1" dirty="0">
                <a:latin typeface="Century Gothic" panose="020B0502020202020204" pitchFamily="34" charset="0"/>
                <a:cs typeface="Aharoni" panose="02010803020104030203" pitchFamily="2" charset="-79"/>
              </a:rPr>
              <a:t>Nefesh</a:t>
            </a:r>
            <a:r>
              <a:rPr lang="en-US" sz="2800" i="1" dirty="0">
                <a:latin typeface="Bookman Old Style" panose="02050604050505020204" pitchFamily="18" charset="0"/>
                <a:cs typeface="Aharoni" panose="02010803020104030203" pitchFamily="2" charset="-79"/>
              </a:rPr>
              <a:t> or </a:t>
            </a:r>
            <a:r>
              <a:rPr lang="en-US" sz="2800" i="1" dirty="0">
                <a:latin typeface="Century Gothic" panose="020B0502020202020204" pitchFamily="34" charset="0"/>
              </a:rPr>
              <a:t>Ru’a</a:t>
            </a:r>
            <a:r>
              <a:rPr lang="en-US" sz="2800" i="1" u="sng" dirty="0">
                <a:latin typeface="Century Gothic" panose="020B0502020202020204" pitchFamily="34" charset="0"/>
              </a:rPr>
              <a:t>h</a:t>
            </a:r>
            <a:r>
              <a:rPr lang="en-US" sz="2800" i="1" dirty="0">
                <a:latin typeface="Bookman Old Style" panose="02050604050505020204" pitchFamily="18" charset="0"/>
                <a:cs typeface="Aharoni" panose="02010803020104030203" pitchFamily="2" charset="-79"/>
              </a:rPr>
              <a:t> </a:t>
            </a:r>
          </a:p>
          <a:p>
            <a:pPr algn="ctr">
              <a:lnSpc>
                <a:spcPct val="150000"/>
              </a:lnSpc>
            </a:pPr>
            <a:r>
              <a:rPr lang="en-US" sz="2800" dirty="0">
                <a:latin typeface="Bookman Old Style" panose="02050604050505020204" pitchFamily="18" charset="0"/>
                <a:cs typeface="Aharoni" panose="02010803020104030203" pitchFamily="2" charset="-79"/>
              </a:rPr>
              <a:t>of a righteous person…</a:t>
            </a:r>
          </a:p>
          <a:p>
            <a:pPr algn="ctr">
              <a:lnSpc>
                <a:spcPct val="150000"/>
              </a:lnSpc>
            </a:pPr>
            <a:r>
              <a:rPr lang="en-US" sz="2800" dirty="0">
                <a:latin typeface="Bookman Old Style" panose="02050604050505020204" pitchFamily="18" charset="0"/>
                <a:cs typeface="Aharoni" panose="02010803020104030203" pitchFamily="2" charset="-79"/>
              </a:rPr>
              <a:t>will then become an </a:t>
            </a:r>
            <a:r>
              <a:rPr lang="en-US" sz="2800" i="1" dirty="0">
                <a:latin typeface="Century Gothic" panose="020B0502020202020204" pitchFamily="34" charset="0"/>
                <a:cs typeface="Aharoni" panose="02010803020104030203" pitchFamily="2" charset="-79"/>
              </a:rPr>
              <a:t>ibbur</a:t>
            </a:r>
            <a:r>
              <a:rPr lang="en-US" sz="2800" i="1" dirty="0">
                <a:latin typeface="Bookman Old Style" panose="02050604050505020204" pitchFamily="18" charset="0"/>
                <a:cs typeface="Aharoni" panose="02010803020104030203" pitchFamily="2" charset="-79"/>
              </a:rPr>
              <a:t> </a:t>
            </a:r>
            <a:r>
              <a:rPr lang="en-US" sz="2800" dirty="0">
                <a:latin typeface="Bookman Old Style" panose="02050604050505020204" pitchFamily="18" charset="0"/>
                <a:cs typeface="Aharoni" panose="02010803020104030203" pitchFamily="2" charset="-79"/>
              </a:rPr>
              <a:t>within him.</a:t>
            </a:r>
          </a:p>
          <a:p>
            <a:pPr algn="just" rtl="1"/>
            <a:endParaRPr lang="en-US" dirty="0">
              <a:latin typeface="Aharoni" panose="02010803020104030203" pitchFamily="2" charset="-79"/>
              <a:cs typeface="Aharoni" panose="02010803020104030203" pitchFamily="2" charset="-79"/>
            </a:endParaRPr>
          </a:p>
          <a:p>
            <a:pPr algn="just" rtl="1"/>
            <a:r>
              <a:rPr lang="en-US" dirty="0">
                <a:latin typeface="Aharoni" panose="02010803020104030203" pitchFamily="2" charset="-79"/>
                <a:cs typeface="Aharoni" panose="02010803020104030203" pitchFamily="2" charset="-79"/>
              </a:rPr>
              <a:t> </a:t>
            </a:r>
          </a:p>
          <a:p>
            <a:pPr algn="just" rtl="1"/>
            <a:endParaRPr lang="en-US" dirty="0"/>
          </a:p>
        </p:txBody>
      </p:sp>
    </p:spTree>
    <p:extLst>
      <p:ext uri="{BB962C8B-B14F-4D97-AF65-F5344CB8AC3E}">
        <p14:creationId xmlns:p14="http://schemas.microsoft.com/office/powerpoint/2010/main" val="19632577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99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3AC86AE-98AD-E900-B35C-4529EAABD855}"/>
              </a:ext>
            </a:extLst>
          </p:cNvPr>
          <p:cNvSpPr txBox="1"/>
          <p:nvPr/>
        </p:nvSpPr>
        <p:spPr>
          <a:xfrm>
            <a:off x="0" y="0"/>
            <a:ext cx="12192000" cy="5262979"/>
          </a:xfrm>
          <a:prstGeom prst="rect">
            <a:avLst/>
          </a:prstGeom>
          <a:noFill/>
        </p:spPr>
        <p:txBody>
          <a:bodyPr wrap="square">
            <a:spAutoFit/>
          </a:bodyPr>
          <a:lstStyle/>
          <a:p>
            <a:pPr algn="ctr">
              <a:lnSpc>
                <a:spcPct val="150000"/>
              </a:lnSpc>
            </a:pPr>
            <a:r>
              <a:rPr lang="en-US" sz="2800" dirty="0">
                <a:latin typeface="Bookman Old Style" panose="02050604050505020204" pitchFamily="18" charset="0"/>
              </a:rPr>
              <a:t>When he dies, </a:t>
            </a:r>
          </a:p>
          <a:p>
            <a:pPr algn="ctr">
              <a:lnSpc>
                <a:spcPct val="150000"/>
              </a:lnSpc>
            </a:pPr>
            <a:r>
              <a:rPr lang="en-US" sz="2800" dirty="0">
                <a:latin typeface="Bookman Old Style" panose="02050604050505020204" pitchFamily="18" charset="0"/>
              </a:rPr>
              <a:t>he will be able to ascend </a:t>
            </a:r>
          </a:p>
          <a:p>
            <a:pPr algn="ctr">
              <a:lnSpc>
                <a:spcPct val="150000"/>
              </a:lnSpc>
            </a:pPr>
            <a:r>
              <a:rPr lang="en-US" sz="2800" dirty="0">
                <a:latin typeface="Bookman Old Style" panose="02050604050505020204" pitchFamily="18" charset="0"/>
              </a:rPr>
              <a:t>according to the level of this righteous person </a:t>
            </a:r>
          </a:p>
          <a:p>
            <a:pPr algn="ctr">
              <a:lnSpc>
                <a:spcPct val="150000"/>
              </a:lnSpc>
            </a:pPr>
            <a:r>
              <a:rPr lang="en-US" sz="2800" dirty="0">
                <a:latin typeface="Bookman Old Style" panose="02050604050505020204" pitchFamily="18" charset="0"/>
              </a:rPr>
              <a:t>that was an </a:t>
            </a:r>
            <a:r>
              <a:rPr lang="en-US" sz="2800" i="1" dirty="0">
                <a:latin typeface="Century Gothic" panose="020B0502020202020204" pitchFamily="34" charset="0"/>
              </a:rPr>
              <a:t>ibbur</a:t>
            </a:r>
            <a:r>
              <a:rPr lang="en-US" sz="2800" dirty="0">
                <a:latin typeface="Bookman Old Style" panose="02050604050505020204" pitchFamily="18" charset="0"/>
              </a:rPr>
              <a:t> in him, </a:t>
            </a:r>
          </a:p>
          <a:p>
            <a:pPr algn="ctr">
              <a:lnSpc>
                <a:spcPct val="150000"/>
              </a:lnSpc>
            </a:pPr>
            <a:r>
              <a:rPr lang="en-US" sz="2800" dirty="0">
                <a:latin typeface="Bookman Old Style" panose="02050604050505020204" pitchFamily="18" charset="0"/>
              </a:rPr>
              <a:t>and there, in the World-to-Come, </a:t>
            </a:r>
          </a:p>
          <a:p>
            <a:pPr algn="ctr">
              <a:lnSpc>
                <a:spcPct val="150000"/>
              </a:lnSpc>
            </a:pPr>
            <a:r>
              <a:rPr lang="en-US" sz="2800" dirty="0">
                <a:latin typeface="Bookman Old Style" panose="02050604050505020204" pitchFamily="18" charset="0"/>
              </a:rPr>
              <a:t>they will both be at the same height and level.</a:t>
            </a:r>
          </a:p>
          <a:p>
            <a:pPr algn="ctr"/>
            <a:endParaRPr lang="en-US" sz="2800" dirty="0">
              <a:latin typeface="Berlin Sans FB" panose="020E0602020502020306" pitchFamily="34" charset="0"/>
            </a:endParaRPr>
          </a:p>
          <a:p>
            <a:pPr algn="ctr"/>
            <a:endParaRPr lang="en-US" sz="2800" dirty="0">
              <a:latin typeface="Berlin Sans FB" panose="020E0602020502020306" pitchFamily="34" charset="0"/>
            </a:endParaRPr>
          </a:p>
          <a:p>
            <a:pPr algn="ctr"/>
            <a:r>
              <a:rPr lang="en-US" sz="2800" dirty="0">
                <a:latin typeface="Berlin Sans FB" panose="020E0602020502020306" pitchFamily="34" charset="0"/>
              </a:rPr>
              <a:t> </a:t>
            </a:r>
          </a:p>
        </p:txBody>
      </p:sp>
    </p:spTree>
    <p:extLst>
      <p:ext uri="{BB962C8B-B14F-4D97-AF65-F5344CB8AC3E}">
        <p14:creationId xmlns:p14="http://schemas.microsoft.com/office/powerpoint/2010/main" val="23332417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99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8B12CA9-7F3D-E720-FEAD-CF9D210FD747}"/>
              </a:ext>
            </a:extLst>
          </p:cNvPr>
          <p:cNvSpPr txBox="1"/>
          <p:nvPr/>
        </p:nvSpPr>
        <p:spPr>
          <a:xfrm>
            <a:off x="110169" y="121186"/>
            <a:ext cx="11821098" cy="5181355"/>
          </a:xfrm>
          <a:prstGeom prst="rect">
            <a:avLst/>
          </a:prstGeom>
          <a:noFill/>
        </p:spPr>
        <p:txBody>
          <a:bodyPr wrap="square">
            <a:spAutoFit/>
          </a:bodyPr>
          <a:lstStyle/>
          <a:p>
            <a:pPr algn="ctr">
              <a:lnSpc>
                <a:spcPct val="150000"/>
              </a:lnSpc>
            </a:pPr>
            <a:r>
              <a:rPr lang="en-US" sz="2800" dirty="0">
                <a:latin typeface="Bookman Old Style" panose="02050604050505020204" pitchFamily="18" charset="0"/>
              </a:rPr>
              <a:t>This is the mystery of what is written in the [</a:t>
            </a:r>
            <a:r>
              <a:rPr lang="en-US" sz="2800" i="1" dirty="0">
                <a:latin typeface="Bookman Old Style" panose="02050604050505020204" pitchFamily="18" charset="0"/>
              </a:rPr>
              <a:t>Zohar</a:t>
            </a:r>
            <a:r>
              <a:rPr lang="en-US" sz="2800" dirty="0">
                <a:latin typeface="Bookman Old Style" panose="02050604050505020204" pitchFamily="18" charset="0"/>
              </a:rPr>
              <a:t>]</a:t>
            </a:r>
          </a:p>
          <a:p>
            <a:pPr algn="ctr">
              <a:lnSpc>
                <a:spcPct val="150000"/>
              </a:lnSpc>
            </a:pPr>
            <a:r>
              <a:rPr lang="en-US" sz="2800" dirty="0">
                <a:latin typeface="Bookman Old Style" panose="02050604050505020204" pitchFamily="18" charset="0"/>
              </a:rPr>
              <a:t>“Rabbi Shimon bar Yo</a:t>
            </a:r>
            <a:r>
              <a:rPr lang="en-US" sz="2800" u="sng" dirty="0">
                <a:latin typeface="Bookman Old Style" panose="02050604050505020204" pitchFamily="18" charset="0"/>
              </a:rPr>
              <a:t>h</a:t>
            </a:r>
            <a:r>
              <a:rPr lang="en-US" sz="2800" dirty="0">
                <a:latin typeface="Bookman Old Style" panose="02050604050505020204" pitchFamily="18" charset="0"/>
              </a:rPr>
              <a:t>ai fell on his face  </a:t>
            </a:r>
          </a:p>
          <a:p>
            <a:pPr algn="ctr">
              <a:lnSpc>
                <a:spcPct val="150000"/>
              </a:lnSpc>
            </a:pPr>
            <a:r>
              <a:rPr lang="en-US" sz="2800" dirty="0">
                <a:latin typeface="Bookman Old Style" panose="02050604050505020204" pitchFamily="18" charset="0"/>
              </a:rPr>
              <a:t>and he saw Rav Hamnuna Sabba. </a:t>
            </a:r>
          </a:p>
          <a:p>
            <a:pPr algn="ctr">
              <a:lnSpc>
                <a:spcPct val="150000"/>
              </a:lnSpc>
            </a:pPr>
            <a:r>
              <a:rPr lang="en-US" sz="2800" dirty="0">
                <a:latin typeface="Bookman Old Style" panose="02050604050505020204" pitchFamily="18" charset="0"/>
              </a:rPr>
              <a:t>He said that in that world they would recline together”</a:t>
            </a:r>
          </a:p>
          <a:p>
            <a:pPr algn="ctr">
              <a:lnSpc>
                <a:spcPct val="150000"/>
              </a:lnSpc>
            </a:pPr>
            <a:r>
              <a:rPr lang="en-US" sz="2800" dirty="0">
                <a:latin typeface="Bookman Old Style" panose="02050604050505020204" pitchFamily="18" charset="0"/>
              </a:rPr>
              <a:t>—both he and Rav Hamnuna Sabba. </a:t>
            </a:r>
          </a:p>
          <a:p>
            <a:pPr algn="ctr">
              <a:lnSpc>
                <a:spcPct val="150000"/>
              </a:lnSpc>
            </a:pPr>
            <a:r>
              <a:rPr lang="en-US" sz="2800" dirty="0">
                <a:latin typeface="Bookman Old Style" panose="02050604050505020204" pitchFamily="18" charset="0"/>
              </a:rPr>
              <a:t>And this must suffice on this topic.</a:t>
            </a:r>
          </a:p>
          <a:p>
            <a:pPr algn="ctr">
              <a:lnSpc>
                <a:spcPct val="150000"/>
              </a:lnSpc>
            </a:pPr>
            <a:r>
              <a:rPr lang="en-US" sz="2800" dirty="0">
                <a:latin typeface="Bookman Old Style" panose="02050604050505020204" pitchFamily="18" charset="0"/>
              </a:rPr>
              <a:t>This is enough.</a:t>
            </a:r>
          </a:p>
          <a:p>
            <a:pPr algn="ctr">
              <a:lnSpc>
                <a:spcPct val="150000"/>
              </a:lnSpc>
            </a:pPr>
            <a:r>
              <a:rPr lang="en-US" sz="2800" dirty="0">
                <a:latin typeface="Berlin Sans FB" panose="020E0602020502020306" pitchFamily="34" charset="0"/>
              </a:rPr>
              <a:t> </a:t>
            </a:r>
          </a:p>
        </p:txBody>
      </p:sp>
    </p:spTree>
    <p:extLst>
      <p:ext uri="{BB962C8B-B14F-4D97-AF65-F5344CB8AC3E}">
        <p14:creationId xmlns:p14="http://schemas.microsoft.com/office/powerpoint/2010/main" val="4184434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99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43AD0D9-58B9-2807-7FCB-19AD604FBF20}"/>
              </a:ext>
            </a:extLst>
          </p:cNvPr>
          <p:cNvSpPr txBox="1"/>
          <p:nvPr/>
        </p:nvSpPr>
        <p:spPr>
          <a:xfrm>
            <a:off x="132202" y="1"/>
            <a:ext cx="11909234" cy="13186559"/>
          </a:xfrm>
          <a:prstGeom prst="rect">
            <a:avLst/>
          </a:prstGeom>
          <a:noFill/>
        </p:spPr>
        <p:txBody>
          <a:bodyPr wrap="square">
            <a:spAutoFit/>
          </a:bodyPr>
          <a:lstStyle/>
          <a:p>
            <a:pPr marL="0" marR="0" algn="ctr">
              <a:lnSpc>
                <a:spcPct val="107000"/>
              </a:lnSpc>
              <a:spcBef>
                <a:spcPts val="0"/>
              </a:spcBef>
              <a:spcAft>
                <a:spcPts val="800"/>
              </a:spcAft>
            </a:pPr>
            <a:endParaRPr lang="en-US" sz="3200" i="1" dirty="0">
              <a:effectLst/>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3200" u="sng" dirty="0">
                <a:latin typeface="Bookman Old Style" panose="02050604050505020204" pitchFamily="18" charset="0"/>
                <a:ea typeface="Calibri" panose="020F0502020204030204" pitchFamily="34" charset="0"/>
                <a:cs typeface="Arial" panose="020B0604020202020204" pitchFamily="34" charset="0"/>
              </a:rPr>
              <a:t>Soul-levels</a:t>
            </a:r>
          </a:p>
          <a:p>
            <a:pPr marL="0" marR="0" algn="ctr">
              <a:lnSpc>
                <a:spcPct val="107000"/>
              </a:lnSpc>
              <a:spcBef>
                <a:spcPts val="0"/>
              </a:spcBef>
              <a:spcAft>
                <a:spcPts val="800"/>
              </a:spcAft>
            </a:pPr>
            <a:endParaRPr lang="en-US" sz="3200" i="1" dirty="0">
              <a:effectLst/>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200" i="1" dirty="0">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3200" i="1" dirty="0">
                <a:effectLst/>
                <a:latin typeface="Century Gothic" panose="020B0502020202020204" pitchFamily="34" charset="0"/>
                <a:ea typeface="Calibri" panose="020F0502020204030204" pitchFamily="34" charset="0"/>
                <a:cs typeface="Arial" panose="020B0604020202020204" pitchFamily="34" charset="0"/>
              </a:rPr>
              <a:t>Nefesh</a:t>
            </a:r>
            <a:r>
              <a:rPr lang="en-US" sz="3200" dirty="0">
                <a:effectLst/>
                <a:latin typeface="Berlin Sans FB" panose="020E0602020502020306" pitchFamily="34" charset="0"/>
                <a:ea typeface="Calibri" panose="020F0502020204030204" pitchFamily="34" charset="0"/>
                <a:cs typeface="Arial" panose="020B0604020202020204" pitchFamily="34" charset="0"/>
              </a:rPr>
              <a:t> – </a:t>
            </a:r>
            <a:r>
              <a:rPr lang="en-US" sz="3200" dirty="0">
                <a:effectLst/>
                <a:latin typeface="Bookman Old Style" panose="02050604050505020204" pitchFamily="18" charset="0"/>
                <a:ea typeface="Calibri" panose="020F0502020204030204" pitchFamily="34" charset="0"/>
                <a:cs typeface="Arial" panose="020B0604020202020204" pitchFamily="34" charset="0"/>
              </a:rPr>
              <a:t>vital force</a:t>
            </a:r>
          </a:p>
          <a:p>
            <a:pPr marL="0" marR="0" algn="ctr">
              <a:lnSpc>
                <a:spcPct val="107000"/>
              </a:lnSpc>
              <a:spcBef>
                <a:spcPts val="0"/>
              </a:spcBef>
              <a:spcAft>
                <a:spcPts val="800"/>
              </a:spcAft>
            </a:pP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3200" i="1" dirty="0">
                <a:effectLst/>
                <a:latin typeface="Century Gothic" panose="020B0502020202020204" pitchFamily="34" charset="0"/>
                <a:ea typeface="Calibri" panose="020F0502020204030204" pitchFamily="34" charset="0"/>
                <a:cs typeface="Arial" panose="020B0604020202020204" pitchFamily="34" charset="0"/>
              </a:rPr>
              <a:t>Ru’a</a:t>
            </a:r>
            <a:r>
              <a:rPr lang="en-US" sz="3200" i="1" u="sng" dirty="0">
                <a:effectLst/>
                <a:latin typeface="Century Gothic" panose="020B0502020202020204" pitchFamily="34" charset="0"/>
                <a:ea typeface="Calibri" panose="020F0502020204030204" pitchFamily="34" charset="0"/>
                <a:cs typeface="Arial" panose="020B0604020202020204" pitchFamily="34" charset="0"/>
              </a:rPr>
              <a:t>h</a:t>
            </a:r>
            <a:r>
              <a:rPr lang="en-US" sz="3200" dirty="0">
                <a:effectLst/>
                <a:latin typeface="Berlin Sans FB" panose="020E0602020502020306" pitchFamily="34" charset="0"/>
                <a:ea typeface="Calibri" panose="020F0502020204030204" pitchFamily="34" charset="0"/>
                <a:cs typeface="Arial" panose="020B0604020202020204" pitchFamily="34" charset="0"/>
              </a:rPr>
              <a:t> – </a:t>
            </a:r>
            <a:r>
              <a:rPr lang="en-US" sz="3200" dirty="0">
                <a:effectLst/>
                <a:latin typeface="Bookman Old Style" panose="02050604050505020204" pitchFamily="18" charset="0"/>
                <a:ea typeface="Calibri" panose="020F0502020204030204" pitchFamily="34" charset="0"/>
                <a:cs typeface="Arial" panose="020B0604020202020204" pitchFamily="34" charset="0"/>
              </a:rPr>
              <a:t>spirit</a:t>
            </a:r>
          </a:p>
          <a:p>
            <a:pPr marL="0" marR="0" algn="ctr">
              <a:lnSpc>
                <a:spcPct val="107000"/>
              </a:lnSpc>
              <a:spcBef>
                <a:spcPts val="0"/>
              </a:spcBef>
              <a:spcAft>
                <a:spcPts val="800"/>
              </a:spcAft>
            </a:pP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3200" i="1" dirty="0">
                <a:effectLst/>
                <a:latin typeface="Century Gothic" panose="020B0502020202020204" pitchFamily="34" charset="0"/>
                <a:ea typeface="Calibri" panose="020F0502020204030204" pitchFamily="34" charset="0"/>
                <a:cs typeface="Arial" panose="020B0604020202020204" pitchFamily="34" charset="0"/>
              </a:rPr>
              <a:t>Neshamah</a:t>
            </a:r>
            <a:r>
              <a:rPr lang="en-US" sz="3200" dirty="0">
                <a:effectLst/>
                <a:latin typeface="Berlin Sans FB" panose="020E0602020502020306" pitchFamily="34" charset="0"/>
                <a:ea typeface="Calibri" panose="020F0502020204030204" pitchFamily="34" charset="0"/>
                <a:cs typeface="Arial" panose="020B0604020202020204" pitchFamily="34" charset="0"/>
              </a:rPr>
              <a:t> – </a:t>
            </a:r>
            <a:r>
              <a:rPr lang="en-US" sz="3200" dirty="0">
                <a:effectLst/>
                <a:latin typeface="Bookman Old Style" panose="02050604050505020204" pitchFamily="18" charset="0"/>
                <a:ea typeface="Calibri" panose="020F0502020204030204" pitchFamily="34" charset="0"/>
                <a:cs typeface="Arial" panose="020B0604020202020204" pitchFamily="34" charset="0"/>
              </a:rPr>
              <a:t>soul</a:t>
            </a:r>
          </a:p>
          <a:p>
            <a:pPr marL="0" marR="0" algn="ctr">
              <a:lnSpc>
                <a:spcPct val="107000"/>
              </a:lnSpc>
              <a:spcBef>
                <a:spcPts val="0"/>
              </a:spcBef>
              <a:spcAft>
                <a:spcPts val="800"/>
              </a:spcAft>
            </a:pPr>
            <a:endParaRPr lang="en-US" sz="3200" dirty="0">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3200" dirty="0">
                <a:effectLst/>
                <a:latin typeface="Berlin Sans FB" panose="020E0602020502020306" pitchFamily="34" charset="0"/>
                <a:ea typeface="Calibri" panose="020F0502020204030204" pitchFamily="34" charset="0"/>
                <a:cs typeface="Arial" panose="020B0604020202020204" pitchFamily="34" charset="0"/>
              </a:rPr>
              <a:t>Plurals: </a:t>
            </a:r>
            <a:r>
              <a:rPr lang="en-US" sz="3200" i="1" dirty="0" err="1">
                <a:effectLst/>
                <a:latin typeface="Century Gothic" panose="020B0502020202020204" pitchFamily="34" charset="0"/>
                <a:ea typeface="Calibri" panose="020F0502020204030204" pitchFamily="34" charset="0"/>
                <a:cs typeface="Arial" panose="020B0604020202020204" pitchFamily="34" charset="0"/>
              </a:rPr>
              <a:t>nefashot</a:t>
            </a:r>
            <a:r>
              <a:rPr lang="en-US" sz="3200" i="1" dirty="0">
                <a:effectLst/>
                <a:latin typeface="Century Gothic" panose="020B0502020202020204" pitchFamily="34" charset="0"/>
                <a:ea typeface="Calibri" panose="020F0502020204030204" pitchFamily="34" charset="0"/>
                <a:cs typeface="Arial" panose="020B0604020202020204" pitchFamily="34" charset="0"/>
              </a:rPr>
              <a:t>, ru</a:t>
            </a:r>
            <a:r>
              <a:rPr lang="en-US" sz="3200" i="1" u="sng" dirty="0">
                <a:effectLst/>
                <a:latin typeface="Century Gothic" panose="020B0502020202020204" pitchFamily="34" charset="0"/>
                <a:ea typeface="Calibri" panose="020F0502020204030204" pitchFamily="34" charset="0"/>
                <a:cs typeface="Arial" panose="020B0604020202020204" pitchFamily="34" charset="0"/>
              </a:rPr>
              <a:t>h</a:t>
            </a:r>
            <a:r>
              <a:rPr lang="en-US" sz="3200" i="1" dirty="0">
                <a:effectLst/>
                <a:latin typeface="Century Gothic" panose="020B0502020202020204" pitchFamily="34" charset="0"/>
                <a:ea typeface="Calibri" panose="020F0502020204030204" pitchFamily="34" charset="0"/>
                <a:cs typeface="Arial" panose="020B0604020202020204" pitchFamily="34" charset="0"/>
              </a:rPr>
              <a:t>ot, neshamot</a:t>
            </a:r>
          </a:p>
          <a:p>
            <a:pPr marL="0" marR="0" algn="ctr">
              <a:lnSpc>
                <a:spcPct val="107000"/>
              </a:lnSpc>
              <a:spcBef>
                <a:spcPts val="0"/>
              </a:spcBef>
              <a:spcAft>
                <a:spcPts val="800"/>
              </a:spcAft>
            </a:pPr>
            <a:endParaRPr lang="en-US" sz="3200" dirty="0">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200" dirty="0">
              <a:effectLst/>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200" dirty="0">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200" dirty="0">
              <a:effectLst/>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200" dirty="0">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200" dirty="0">
              <a:effectLst/>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200" dirty="0">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200" dirty="0">
              <a:effectLst/>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200" dirty="0">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415550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99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4B65234-E780-2848-C834-01CFEBDC8213}"/>
              </a:ext>
            </a:extLst>
          </p:cNvPr>
          <p:cNvSpPr txBox="1"/>
          <p:nvPr/>
        </p:nvSpPr>
        <p:spPr>
          <a:xfrm>
            <a:off x="121185" y="0"/>
            <a:ext cx="11986351" cy="7593682"/>
          </a:xfrm>
          <a:prstGeom prst="rect">
            <a:avLst/>
          </a:prstGeom>
          <a:noFill/>
        </p:spPr>
        <p:txBody>
          <a:bodyPr wrap="square">
            <a:spAutoFit/>
          </a:bodyPr>
          <a:lstStyle/>
          <a:p>
            <a:pPr algn="just" rtl="1"/>
            <a:r>
              <a:rPr lang="en-US" dirty="0">
                <a:latin typeface="Aharoni" panose="02010803020104030203" pitchFamily="2" charset="-79"/>
                <a:cs typeface="Aharoni" panose="02010803020104030203" pitchFamily="2" charset="-79"/>
              </a:rPr>
              <a:t> </a:t>
            </a:r>
            <a:r>
              <a:rPr lang="he-IL" dirty="0">
                <a:latin typeface="David" panose="020E0502060401010101" pitchFamily="34" charset="-79"/>
                <a:cs typeface="David" panose="020E0502060401010101" pitchFamily="34" charset="-79"/>
              </a:rPr>
              <a:t>והנה ענין </a:t>
            </a:r>
            <a:r>
              <a:rPr lang="he-IL" dirty="0" err="1">
                <a:latin typeface="David" panose="020E0502060401010101" pitchFamily="34" charset="-79"/>
                <a:cs typeface="David" panose="020E0502060401010101" pitchFamily="34" charset="-79"/>
              </a:rPr>
              <a:t>העבור</a:t>
            </a:r>
            <a:r>
              <a:rPr lang="he-IL" dirty="0">
                <a:latin typeface="David" panose="020E0502060401010101" pitchFamily="34" charset="-79"/>
                <a:cs typeface="David" panose="020E0502060401010101" pitchFamily="34" charset="-79"/>
              </a:rPr>
              <a:t> הזה, הוא לשתי סבות, האחת היא, כי ע"י עבור נפש הצדיק באיש הזה, תתוקן נפש האיש הזה, ותזדכך, כדוגמת ערך נפש הצדיק ההוא, </a:t>
            </a:r>
            <a:r>
              <a:rPr lang="he-IL" dirty="0" err="1">
                <a:latin typeface="David" panose="020E0502060401010101" pitchFamily="34" charset="-79"/>
                <a:cs typeface="David" panose="020E0502060401010101" pitchFamily="34" charset="-79"/>
              </a:rPr>
              <a:t>ועי"כ</a:t>
            </a:r>
            <a:r>
              <a:rPr lang="he-IL" dirty="0">
                <a:latin typeface="David" panose="020E0502060401010101" pitchFamily="34" charset="-79"/>
                <a:cs typeface="David" panose="020E0502060401010101" pitchFamily="34" charset="-79"/>
              </a:rPr>
              <a:t> תוכל לעלות בעוה"ב, במדרגת מעלת הצדיק ההוא, כנזכר כי הצדיק ההוא יעזרהו ויסייעהו, להוסיף מצות וקדושות יתירות, והנה סבה זו היא לצורך האיש הזה.</a:t>
            </a:r>
            <a:endParaRPr lang="en-US" dirty="0">
              <a:latin typeface="David" panose="020E0502060401010101" pitchFamily="34" charset="-79"/>
              <a:cs typeface="David" panose="020E0502060401010101" pitchFamily="34" charset="-79"/>
            </a:endParaRPr>
          </a:p>
          <a:p>
            <a:pPr algn="just" rtl="1"/>
            <a:endParaRPr lang="en-US" dirty="0">
              <a:latin typeface="Aharoni" panose="02010803020104030203" pitchFamily="2" charset="-79"/>
              <a:cs typeface="Aharoni" panose="02010803020104030203" pitchFamily="2" charset="-79"/>
            </a:endParaRPr>
          </a:p>
          <a:p>
            <a:pPr algn="ctr">
              <a:lnSpc>
                <a:spcPct val="150000"/>
              </a:lnSpc>
            </a:pPr>
            <a:r>
              <a:rPr lang="en-US" sz="2800" dirty="0">
                <a:latin typeface="Bookman Old Style" panose="02050604050505020204" pitchFamily="18" charset="0"/>
              </a:rPr>
              <a:t>This matter of </a:t>
            </a:r>
            <a:r>
              <a:rPr lang="en-US" sz="2800" i="1" dirty="0">
                <a:latin typeface="Century Gothic" panose="020B0502020202020204" pitchFamily="34" charset="0"/>
              </a:rPr>
              <a:t>ibbur</a:t>
            </a:r>
            <a:r>
              <a:rPr lang="en-US" sz="2800" dirty="0">
                <a:latin typeface="Bookman Old Style" panose="02050604050505020204" pitchFamily="18" charset="0"/>
              </a:rPr>
              <a:t> occurs for two reasons. </a:t>
            </a:r>
          </a:p>
          <a:p>
            <a:pPr algn="ctr">
              <a:lnSpc>
                <a:spcPct val="150000"/>
              </a:lnSpc>
            </a:pPr>
            <a:r>
              <a:rPr lang="en-US" sz="2800" dirty="0">
                <a:latin typeface="Bookman Old Style" panose="02050604050505020204" pitchFamily="18" charset="0"/>
              </a:rPr>
              <a:t>The first is, as a result of the </a:t>
            </a:r>
            <a:r>
              <a:rPr lang="en-US" sz="2800" i="1" dirty="0">
                <a:latin typeface="Century Gothic" panose="020B0502020202020204" pitchFamily="34" charset="0"/>
              </a:rPr>
              <a:t>ibbur</a:t>
            </a:r>
            <a:r>
              <a:rPr lang="en-US" sz="2800" i="1" dirty="0">
                <a:latin typeface="Bookman Old Style" panose="02050604050505020204" pitchFamily="18" charset="0"/>
              </a:rPr>
              <a:t> </a:t>
            </a:r>
            <a:r>
              <a:rPr lang="en-US" sz="2800" dirty="0">
                <a:latin typeface="Bookman Old Style" panose="02050604050505020204" pitchFamily="18" charset="0"/>
              </a:rPr>
              <a:t>of the righteous soul in this person, </a:t>
            </a:r>
          </a:p>
          <a:p>
            <a:pPr algn="ctr">
              <a:lnSpc>
                <a:spcPct val="150000"/>
              </a:lnSpc>
            </a:pPr>
            <a:r>
              <a:rPr lang="en-US" sz="2800" dirty="0">
                <a:latin typeface="Bookman Old Style" panose="02050604050505020204" pitchFamily="18" charset="0"/>
              </a:rPr>
              <a:t>the </a:t>
            </a:r>
            <a:r>
              <a:rPr lang="en-US" sz="2800" i="1" dirty="0">
                <a:latin typeface="Century Gothic" panose="020B0502020202020204" pitchFamily="34" charset="0"/>
              </a:rPr>
              <a:t>Nefesh</a:t>
            </a:r>
            <a:r>
              <a:rPr lang="en-US" sz="2800" dirty="0">
                <a:latin typeface="Bookman Old Style" panose="02050604050505020204" pitchFamily="18" charset="0"/>
              </a:rPr>
              <a:t> of this person will be rectified and refined </a:t>
            </a:r>
          </a:p>
          <a:p>
            <a:pPr algn="ctr">
              <a:lnSpc>
                <a:spcPct val="150000"/>
              </a:lnSpc>
            </a:pPr>
            <a:r>
              <a:rPr lang="en-US" sz="2800" dirty="0">
                <a:latin typeface="Bookman Old Style" panose="02050604050505020204" pitchFamily="18" charset="0"/>
              </a:rPr>
              <a:t>corresponding to the </a:t>
            </a:r>
            <a:r>
              <a:rPr lang="en-US" sz="2800" i="1" dirty="0">
                <a:latin typeface="Century Gothic" panose="020B0502020202020204" pitchFamily="34" charset="0"/>
              </a:rPr>
              <a:t>Nefesh</a:t>
            </a:r>
            <a:r>
              <a:rPr lang="en-US" sz="2800" dirty="0">
                <a:latin typeface="Bookman Old Style" panose="02050604050505020204" pitchFamily="18" charset="0"/>
              </a:rPr>
              <a:t> of the righteous person. </a:t>
            </a:r>
          </a:p>
          <a:p>
            <a:pPr algn="ctr">
              <a:lnSpc>
                <a:spcPct val="150000"/>
              </a:lnSpc>
            </a:pPr>
            <a:r>
              <a:rPr lang="en-US" sz="2800" dirty="0">
                <a:latin typeface="Bookman Old Style" panose="02050604050505020204" pitchFamily="18" charset="0"/>
              </a:rPr>
              <a:t>As a result, he will be able to ascend in the World-to-Come </a:t>
            </a:r>
          </a:p>
          <a:p>
            <a:pPr algn="ctr">
              <a:lnSpc>
                <a:spcPct val="150000"/>
              </a:lnSpc>
            </a:pPr>
            <a:r>
              <a:rPr lang="en-US" sz="2800" dirty="0">
                <a:latin typeface="Bookman Old Style" panose="02050604050505020204" pitchFamily="18" charset="0"/>
              </a:rPr>
              <a:t>to the level of the height of the righteous person, </a:t>
            </a:r>
          </a:p>
          <a:p>
            <a:pPr algn="ctr">
              <a:lnSpc>
                <a:spcPct val="150000"/>
              </a:lnSpc>
            </a:pPr>
            <a:r>
              <a:rPr lang="en-US" sz="2800" dirty="0">
                <a:latin typeface="Bookman Old Style" panose="02050604050505020204" pitchFamily="18" charset="0"/>
              </a:rPr>
              <a:t>since this righteous person helped and assisted him </a:t>
            </a:r>
          </a:p>
          <a:p>
            <a:pPr algn="ctr">
              <a:lnSpc>
                <a:spcPct val="150000"/>
              </a:lnSpc>
            </a:pPr>
            <a:r>
              <a:rPr lang="en-US" sz="2800" dirty="0">
                <a:latin typeface="Bookman Old Style" panose="02050604050505020204" pitchFamily="18" charset="0"/>
              </a:rPr>
              <a:t>to add mitsvot and additional holiness. …</a:t>
            </a:r>
          </a:p>
          <a:p>
            <a:pPr algn="ctr">
              <a:lnSpc>
                <a:spcPct val="150000"/>
              </a:lnSpc>
            </a:pPr>
            <a:r>
              <a:rPr lang="en-US" sz="2800" dirty="0">
                <a:latin typeface="Berlin Sans FB" panose="020E0602020502020306" pitchFamily="34" charset="0"/>
              </a:rPr>
              <a:t> </a:t>
            </a:r>
            <a:endParaRPr lang="en-US" dirty="0"/>
          </a:p>
        </p:txBody>
      </p:sp>
    </p:spTree>
    <p:extLst>
      <p:ext uri="{BB962C8B-B14F-4D97-AF65-F5344CB8AC3E}">
        <p14:creationId xmlns:p14="http://schemas.microsoft.com/office/powerpoint/2010/main" val="4033303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99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3E3AFE-A9E2-433C-CF1D-7A75214307BD}"/>
              </a:ext>
            </a:extLst>
          </p:cNvPr>
          <p:cNvSpPr txBox="1"/>
          <p:nvPr/>
        </p:nvSpPr>
        <p:spPr>
          <a:xfrm>
            <a:off x="-1" y="0"/>
            <a:ext cx="12052453" cy="7181902"/>
          </a:xfrm>
          <a:prstGeom prst="rect">
            <a:avLst/>
          </a:prstGeom>
          <a:noFill/>
        </p:spPr>
        <p:txBody>
          <a:bodyPr wrap="square">
            <a:spAutoFit/>
          </a:bodyPr>
          <a:lstStyle/>
          <a:p>
            <a:pPr algn="just" rtl="1"/>
            <a:r>
              <a:rPr lang="en-US" sz="2800" dirty="0">
                <a:latin typeface="Aharoni" panose="02010803020104030203" pitchFamily="2" charset="-79"/>
                <a:cs typeface="Aharoni" panose="02010803020104030203" pitchFamily="2" charset="-79"/>
              </a:rPr>
              <a:t> </a:t>
            </a:r>
            <a:r>
              <a:rPr lang="he-IL" dirty="0">
                <a:latin typeface="David" panose="020E0502060401010101" pitchFamily="34" charset="-79"/>
                <a:cs typeface="David" panose="020E0502060401010101" pitchFamily="34" charset="-79"/>
              </a:rPr>
              <a:t>עוד סבה שנית, לתועלת הצדיק עצמו </a:t>
            </a:r>
            <a:r>
              <a:rPr lang="he-IL" dirty="0" err="1">
                <a:latin typeface="David" panose="020E0502060401010101" pitchFamily="34" charset="-79"/>
                <a:cs typeface="David" panose="020E0502060401010101" pitchFamily="34" charset="-79"/>
              </a:rPr>
              <a:t>המתעבר</a:t>
            </a:r>
            <a:r>
              <a:rPr lang="he-IL" dirty="0">
                <a:latin typeface="David" panose="020E0502060401010101" pitchFamily="34" charset="-79"/>
                <a:cs typeface="David" panose="020E0502060401010101" pitchFamily="34" charset="-79"/>
              </a:rPr>
              <a:t> בו, כי כיון שהוא מסייעו להוסיף מצות </a:t>
            </a:r>
            <a:r>
              <a:rPr lang="he-IL" dirty="0" err="1">
                <a:latin typeface="David" panose="020E0502060401010101" pitchFamily="34" charset="-79"/>
                <a:cs typeface="David" panose="020E0502060401010101" pitchFamily="34" charset="-79"/>
              </a:rPr>
              <a:t>ותקונם</a:t>
            </a:r>
            <a:r>
              <a:rPr lang="he-IL" dirty="0">
                <a:latin typeface="David" panose="020E0502060401010101" pitchFamily="34" charset="-79"/>
                <a:cs typeface="David" panose="020E0502060401010101" pitchFamily="34" charset="-79"/>
              </a:rPr>
              <a:t>, נוטל חלק בהם, </a:t>
            </a:r>
            <a:r>
              <a:rPr lang="he-IL" dirty="0" err="1">
                <a:latin typeface="David" panose="020E0502060401010101" pitchFamily="34" charset="-79"/>
                <a:cs typeface="David" panose="020E0502060401010101" pitchFamily="34" charset="-79"/>
              </a:rPr>
              <a:t>וז"ס</a:t>
            </a:r>
            <a:r>
              <a:rPr lang="he-IL" dirty="0">
                <a:latin typeface="David" panose="020E0502060401010101" pitchFamily="34" charset="-79"/>
                <a:cs typeface="David" panose="020E0502060401010101" pitchFamily="34" charset="-79"/>
              </a:rPr>
              <a:t> </a:t>
            </a:r>
            <a:r>
              <a:rPr lang="he-IL" dirty="0" err="1">
                <a:latin typeface="David" panose="020E0502060401010101" pitchFamily="34" charset="-79"/>
                <a:cs typeface="David" panose="020E0502060401010101" pitchFamily="34" charset="-79"/>
              </a:rPr>
              <a:t>מ"ש</a:t>
            </a:r>
            <a:r>
              <a:rPr lang="he-IL" dirty="0">
                <a:latin typeface="David" panose="020E0502060401010101" pitchFamily="34" charset="-79"/>
                <a:cs typeface="David" panose="020E0502060401010101" pitchFamily="34" charset="-79"/>
              </a:rPr>
              <a:t> ז"ל, גדולים צדיקים, שאפילו במיתתם זוכים לבנים </a:t>
            </a:r>
            <a:r>
              <a:rPr lang="he-IL" dirty="0" err="1">
                <a:latin typeface="David" panose="020E0502060401010101" pitchFamily="34" charset="-79"/>
                <a:cs typeface="David" panose="020E0502060401010101" pitchFamily="34" charset="-79"/>
              </a:rPr>
              <a:t>וכו</a:t>
            </a:r>
            <a:r>
              <a:rPr lang="he-IL" dirty="0">
                <a:latin typeface="David" panose="020E0502060401010101" pitchFamily="34" charset="-79"/>
                <a:cs typeface="David" panose="020E0502060401010101" pitchFamily="34" charset="-79"/>
              </a:rPr>
              <a:t>'. והוא, כי הוא מזכה אל האיש הזה, ונעשה לו כאב להדריכו ולסייעו, וזוכה בסבתו כנזכר:</a:t>
            </a:r>
            <a:endParaRPr lang="en-US" dirty="0">
              <a:latin typeface="David" panose="020E0502060401010101" pitchFamily="34" charset="-79"/>
              <a:cs typeface="David" panose="020E0502060401010101" pitchFamily="34" charset="-79"/>
            </a:endParaRPr>
          </a:p>
          <a:p>
            <a:pPr algn="ctr">
              <a:lnSpc>
                <a:spcPct val="150000"/>
              </a:lnSpc>
            </a:pPr>
            <a:r>
              <a:rPr lang="en-US" sz="2800" dirty="0">
                <a:latin typeface="Bookman Old Style" panose="02050604050505020204" pitchFamily="18" charset="0"/>
              </a:rPr>
              <a:t>Another, second reason is [that it is] for the benefit </a:t>
            </a:r>
          </a:p>
          <a:p>
            <a:pPr algn="ctr">
              <a:lnSpc>
                <a:spcPct val="150000"/>
              </a:lnSpc>
            </a:pPr>
            <a:r>
              <a:rPr lang="en-US" sz="2800" dirty="0">
                <a:latin typeface="Bookman Old Style" panose="02050604050505020204" pitchFamily="18" charset="0"/>
              </a:rPr>
              <a:t>of the righteous person himself, the </a:t>
            </a:r>
            <a:r>
              <a:rPr lang="en-US" sz="2800" i="1" dirty="0">
                <a:latin typeface="Century Gothic" panose="020B0502020202020204" pitchFamily="34" charset="0"/>
              </a:rPr>
              <a:t>ibbur</a:t>
            </a:r>
            <a:r>
              <a:rPr lang="en-US" sz="2800" dirty="0">
                <a:latin typeface="Bookman Old Style" panose="02050604050505020204" pitchFamily="18" charset="0"/>
              </a:rPr>
              <a:t> within him. </a:t>
            </a:r>
          </a:p>
          <a:p>
            <a:pPr algn="ctr">
              <a:lnSpc>
                <a:spcPct val="150000"/>
              </a:lnSpc>
            </a:pPr>
            <a:r>
              <a:rPr lang="en-US" sz="2800" dirty="0">
                <a:latin typeface="Bookman Old Style" panose="02050604050505020204" pitchFamily="18" charset="0"/>
              </a:rPr>
              <a:t>Since he helps to add mitsvot and their rectification </a:t>
            </a:r>
          </a:p>
          <a:p>
            <a:pPr algn="ctr">
              <a:lnSpc>
                <a:spcPct val="150000"/>
              </a:lnSpc>
            </a:pPr>
            <a:r>
              <a:rPr lang="en-US" sz="2800" dirty="0">
                <a:latin typeface="Bookman Old Style" panose="02050604050505020204" pitchFamily="18" charset="0"/>
              </a:rPr>
              <a:t>he will receive a portion in them.</a:t>
            </a:r>
          </a:p>
          <a:p>
            <a:pPr algn="ctr">
              <a:lnSpc>
                <a:spcPct val="150000"/>
              </a:lnSpc>
            </a:pPr>
            <a:r>
              <a:rPr lang="en-US" sz="2800" dirty="0">
                <a:latin typeface="Bookman Old Style" panose="02050604050505020204" pitchFamily="18" charset="0"/>
              </a:rPr>
              <a:t>This is the mystery of what they, </a:t>
            </a:r>
            <a:r>
              <a:rPr lang="en-US" sz="2800" dirty="0" err="1">
                <a:latin typeface="Bookman Old Style" panose="02050604050505020204" pitchFamily="18" charset="0"/>
              </a:rPr>
              <a:t>z”l</a:t>
            </a:r>
            <a:r>
              <a:rPr lang="en-US" sz="2800" dirty="0">
                <a:latin typeface="Bookman Old Style" panose="02050604050505020204" pitchFamily="18" charset="0"/>
              </a:rPr>
              <a:t>, wrote: “Great are righteous people, because even in death they merit children” </a:t>
            </a:r>
            <a:r>
              <a:rPr lang="he-IL" dirty="0">
                <a:latin typeface="Bookman Old Style" panose="02050604050505020204" pitchFamily="18" charset="0"/>
              </a:rPr>
              <a:t> </a:t>
            </a:r>
            <a:endParaRPr lang="en-US" dirty="0">
              <a:latin typeface="Bookman Old Style" panose="02050604050505020204" pitchFamily="18" charset="0"/>
            </a:endParaRPr>
          </a:p>
          <a:p>
            <a:pPr algn="ctr">
              <a:lnSpc>
                <a:spcPct val="150000"/>
              </a:lnSpc>
            </a:pPr>
            <a:r>
              <a:rPr lang="en-US" sz="2800" dirty="0">
                <a:latin typeface="Bookman Old Style" panose="02050604050505020204" pitchFamily="18" charset="0"/>
              </a:rPr>
              <a:t>By causing the person to merit, he becomes like a father who guides and assists and [himself] merits for this reason…</a:t>
            </a:r>
          </a:p>
          <a:p>
            <a:pPr algn="ctr">
              <a:lnSpc>
                <a:spcPct val="150000"/>
              </a:lnSpc>
            </a:pPr>
            <a:endParaRPr lang="en-US" sz="2800" dirty="0">
              <a:latin typeface="Berlin Sans FB" panose="020E0602020502020306" pitchFamily="34" charset="0"/>
            </a:endParaRPr>
          </a:p>
          <a:p>
            <a:pPr algn="ctr">
              <a:lnSpc>
                <a:spcPct val="150000"/>
              </a:lnSpc>
            </a:pPr>
            <a:r>
              <a:rPr lang="en-US" sz="2800" dirty="0">
                <a:latin typeface="Berlin Sans FB" panose="020E0602020502020306" pitchFamily="34" charset="0"/>
              </a:rPr>
              <a:t> </a:t>
            </a:r>
          </a:p>
        </p:txBody>
      </p:sp>
    </p:spTree>
    <p:extLst>
      <p:ext uri="{BB962C8B-B14F-4D97-AF65-F5344CB8AC3E}">
        <p14:creationId xmlns:p14="http://schemas.microsoft.com/office/powerpoint/2010/main" val="41575479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99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9565A9-340B-28A2-1D9F-D08468037FD7}"/>
              </a:ext>
            </a:extLst>
          </p:cNvPr>
          <p:cNvSpPr txBox="1"/>
          <p:nvPr/>
        </p:nvSpPr>
        <p:spPr>
          <a:xfrm>
            <a:off x="77118" y="-77118"/>
            <a:ext cx="12008386" cy="5632311"/>
          </a:xfrm>
          <a:prstGeom prst="rect">
            <a:avLst/>
          </a:prstGeom>
          <a:noFill/>
        </p:spPr>
        <p:txBody>
          <a:bodyPr wrap="square">
            <a:spAutoFit/>
          </a:bodyPr>
          <a:lstStyle/>
          <a:p>
            <a:pPr algn="just" rtl="1"/>
            <a:r>
              <a:rPr lang="he-IL" dirty="0">
                <a:latin typeface="David" panose="020E0502060401010101" pitchFamily="34" charset="-79"/>
                <a:cs typeface="David" panose="020E0502060401010101" pitchFamily="34" charset="-79"/>
              </a:rPr>
              <a:t> אם האיש ההוא חוזר בו מאשר תקן להטיב, אז הצדיק ההוא נפרש ממנו והולך לו. וטעם הדבר הוא, במה שנתבאר, כי סוד </a:t>
            </a:r>
            <a:r>
              <a:rPr lang="he-IL" dirty="0" err="1">
                <a:latin typeface="David" panose="020E0502060401010101" pitchFamily="34" charset="-79"/>
                <a:cs typeface="David" panose="020E0502060401010101" pitchFamily="34" charset="-79"/>
              </a:rPr>
              <a:t>העבור</a:t>
            </a:r>
            <a:r>
              <a:rPr lang="he-IL" dirty="0">
                <a:latin typeface="David" panose="020E0502060401010101" pitchFamily="34" charset="-79"/>
                <a:cs typeface="David" panose="020E0502060401010101" pitchFamily="34" charset="-79"/>
              </a:rPr>
              <a:t> הוא בחיים של האדם, ואיננו דבוק ונקשר עם גוף האדם, כמו הנפש של האדם עצמו בגלגול, שנכנסה בו בעת שנולד, ונתקשרה </a:t>
            </a:r>
            <a:r>
              <a:rPr lang="he-IL" dirty="0" err="1">
                <a:latin typeface="David" panose="020E0502060401010101" pitchFamily="34" charset="-79"/>
                <a:cs typeface="David" panose="020E0502060401010101" pitchFamily="34" charset="-79"/>
              </a:rPr>
              <a:t>ונתדבקה</a:t>
            </a:r>
            <a:r>
              <a:rPr lang="he-IL" dirty="0">
                <a:latin typeface="David" panose="020E0502060401010101" pitchFamily="34" charset="-79"/>
                <a:cs typeface="David" panose="020E0502060401010101" pitchFamily="34" charset="-79"/>
              </a:rPr>
              <a:t> שם בתכלית הדבוק, ואינה יכולה לצאת משם עד יום המיתה. </a:t>
            </a:r>
            <a:r>
              <a:rPr lang="he-IL" dirty="0" err="1">
                <a:latin typeface="David" panose="020E0502060401010101" pitchFamily="34" charset="-79"/>
                <a:cs typeface="David" panose="020E0502060401010101" pitchFamily="34" charset="-79"/>
              </a:rPr>
              <a:t>משא"כ</a:t>
            </a:r>
            <a:r>
              <a:rPr lang="he-IL" dirty="0">
                <a:latin typeface="David" panose="020E0502060401010101" pitchFamily="34" charset="-79"/>
                <a:cs typeface="David" panose="020E0502060401010101" pitchFamily="34" charset="-79"/>
              </a:rPr>
              <a:t> בנפש הצדיק שנכנסת שם בסוד </a:t>
            </a:r>
            <a:r>
              <a:rPr lang="he-IL" dirty="0" err="1">
                <a:latin typeface="David" panose="020E0502060401010101" pitchFamily="34" charset="-79"/>
                <a:cs typeface="David" panose="020E0502060401010101" pitchFamily="34" charset="-79"/>
              </a:rPr>
              <a:t>העבור</a:t>
            </a:r>
            <a:r>
              <a:rPr lang="he-IL" dirty="0">
                <a:latin typeface="David" panose="020E0502060401010101" pitchFamily="34" charset="-79"/>
                <a:cs typeface="David" panose="020E0502060401010101" pitchFamily="34" charset="-79"/>
              </a:rPr>
              <a:t>, כי נכנסת ברצונה, ויוצאת ברצונה. ואם האדם יתמיד בצדקתו, גם הצדיק ההוא יתמיד שכונתו אצלי, כדי ליטול חלק במעשה האיש הזה, ועומד שם עד שיפטר האיש הזה מן העולם, ויעלו שניהם יחד במדרגה אחת </a:t>
            </a:r>
          </a:p>
          <a:p>
            <a:pPr algn="ctr">
              <a:lnSpc>
                <a:spcPct val="150000"/>
              </a:lnSpc>
            </a:pPr>
            <a:endParaRPr lang="he-IL" sz="2800" dirty="0">
              <a:latin typeface="Berlin Sans FB" panose="020E0602020502020306" pitchFamily="34" charset="0"/>
              <a:cs typeface="Aharoni" panose="02010803020104030203" pitchFamily="2" charset="-79"/>
            </a:endParaRPr>
          </a:p>
          <a:p>
            <a:pPr algn="ctr">
              <a:lnSpc>
                <a:spcPct val="150000"/>
              </a:lnSpc>
            </a:pPr>
            <a:r>
              <a:rPr lang="en-US" sz="2800" dirty="0">
                <a:latin typeface="Bookman Old Style" panose="02050604050505020204" pitchFamily="18" charset="0"/>
              </a:rPr>
              <a:t>…However,  if this person regresses from </a:t>
            </a:r>
          </a:p>
          <a:p>
            <a:pPr algn="ctr">
              <a:lnSpc>
                <a:spcPct val="150000"/>
              </a:lnSpc>
            </a:pPr>
            <a:r>
              <a:rPr lang="en-US" sz="2800" dirty="0">
                <a:latin typeface="Bookman Old Style" panose="02050604050505020204" pitchFamily="18" charset="0"/>
              </a:rPr>
              <a:t> what he had rectified for good, </a:t>
            </a:r>
          </a:p>
          <a:p>
            <a:pPr algn="ctr">
              <a:lnSpc>
                <a:spcPct val="150000"/>
              </a:lnSpc>
            </a:pPr>
            <a:r>
              <a:rPr lang="en-US" sz="2800" dirty="0">
                <a:latin typeface="Bookman Old Style" panose="02050604050505020204" pitchFamily="18" charset="0"/>
              </a:rPr>
              <a:t>then the righteous soul </a:t>
            </a:r>
          </a:p>
          <a:p>
            <a:pPr algn="ctr">
              <a:lnSpc>
                <a:spcPct val="150000"/>
              </a:lnSpc>
            </a:pPr>
            <a:r>
              <a:rPr lang="en-US" sz="2800" dirty="0">
                <a:latin typeface="Bookman Old Style" panose="02050604050505020204" pitchFamily="18" charset="0"/>
              </a:rPr>
              <a:t>will separate from him </a:t>
            </a:r>
          </a:p>
          <a:p>
            <a:pPr algn="ctr">
              <a:lnSpc>
                <a:spcPct val="150000"/>
              </a:lnSpc>
            </a:pPr>
            <a:r>
              <a:rPr lang="en-US" sz="2800" dirty="0">
                <a:latin typeface="Bookman Old Style" panose="02050604050505020204" pitchFamily="18" charset="0"/>
              </a:rPr>
              <a:t>and leave him.</a:t>
            </a:r>
          </a:p>
          <a:p>
            <a:pPr algn="just" rtl="1"/>
            <a:r>
              <a:rPr lang="he-IL" dirty="0"/>
              <a:t> </a:t>
            </a:r>
            <a:r>
              <a:rPr lang="en-US" dirty="0"/>
              <a:t>. </a:t>
            </a:r>
          </a:p>
        </p:txBody>
      </p:sp>
    </p:spTree>
    <p:extLst>
      <p:ext uri="{BB962C8B-B14F-4D97-AF65-F5344CB8AC3E}">
        <p14:creationId xmlns:p14="http://schemas.microsoft.com/office/powerpoint/2010/main" val="26580470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99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73191BD-1336-9460-1863-558589ABFCCA}"/>
              </a:ext>
            </a:extLst>
          </p:cNvPr>
          <p:cNvSpPr txBox="1"/>
          <p:nvPr/>
        </p:nvSpPr>
        <p:spPr>
          <a:xfrm>
            <a:off x="143219" y="0"/>
            <a:ext cx="11942285" cy="7120347"/>
          </a:xfrm>
          <a:prstGeom prst="rect">
            <a:avLst/>
          </a:prstGeom>
          <a:noFill/>
        </p:spPr>
        <p:txBody>
          <a:bodyPr wrap="square">
            <a:spAutoFit/>
          </a:bodyPr>
          <a:lstStyle/>
          <a:p>
            <a:pPr algn="ctr">
              <a:lnSpc>
                <a:spcPct val="150000"/>
              </a:lnSpc>
            </a:pPr>
            <a:r>
              <a:rPr lang="en-US" sz="2800" dirty="0">
                <a:latin typeface="Bookman Old Style" panose="02050604050505020204" pitchFamily="18" charset="0"/>
              </a:rPr>
              <a:t>The reason for this, </a:t>
            </a:r>
          </a:p>
          <a:p>
            <a:pPr algn="ctr">
              <a:lnSpc>
                <a:spcPct val="150000"/>
              </a:lnSpc>
            </a:pPr>
            <a:r>
              <a:rPr lang="en-US" sz="2800" dirty="0">
                <a:latin typeface="Bookman Old Style" panose="02050604050505020204" pitchFamily="18" charset="0"/>
              </a:rPr>
              <a:t> is that the mystery of </a:t>
            </a:r>
            <a:r>
              <a:rPr lang="en-US" sz="2800" i="1" dirty="0">
                <a:latin typeface="Century Gothic" panose="020B0502020202020204" pitchFamily="34" charset="0"/>
              </a:rPr>
              <a:t>ibbur</a:t>
            </a:r>
            <a:r>
              <a:rPr lang="en-US" sz="2800" i="1" dirty="0">
                <a:latin typeface="Bookman Old Style" panose="02050604050505020204" pitchFamily="18" charset="0"/>
              </a:rPr>
              <a:t> </a:t>
            </a:r>
          </a:p>
          <a:p>
            <a:pPr algn="ctr">
              <a:lnSpc>
                <a:spcPct val="150000"/>
              </a:lnSpc>
            </a:pPr>
            <a:r>
              <a:rPr lang="en-US" sz="2800" dirty="0">
                <a:latin typeface="Bookman Old Style" panose="02050604050505020204" pitchFamily="18" charset="0"/>
              </a:rPr>
              <a:t>is that it occurs during the life of a person, </a:t>
            </a:r>
          </a:p>
          <a:p>
            <a:pPr algn="ctr">
              <a:lnSpc>
                <a:spcPct val="150000"/>
              </a:lnSpc>
            </a:pPr>
            <a:r>
              <a:rPr lang="en-US" sz="2800" dirty="0">
                <a:latin typeface="Bookman Old Style" panose="02050604050505020204" pitchFamily="18" charset="0"/>
              </a:rPr>
              <a:t>and it does not cleave to the body of the person</a:t>
            </a:r>
          </a:p>
          <a:p>
            <a:pPr algn="ctr">
              <a:lnSpc>
                <a:spcPct val="150000"/>
              </a:lnSpc>
            </a:pPr>
            <a:r>
              <a:rPr lang="en-US" sz="2800" dirty="0">
                <a:latin typeface="Bookman Old Style" panose="02050604050505020204" pitchFamily="18" charset="0"/>
              </a:rPr>
              <a:t>Like the </a:t>
            </a:r>
            <a:r>
              <a:rPr lang="en-US" sz="2800" i="1" dirty="0">
                <a:latin typeface="Century Gothic" panose="020B0502020202020204" pitchFamily="34" charset="0"/>
              </a:rPr>
              <a:t>Nefesh</a:t>
            </a:r>
            <a:r>
              <a:rPr lang="en-US" sz="2800" dirty="0">
                <a:latin typeface="Bookman Old Style" panose="02050604050505020204" pitchFamily="18" charset="0"/>
              </a:rPr>
              <a:t> of the person himself </a:t>
            </a:r>
          </a:p>
          <a:p>
            <a:pPr algn="ctr">
              <a:lnSpc>
                <a:spcPct val="150000"/>
              </a:lnSpc>
            </a:pPr>
            <a:r>
              <a:rPr lang="en-US" sz="2800" dirty="0">
                <a:latin typeface="Bookman Old Style" panose="02050604050505020204" pitchFamily="18" charset="0"/>
              </a:rPr>
              <a:t>with which he revolves, and which enters him at birth. </a:t>
            </a:r>
          </a:p>
          <a:p>
            <a:pPr algn="ctr">
              <a:lnSpc>
                <a:spcPct val="150000"/>
              </a:lnSpc>
            </a:pPr>
            <a:r>
              <a:rPr lang="en-US" sz="2800" dirty="0">
                <a:latin typeface="Bookman Old Style" panose="02050604050505020204" pitchFamily="18" charset="0"/>
              </a:rPr>
              <a:t>This [</a:t>
            </a:r>
            <a:r>
              <a:rPr lang="en-US" sz="2800" i="1" dirty="0">
                <a:latin typeface="Century Gothic" panose="020B0502020202020204" pitchFamily="34" charset="0"/>
              </a:rPr>
              <a:t>Nefesh</a:t>
            </a:r>
            <a:r>
              <a:rPr lang="en-US" sz="2800" dirty="0">
                <a:latin typeface="Bookman Old Style" panose="02050604050505020204" pitchFamily="18" charset="0"/>
              </a:rPr>
              <a:t>] is connected and clings there with a profound clinging, </a:t>
            </a:r>
          </a:p>
          <a:p>
            <a:pPr algn="ctr">
              <a:lnSpc>
                <a:spcPct val="150000"/>
              </a:lnSpc>
            </a:pPr>
            <a:r>
              <a:rPr lang="en-US" sz="2800" dirty="0">
                <a:latin typeface="Bookman Old Style" panose="02050604050505020204" pitchFamily="18" charset="0"/>
              </a:rPr>
              <a:t>and is not able to leave there until the day of his death.</a:t>
            </a:r>
          </a:p>
          <a:p>
            <a:pPr algn="ctr">
              <a:lnSpc>
                <a:spcPct val="150000"/>
              </a:lnSpc>
            </a:pPr>
            <a:endParaRPr lang="en-US" sz="2800" dirty="0">
              <a:latin typeface="Berlin Sans FB" panose="020E0602020502020306" pitchFamily="34" charset="0"/>
            </a:endParaRPr>
          </a:p>
          <a:p>
            <a:pPr algn="ctr">
              <a:lnSpc>
                <a:spcPct val="150000"/>
              </a:lnSpc>
            </a:pPr>
            <a:r>
              <a:rPr lang="en-US" sz="2800" dirty="0">
                <a:latin typeface="Berlin Sans FB" panose="020E0602020502020306" pitchFamily="34" charset="0"/>
              </a:rPr>
              <a:t> </a:t>
            </a:r>
          </a:p>
        </p:txBody>
      </p:sp>
    </p:spTree>
    <p:extLst>
      <p:ext uri="{BB962C8B-B14F-4D97-AF65-F5344CB8AC3E}">
        <p14:creationId xmlns:p14="http://schemas.microsoft.com/office/powerpoint/2010/main" val="32084241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99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0E64B7D-8F98-778C-79E3-3521BFB39C26}"/>
              </a:ext>
            </a:extLst>
          </p:cNvPr>
          <p:cNvSpPr txBox="1"/>
          <p:nvPr/>
        </p:nvSpPr>
        <p:spPr>
          <a:xfrm>
            <a:off x="9181" y="0"/>
            <a:ext cx="12173638" cy="7632859"/>
          </a:xfrm>
          <a:prstGeom prst="rect">
            <a:avLst/>
          </a:prstGeom>
          <a:noFill/>
        </p:spPr>
        <p:txBody>
          <a:bodyPr wrap="square">
            <a:spAutoFit/>
          </a:bodyPr>
          <a:lstStyle/>
          <a:p>
            <a:pPr algn="ctr">
              <a:lnSpc>
                <a:spcPct val="150000"/>
              </a:lnSpc>
            </a:pPr>
            <a:r>
              <a:rPr lang="en-US" sz="2800" dirty="0">
                <a:latin typeface="Bookman Old Style" panose="02050604050505020204" pitchFamily="18" charset="0"/>
              </a:rPr>
              <a:t>This is unlike the </a:t>
            </a:r>
            <a:r>
              <a:rPr lang="en-US" sz="2800" i="1" dirty="0">
                <a:latin typeface="Century Gothic" panose="020B0502020202020204" pitchFamily="34" charset="0"/>
              </a:rPr>
              <a:t>Nefesh</a:t>
            </a:r>
            <a:r>
              <a:rPr lang="en-US" sz="2800" dirty="0">
                <a:latin typeface="Bookman Old Style" panose="02050604050505020204" pitchFamily="18" charset="0"/>
              </a:rPr>
              <a:t> of the righteous person that enters </a:t>
            </a:r>
          </a:p>
          <a:p>
            <a:pPr algn="ctr">
              <a:lnSpc>
                <a:spcPct val="150000"/>
              </a:lnSpc>
            </a:pPr>
            <a:r>
              <a:rPr lang="en-US" sz="2800" dirty="0">
                <a:latin typeface="Bookman Old Style" panose="02050604050505020204" pitchFamily="18" charset="0"/>
              </a:rPr>
              <a:t>In the mystery of </a:t>
            </a:r>
            <a:r>
              <a:rPr lang="en-US" sz="2800" i="1" dirty="0">
                <a:latin typeface="Century Gothic" panose="020B0502020202020204" pitchFamily="34" charset="0"/>
              </a:rPr>
              <a:t>ibbur</a:t>
            </a:r>
            <a:r>
              <a:rPr lang="en-US" sz="2800" i="1" dirty="0">
                <a:latin typeface="Bookman Old Style" panose="02050604050505020204" pitchFamily="18" charset="0"/>
              </a:rPr>
              <a:t>,</a:t>
            </a:r>
          </a:p>
          <a:p>
            <a:pPr algn="ctr">
              <a:lnSpc>
                <a:spcPct val="150000"/>
              </a:lnSpc>
            </a:pPr>
            <a:r>
              <a:rPr lang="en-US" sz="2800" dirty="0">
                <a:latin typeface="Bookman Old Style" panose="02050604050505020204" pitchFamily="18" charset="0"/>
              </a:rPr>
              <a:t>because it enters willingly and leaves willingly…</a:t>
            </a:r>
          </a:p>
          <a:p>
            <a:pPr algn="ctr">
              <a:lnSpc>
                <a:spcPct val="150000"/>
              </a:lnSpc>
            </a:pPr>
            <a:r>
              <a:rPr lang="en-US" sz="2800" dirty="0">
                <a:latin typeface="Bookman Old Style" panose="02050604050505020204" pitchFamily="18" charset="0"/>
              </a:rPr>
              <a:t>If the person continues to act righteously, </a:t>
            </a:r>
          </a:p>
          <a:p>
            <a:pPr algn="ctr">
              <a:lnSpc>
                <a:spcPct val="150000"/>
              </a:lnSpc>
            </a:pPr>
            <a:r>
              <a:rPr lang="en-US" sz="2800" dirty="0">
                <a:latin typeface="Bookman Old Style" panose="02050604050505020204" pitchFamily="18" charset="0"/>
              </a:rPr>
              <a:t>the righteous soul will remain his “neighbor”…</a:t>
            </a:r>
          </a:p>
          <a:p>
            <a:pPr algn="ctr">
              <a:lnSpc>
                <a:spcPct val="150000"/>
              </a:lnSpc>
            </a:pPr>
            <a:r>
              <a:rPr lang="en-US" sz="2800" dirty="0">
                <a:latin typeface="Bookman Old Style" panose="02050604050505020204" pitchFamily="18" charset="0"/>
              </a:rPr>
              <a:t>It will remain there until this person dies, </a:t>
            </a:r>
          </a:p>
          <a:p>
            <a:pPr algn="ctr">
              <a:lnSpc>
                <a:spcPct val="150000"/>
              </a:lnSpc>
            </a:pPr>
            <a:r>
              <a:rPr lang="en-US" sz="2800" dirty="0">
                <a:latin typeface="Bookman Old Style" panose="02050604050505020204" pitchFamily="18" charset="0"/>
              </a:rPr>
              <a:t>when the two of them </a:t>
            </a:r>
          </a:p>
          <a:p>
            <a:pPr algn="ctr">
              <a:lnSpc>
                <a:spcPct val="150000"/>
              </a:lnSpc>
            </a:pPr>
            <a:r>
              <a:rPr lang="en-US" sz="2800" dirty="0">
                <a:latin typeface="Bookman Old Style" panose="02050604050505020204" pitchFamily="18" charset="0"/>
              </a:rPr>
              <a:t>will ascend together </a:t>
            </a:r>
          </a:p>
          <a:p>
            <a:pPr algn="ctr">
              <a:lnSpc>
                <a:spcPct val="150000"/>
              </a:lnSpc>
            </a:pPr>
            <a:r>
              <a:rPr lang="en-US" sz="2800" dirty="0">
                <a:latin typeface="Bookman Old Style" panose="02050604050505020204" pitchFamily="18" charset="0"/>
              </a:rPr>
              <a:t>to the same level.</a:t>
            </a:r>
          </a:p>
          <a:p>
            <a:pPr algn="ctr">
              <a:lnSpc>
                <a:spcPct val="150000"/>
              </a:lnSpc>
            </a:pPr>
            <a:endParaRPr lang="en-US" sz="2800" dirty="0">
              <a:latin typeface="Berlin Sans FB" panose="020E0602020502020306" pitchFamily="34" charset="0"/>
            </a:endParaRPr>
          </a:p>
          <a:p>
            <a:pPr algn="ctr">
              <a:lnSpc>
                <a:spcPct val="150000"/>
              </a:lnSpc>
            </a:pPr>
            <a:r>
              <a:rPr lang="en-US" sz="2800" dirty="0">
                <a:latin typeface="Berlin Sans FB" panose="020E0602020502020306" pitchFamily="34" charset="0"/>
              </a:rPr>
              <a:t> </a:t>
            </a:r>
          </a:p>
          <a:p>
            <a:pPr algn="ctr"/>
            <a:r>
              <a:rPr lang="en-US" sz="2800" dirty="0">
                <a:latin typeface="Berlin Sans FB" panose="020E0602020502020306" pitchFamily="34" charset="0"/>
              </a:rPr>
              <a:t> </a:t>
            </a:r>
          </a:p>
        </p:txBody>
      </p:sp>
    </p:spTree>
    <p:extLst>
      <p:ext uri="{BB962C8B-B14F-4D97-AF65-F5344CB8AC3E}">
        <p14:creationId xmlns:p14="http://schemas.microsoft.com/office/powerpoint/2010/main" val="32215214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55F37-EEF4-1E91-1013-75D75EFA38F6}"/>
              </a:ext>
            </a:extLst>
          </p:cNvPr>
          <p:cNvSpPr>
            <a:spLocks noGrp="1"/>
          </p:cNvSpPr>
          <p:nvPr>
            <p:ph type="title"/>
          </p:nvPr>
        </p:nvSpPr>
        <p:spPr/>
        <p:txBody>
          <a:bodyPr/>
          <a:lstStyle/>
          <a:p>
            <a:r>
              <a:rPr lang="en-US" sz="2400" b="1" kern="100" dirty="0">
                <a:effectLst/>
                <a:latin typeface="Bookman Old Style" panose="02050604050505020204" pitchFamily="18" charset="0"/>
                <a:ea typeface="Aptos" panose="020B0004020202020204" pitchFamily="34" charset="0"/>
                <a:cs typeface="David" panose="020E0502060401010101" pitchFamily="34" charset="-79"/>
              </a:rPr>
              <a:t>Transformation of Reality in </a:t>
            </a:r>
            <a:r>
              <a:rPr lang="en-US" sz="2400" b="1" i="1" kern="100" dirty="0">
                <a:effectLst/>
                <a:latin typeface="Century Gothic" panose="020B0502020202020204" pitchFamily="34" charset="0"/>
                <a:ea typeface="Aptos" panose="020B0004020202020204" pitchFamily="34" charset="0"/>
                <a:cs typeface="David" panose="020E0502060401010101" pitchFamily="34" charset="-79"/>
              </a:rPr>
              <a:t>Torat ha-</a:t>
            </a:r>
            <a:r>
              <a:rPr lang="en-US" sz="2400" b="1" i="1" kern="100" dirty="0" err="1">
                <a:effectLst/>
                <a:latin typeface="Century Gothic" panose="020B0502020202020204" pitchFamily="34" charset="0"/>
                <a:ea typeface="Aptos" panose="020B0004020202020204" pitchFamily="34" charset="0"/>
                <a:cs typeface="David" panose="020E0502060401010101" pitchFamily="34" charset="-79"/>
              </a:rPr>
              <a:t>Shemittot</a:t>
            </a:r>
            <a:br>
              <a:rPr lang="en-US" sz="1800" kern="100" dirty="0">
                <a:effectLst/>
                <a:latin typeface="Bookman Old Style" panose="02050604050505020204" pitchFamily="18" charset="0"/>
                <a:ea typeface="Aptos" panose="020B0004020202020204" pitchFamily="34" charset="0"/>
                <a:cs typeface="David" panose="020E0502060401010101" pitchFamily="34" charset="-79"/>
              </a:rPr>
            </a:br>
            <a:endParaRPr lang="en-US" dirty="0"/>
          </a:p>
        </p:txBody>
      </p:sp>
    </p:spTree>
    <p:extLst>
      <p:ext uri="{BB962C8B-B14F-4D97-AF65-F5344CB8AC3E}">
        <p14:creationId xmlns:p14="http://schemas.microsoft.com/office/powerpoint/2010/main" val="40290912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E99C32A-1568-A9E6-AD95-18C4C137536F}"/>
              </a:ext>
            </a:extLst>
          </p:cNvPr>
          <p:cNvSpPr txBox="1"/>
          <p:nvPr/>
        </p:nvSpPr>
        <p:spPr>
          <a:xfrm>
            <a:off x="1121133" y="924506"/>
            <a:ext cx="8712642" cy="4707635"/>
          </a:xfrm>
          <a:prstGeom prst="rect">
            <a:avLst/>
          </a:prstGeom>
          <a:noFill/>
        </p:spPr>
        <p:txBody>
          <a:bodyPr wrap="square">
            <a:spAutoFit/>
          </a:bodyPr>
          <a:lstStyle/>
          <a:p>
            <a:pPr marL="0" marR="0">
              <a:lnSpc>
                <a:spcPct val="150000"/>
              </a:lnSpc>
              <a:spcBef>
                <a:spcPts val="0"/>
              </a:spcBef>
              <a:spcAft>
                <a:spcPts val="0"/>
              </a:spcAft>
            </a:pPr>
            <a:r>
              <a:rPr lang="en-US" sz="1800" b="1" kern="100" dirty="0">
                <a:effectLst/>
                <a:latin typeface="Bookman Old Style" panose="02050604050505020204" pitchFamily="18" charset="0"/>
                <a:ea typeface="Aptos" panose="020B0004020202020204" pitchFamily="34" charset="0"/>
                <a:cs typeface="David" panose="020E0502060401010101" pitchFamily="34" charset="-79"/>
              </a:rPr>
              <a:t>1. Talmudic Basis for </a:t>
            </a:r>
            <a:r>
              <a:rPr lang="en-US" sz="1800" b="1" i="1" kern="100" dirty="0" err="1">
                <a:effectLst/>
                <a:latin typeface="Century Gothic" panose="020B0502020202020204" pitchFamily="34" charset="0"/>
                <a:ea typeface="Aptos" panose="020B0004020202020204" pitchFamily="34" charset="0"/>
                <a:cs typeface="David" panose="020E0502060401010101" pitchFamily="34" charset="-79"/>
              </a:rPr>
              <a:t>Shemittot</a:t>
            </a:r>
            <a:r>
              <a:rPr lang="en-US" sz="1800" i="1" kern="100" dirty="0">
                <a:effectLst/>
                <a:latin typeface="Century Gothic" panose="020B0502020202020204" pitchFamily="34" charset="0"/>
                <a:ea typeface="Aptos" panose="020B0004020202020204" pitchFamily="34" charset="0"/>
                <a:cs typeface="David" panose="020E0502060401010101" pitchFamily="34" charset="-79"/>
              </a:rPr>
              <a:t> </a:t>
            </a:r>
            <a:r>
              <a:rPr lang="en-US" sz="1800" kern="100" dirty="0">
                <a:effectLst/>
                <a:latin typeface="Bookman Old Style" panose="02050604050505020204" pitchFamily="18" charset="0"/>
                <a:ea typeface="Aptos" panose="020B0004020202020204" pitchFamily="34" charset="0"/>
                <a:cs typeface="David" panose="020E0502060401010101" pitchFamily="34" charset="-79"/>
              </a:rPr>
              <a:t>(BT </a:t>
            </a:r>
            <a:r>
              <a:rPr lang="en-US" sz="1800" i="1" kern="100" dirty="0">
                <a:effectLst/>
                <a:latin typeface="Bookman Old Style" panose="02050604050505020204" pitchFamily="18" charset="0"/>
                <a:ea typeface="Aptos" panose="020B0004020202020204" pitchFamily="34" charset="0"/>
                <a:cs typeface="David" panose="020E0502060401010101" pitchFamily="34" charset="-79"/>
              </a:rPr>
              <a:t>Sanhedrin</a:t>
            </a:r>
            <a:r>
              <a:rPr lang="en-US" sz="1800" kern="100" dirty="0">
                <a:effectLst/>
                <a:latin typeface="Bookman Old Style" panose="02050604050505020204" pitchFamily="18" charset="0"/>
                <a:ea typeface="Aptos" panose="020B0004020202020204" pitchFamily="34" charset="0"/>
                <a:cs typeface="David" panose="020E0502060401010101" pitchFamily="34" charset="-79"/>
              </a:rPr>
              <a:t> 97a–b)</a:t>
            </a:r>
          </a:p>
          <a:p>
            <a:pPr marL="0" marR="0" algn="r">
              <a:lnSpc>
                <a:spcPct val="150000"/>
              </a:lnSpc>
              <a:spcBef>
                <a:spcPts val="0"/>
              </a:spcBef>
              <a:spcAft>
                <a:spcPts val="0"/>
              </a:spcAft>
            </a:pPr>
            <a:r>
              <a:rPr lang="he-IL" sz="2000" kern="100" dirty="0">
                <a:effectLst/>
                <a:latin typeface="Bookman Old Style" panose="02050604050505020204" pitchFamily="18" charset="0"/>
                <a:ea typeface="Aptos" panose="020B0004020202020204" pitchFamily="34" charset="0"/>
                <a:cs typeface="David" panose="020E0502060401010101" pitchFamily="34" charset="-79"/>
              </a:rPr>
              <a:t>אמר רב </a:t>
            </a:r>
            <a:r>
              <a:rPr lang="he-IL" sz="2000" kern="100" dirty="0" err="1">
                <a:effectLst/>
                <a:latin typeface="Bookman Old Style" panose="02050604050505020204" pitchFamily="18" charset="0"/>
                <a:ea typeface="Aptos" panose="020B0004020202020204" pitchFamily="34" charset="0"/>
                <a:cs typeface="David" panose="020E0502060401010101" pitchFamily="34" charset="-79"/>
              </a:rPr>
              <a:t>קטינא</a:t>
            </a:r>
            <a:r>
              <a:rPr lang="he-IL" sz="2000" kern="100" dirty="0">
                <a:effectLst/>
                <a:latin typeface="Bookman Old Style" panose="02050604050505020204" pitchFamily="18" charset="0"/>
                <a:ea typeface="Aptos" panose="020B0004020202020204" pitchFamily="34" charset="0"/>
                <a:cs typeface="David" panose="020E0502060401010101" pitchFamily="34" charset="-79"/>
              </a:rPr>
              <a:t> שית אלפי שני הוו עלמא וחד חרוב שנאמר (ישעיהו ב, יא) ונשגב ה' לבדו ביום ההוא </a:t>
            </a:r>
            <a:r>
              <a:rPr lang="he-IL" sz="2000" kern="100" dirty="0" err="1">
                <a:effectLst/>
                <a:latin typeface="Bookman Old Style" panose="02050604050505020204" pitchFamily="18" charset="0"/>
                <a:ea typeface="Aptos" panose="020B0004020202020204" pitchFamily="34" charset="0"/>
                <a:cs typeface="David" panose="020E0502060401010101" pitchFamily="34" charset="-79"/>
              </a:rPr>
              <a:t>אביי</a:t>
            </a:r>
            <a:r>
              <a:rPr lang="he-IL" sz="2000" kern="100" dirty="0">
                <a:effectLst/>
                <a:latin typeface="Bookman Old Style" panose="02050604050505020204" pitchFamily="18" charset="0"/>
                <a:ea typeface="Aptos" panose="020B0004020202020204" pitchFamily="34" charset="0"/>
                <a:cs typeface="David" panose="020E0502060401010101" pitchFamily="34" charset="-79"/>
              </a:rPr>
              <a:t> אמר תרי חרוב שנאמר (הושע ו, ב) יחיינו </a:t>
            </a:r>
            <a:r>
              <a:rPr lang="he-IL" sz="2000" kern="100" dirty="0" err="1">
                <a:effectLst/>
                <a:latin typeface="Bookman Old Style" panose="02050604050505020204" pitchFamily="18" charset="0"/>
                <a:ea typeface="Aptos" panose="020B0004020202020204" pitchFamily="34" charset="0"/>
                <a:cs typeface="David" panose="020E0502060401010101" pitchFamily="34" charset="-79"/>
              </a:rPr>
              <a:t>מיומים</a:t>
            </a:r>
            <a:r>
              <a:rPr lang="he-IL" sz="2000" kern="100" dirty="0">
                <a:effectLst/>
                <a:latin typeface="Bookman Old Style" panose="02050604050505020204" pitchFamily="18" charset="0"/>
                <a:ea typeface="Aptos" panose="020B0004020202020204" pitchFamily="34" charset="0"/>
                <a:cs typeface="David" panose="020E0502060401010101" pitchFamily="34" charset="-79"/>
              </a:rPr>
              <a:t> ביום השלישי יקימנו ונחיה לפניו </a:t>
            </a:r>
            <a:endParaRPr lang="en-US" sz="1800" kern="100" dirty="0">
              <a:effectLst/>
              <a:latin typeface="Bookman Old Style" panose="02050604050505020204" pitchFamily="18" charset="0"/>
              <a:ea typeface="Aptos" panose="020B0004020202020204" pitchFamily="34" charset="0"/>
              <a:cs typeface="David" panose="020E0502060401010101" pitchFamily="34" charset="-79"/>
            </a:endParaRPr>
          </a:p>
          <a:p>
            <a:pPr marL="0" marR="0">
              <a:lnSpc>
                <a:spcPct val="150000"/>
              </a:lnSpc>
              <a:spcBef>
                <a:spcPts val="0"/>
              </a:spcBef>
              <a:spcAft>
                <a:spcPts val="0"/>
              </a:spcAft>
            </a:pPr>
            <a:r>
              <a:rPr lang="en-US" sz="1800" kern="100" dirty="0">
                <a:effectLst/>
                <a:latin typeface="Bookman Old Style" panose="02050604050505020204" pitchFamily="18" charset="0"/>
                <a:ea typeface="Aptos" panose="020B0004020202020204" pitchFamily="34" charset="0"/>
                <a:cs typeface="David" panose="020E0502060401010101" pitchFamily="34" charset="-79"/>
              </a:rPr>
              <a:t> </a:t>
            </a:r>
          </a:p>
          <a:p>
            <a:pPr marL="0" marR="0">
              <a:lnSpc>
                <a:spcPct val="150000"/>
              </a:lnSpc>
              <a:spcBef>
                <a:spcPts val="0"/>
              </a:spcBef>
              <a:spcAft>
                <a:spcPts val="0"/>
              </a:spcAft>
            </a:pPr>
            <a:r>
              <a:rPr lang="en-US" sz="1800" kern="100" dirty="0">
                <a:effectLst/>
                <a:latin typeface="Bookman Old Style" panose="02050604050505020204" pitchFamily="18" charset="0"/>
                <a:ea typeface="Aptos" panose="020B0004020202020204" pitchFamily="34" charset="0"/>
                <a:cs typeface="David" panose="020E0502060401010101" pitchFamily="34" charset="-79"/>
              </a:rPr>
              <a:t>§ </a:t>
            </a:r>
            <a:r>
              <a:rPr lang="en-US" sz="1800" b="1" kern="100" dirty="0">
                <a:effectLst/>
                <a:latin typeface="Bookman Old Style" panose="02050604050505020204" pitchFamily="18" charset="0"/>
                <a:ea typeface="Aptos" panose="020B0004020202020204" pitchFamily="34" charset="0"/>
                <a:cs typeface="David" panose="020E0502060401010101" pitchFamily="34" charset="-79"/>
              </a:rPr>
              <a:t>Rav </a:t>
            </a:r>
            <a:r>
              <a:rPr lang="en-US" sz="1800" b="1" kern="100" dirty="0" err="1">
                <a:effectLst/>
                <a:latin typeface="Bookman Old Style" panose="02050604050505020204" pitchFamily="18" charset="0"/>
                <a:ea typeface="Aptos" panose="020B0004020202020204" pitchFamily="34" charset="0"/>
                <a:cs typeface="David" panose="020E0502060401010101" pitchFamily="34" charset="-79"/>
              </a:rPr>
              <a:t>Ketina</a:t>
            </a:r>
            <a:r>
              <a:rPr lang="en-US" sz="1800" b="1" kern="100" dirty="0">
                <a:effectLst/>
                <a:latin typeface="Bookman Old Style" panose="02050604050505020204" pitchFamily="18" charset="0"/>
                <a:ea typeface="Aptos" panose="020B0004020202020204" pitchFamily="34" charset="0"/>
                <a:cs typeface="David" panose="020E0502060401010101" pitchFamily="34" charset="-79"/>
              </a:rPr>
              <a:t> says: Six thousand years is</a:t>
            </a:r>
            <a:r>
              <a:rPr lang="en-US" sz="1800" kern="100" dirty="0">
                <a:effectLst/>
                <a:latin typeface="Bookman Old Style" panose="02050604050505020204" pitchFamily="18" charset="0"/>
                <a:ea typeface="Aptos" panose="020B0004020202020204" pitchFamily="34" charset="0"/>
                <a:cs typeface="David" panose="020E0502060401010101" pitchFamily="34" charset="-79"/>
              </a:rPr>
              <a:t> the duration of </a:t>
            </a:r>
            <a:r>
              <a:rPr lang="en-US" sz="1800" b="1" kern="100" dirty="0">
                <a:effectLst/>
                <a:latin typeface="Bookman Old Style" panose="02050604050505020204" pitchFamily="18" charset="0"/>
                <a:ea typeface="Aptos" panose="020B0004020202020204" pitchFamily="34" charset="0"/>
                <a:cs typeface="David" panose="020E0502060401010101" pitchFamily="34" charset="-79"/>
              </a:rPr>
              <a:t>the world,</a:t>
            </a:r>
            <a:r>
              <a:rPr lang="en-US" sz="1800" kern="100" dirty="0">
                <a:effectLst/>
                <a:latin typeface="Bookman Old Style" panose="02050604050505020204" pitchFamily="18" charset="0"/>
                <a:ea typeface="Aptos" panose="020B0004020202020204" pitchFamily="34" charset="0"/>
                <a:cs typeface="David" panose="020E0502060401010101" pitchFamily="34" charset="-79"/>
              </a:rPr>
              <a:t> and </a:t>
            </a:r>
            <a:r>
              <a:rPr lang="en-US" sz="1800" b="1" kern="100" dirty="0">
                <a:effectLst/>
                <a:latin typeface="Bookman Old Style" panose="02050604050505020204" pitchFamily="18" charset="0"/>
                <a:ea typeface="Aptos" panose="020B0004020202020204" pitchFamily="34" charset="0"/>
                <a:cs typeface="David" panose="020E0502060401010101" pitchFamily="34" charset="-79"/>
              </a:rPr>
              <a:t>it is in ruins</a:t>
            </a:r>
            <a:r>
              <a:rPr lang="en-US" sz="1800" kern="100" dirty="0">
                <a:effectLst/>
                <a:latin typeface="Bookman Old Style" panose="02050604050505020204" pitchFamily="18" charset="0"/>
                <a:ea typeface="Aptos" panose="020B0004020202020204" pitchFamily="34" charset="0"/>
                <a:cs typeface="David" panose="020E0502060401010101" pitchFamily="34" charset="-79"/>
              </a:rPr>
              <a:t> for </a:t>
            </a:r>
            <a:r>
              <a:rPr lang="en-US" sz="1800" b="1" kern="100" dirty="0">
                <a:effectLst/>
                <a:latin typeface="Bookman Old Style" panose="02050604050505020204" pitchFamily="18" charset="0"/>
                <a:ea typeface="Aptos" panose="020B0004020202020204" pitchFamily="34" charset="0"/>
                <a:cs typeface="David" panose="020E0502060401010101" pitchFamily="34" charset="-79"/>
              </a:rPr>
              <a:t>one</a:t>
            </a:r>
            <a:r>
              <a:rPr lang="en-US" sz="1800" kern="100" dirty="0">
                <a:effectLst/>
                <a:latin typeface="Bookman Old Style" panose="02050604050505020204" pitchFamily="18" charset="0"/>
                <a:ea typeface="Aptos" panose="020B0004020202020204" pitchFamily="34" charset="0"/>
                <a:cs typeface="David" panose="020E0502060401010101" pitchFamily="34" charset="-79"/>
              </a:rPr>
              <a:t> thousand years. The duration of the period during which the world is in ruins is derived from a verse, </a:t>
            </a:r>
            <a:r>
              <a:rPr lang="en-US" sz="1800" b="1" kern="100" dirty="0">
                <a:effectLst/>
                <a:latin typeface="Bookman Old Style" panose="02050604050505020204" pitchFamily="18" charset="0"/>
                <a:ea typeface="Aptos" panose="020B0004020202020204" pitchFamily="34" charset="0"/>
                <a:cs typeface="David" panose="020E0502060401010101" pitchFamily="34" charset="-79"/>
              </a:rPr>
              <a:t>as it is stated: “And the Lord alone shall be exalted on that day”</a:t>
            </a:r>
            <a:r>
              <a:rPr lang="en-US" sz="1800" kern="100" dirty="0">
                <a:effectLst/>
                <a:latin typeface="Bookman Old Style" panose="02050604050505020204" pitchFamily="18" charset="0"/>
                <a:ea typeface="Aptos" panose="020B0004020202020204" pitchFamily="34" charset="0"/>
                <a:cs typeface="David" panose="020E0502060401010101" pitchFamily="34" charset="-79"/>
              </a:rPr>
              <a:t> (Isaiah 2:11), and the day of God lasts one thousand years. </a:t>
            </a:r>
            <a:r>
              <a:rPr lang="en-US" sz="1800" b="1" kern="100" dirty="0">
                <a:effectLst/>
                <a:latin typeface="Bookman Old Style" panose="02050604050505020204" pitchFamily="18" charset="0"/>
                <a:ea typeface="Aptos" panose="020B0004020202020204" pitchFamily="34" charset="0"/>
                <a:cs typeface="David" panose="020E0502060401010101" pitchFamily="34" charset="-79"/>
              </a:rPr>
              <a:t>Abaye says: It is in ruins</a:t>
            </a:r>
            <a:r>
              <a:rPr lang="en-US" sz="1800" kern="100" dirty="0">
                <a:effectLst/>
                <a:latin typeface="Bookman Old Style" panose="02050604050505020204" pitchFamily="18" charset="0"/>
                <a:ea typeface="Aptos" panose="020B0004020202020204" pitchFamily="34" charset="0"/>
                <a:cs typeface="David" panose="020E0502060401010101" pitchFamily="34" charset="-79"/>
              </a:rPr>
              <a:t> for </a:t>
            </a:r>
            <a:r>
              <a:rPr lang="en-US" sz="1800" b="1" kern="100" dirty="0">
                <a:effectLst/>
                <a:latin typeface="Bookman Old Style" panose="02050604050505020204" pitchFamily="18" charset="0"/>
                <a:ea typeface="Aptos" panose="020B0004020202020204" pitchFamily="34" charset="0"/>
                <a:cs typeface="David" panose="020E0502060401010101" pitchFamily="34" charset="-79"/>
              </a:rPr>
              <a:t>two</a:t>
            </a:r>
            <a:r>
              <a:rPr lang="en-US" sz="1800" kern="100" dirty="0">
                <a:effectLst/>
                <a:latin typeface="Bookman Old Style" panose="02050604050505020204" pitchFamily="18" charset="0"/>
                <a:ea typeface="Aptos" panose="020B0004020202020204" pitchFamily="34" charset="0"/>
                <a:cs typeface="David" panose="020E0502060401010101" pitchFamily="34" charset="-79"/>
              </a:rPr>
              <a:t> thousand years, </a:t>
            </a:r>
            <a:r>
              <a:rPr lang="en-US" sz="1800" b="1" kern="100" dirty="0">
                <a:effectLst/>
                <a:latin typeface="Bookman Old Style" panose="02050604050505020204" pitchFamily="18" charset="0"/>
                <a:ea typeface="Aptos" panose="020B0004020202020204" pitchFamily="34" charset="0"/>
                <a:cs typeface="David" panose="020E0502060401010101" pitchFamily="34" charset="-79"/>
              </a:rPr>
              <a:t>as it is stated: “After two days He will revive us; in the third day He will revive us, and we shall live in His presence”</a:t>
            </a:r>
            <a:r>
              <a:rPr lang="en-US" sz="1800" kern="100" dirty="0">
                <a:effectLst/>
                <a:latin typeface="Bookman Old Style" panose="02050604050505020204" pitchFamily="18" charset="0"/>
                <a:ea typeface="Aptos" panose="020B0004020202020204" pitchFamily="34" charset="0"/>
                <a:cs typeface="David" panose="020E0502060401010101" pitchFamily="34" charset="-79"/>
              </a:rPr>
              <a:t> (Hosea 6:2). </a:t>
            </a:r>
          </a:p>
        </p:txBody>
      </p:sp>
    </p:spTree>
    <p:extLst>
      <p:ext uri="{BB962C8B-B14F-4D97-AF65-F5344CB8AC3E}">
        <p14:creationId xmlns:p14="http://schemas.microsoft.com/office/powerpoint/2010/main" val="29272556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EA5430-4281-9E20-17A1-E690B000C315}"/>
              </a:ext>
            </a:extLst>
          </p:cNvPr>
          <p:cNvSpPr txBox="1"/>
          <p:nvPr/>
        </p:nvSpPr>
        <p:spPr>
          <a:xfrm>
            <a:off x="795130" y="218442"/>
            <a:ext cx="9700592" cy="4385816"/>
          </a:xfrm>
          <a:prstGeom prst="rect">
            <a:avLst/>
          </a:prstGeom>
          <a:noFill/>
        </p:spPr>
        <p:txBody>
          <a:bodyPr wrap="square">
            <a:spAutoFit/>
          </a:bodyPr>
          <a:lstStyle/>
          <a:p>
            <a:pPr marL="0" marR="0" algn="r">
              <a:lnSpc>
                <a:spcPct val="150000"/>
              </a:lnSpc>
              <a:spcBef>
                <a:spcPts val="0"/>
              </a:spcBef>
              <a:spcAft>
                <a:spcPts val="0"/>
              </a:spcAft>
            </a:pPr>
            <a:r>
              <a:rPr lang="he-IL" sz="2000" kern="100" dirty="0">
                <a:effectLst/>
                <a:latin typeface="Bookman Old Style" panose="02050604050505020204" pitchFamily="18" charset="0"/>
                <a:ea typeface="Aptos" panose="020B0004020202020204" pitchFamily="34" charset="0"/>
                <a:cs typeface="David" panose="020E0502060401010101" pitchFamily="34" charset="-79"/>
              </a:rPr>
              <a:t>תניא </a:t>
            </a:r>
            <a:r>
              <a:rPr lang="he-IL" sz="2000" kern="100" dirty="0" err="1">
                <a:effectLst/>
                <a:latin typeface="Bookman Old Style" panose="02050604050505020204" pitchFamily="18" charset="0"/>
                <a:ea typeface="Aptos" panose="020B0004020202020204" pitchFamily="34" charset="0"/>
                <a:cs typeface="David" panose="020E0502060401010101" pitchFamily="34" charset="-79"/>
              </a:rPr>
              <a:t>כותיה</a:t>
            </a:r>
            <a:r>
              <a:rPr lang="he-IL" sz="2000" kern="100" dirty="0">
                <a:effectLst/>
                <a:latin typeface="Bookman Old Style" panose="02050604050505020204" pitchFamily="18" charset="0"/>
                <a:ea typeface="Aptos" panose="020B0004020202020204" pitchFamily="34" charset="0"/>
                <a:cs typeface="David" panose="020E0502060401010101" pitchFamily="34" charset="-79"/>
              </a:rPr>
              <a:t> </a:t>
            </a:r>
            <a:r>
              <a:rPr lang="he-IL" sz="2000" kern="100" dirty="0" err="1">
                <a:effectLst/>
                <a:latin typeface="Bookman Old Style" panose="02050604050505020204" pitchFamily="18" charset="0"/>
                <a:ea typeface="Aptos" panose="020B0004020202020204" pitchFamily="34" charset="0"/>
                <a:cs typeface="David" panose="020E0502060401010101" pitchFamily="34" charset="-79"/>
              </a:rPr>
              <a:t>דרב</a:t>
            </a:r>
            <a:r>
              <a:rPr lang="he-IL" sz="2000" kern="100" dirty="0">
                <a:effectLst/>
                <a:latin typeface="Bookman Old Style" panose="02050604050505020204" pitchFamily="18" charset="0"/>
                <a:ea typeface="Aptos" panose="020B0004020202020204" pitchFamily="34" charset="0"/>
                <a:cs typeface="David" panose="020E0502060401010101" pitchFamily="34" charset="-79"/>
              </a:rPr>
              <a:t> </a:t>
            </a:r>
            <a:r>
              <a:rPr lang="he-IL" sz="2000" kern="100" dirty="0" err="1">
                <a:effectLst/>
                <a:latin typeface="Bookman Old Style" panose="02050604050505020204" pitchFamily="18" charset="0"/>
                <a:ea typeface="Aptos" panose="020B0004020202020204" pitchFamily="34" charset="0"/>
                <a:cs typeface="David" panose="020E0502060401010101" pitchFamily="34" charset="-79"/>
              </a:rPr>
              <a:t>קטינא</a:t>
            </a:r>
            <a:r>
              <a:rPr lang="he-IL" sz="2000" kern="100" dirty="0">
                <a:effectLst/>
                <a:latin typeface="Bookman Old Style" panose="02050604050505020204" pitchFamily="18" charset="0"/>
                <a:ea typeface="Aptos" panose="020B0004020202020204" pitchFamily="34" charset="0"/>
                <a:cs typeface="David" panose="020E0502060401010101" pitchFamily="34" charset="-79"/>
              </a:rPr>
              <a:t> כשם שהשביעית </a:t>
            </a:r>
            <a:r>
              <a:rPr lang="he-IL" sz="2000" kern="100" dirty="0" err="1">
                <a:effectLst/>
                <a:latin typeface="Bookman Old Style" panose="02050604050505020204" pitchFamily="18" charset="0"/>
                <a:ea typeface="Aptos" panose="020B0004020202020204" pitchFamily="34" charset="0"/>
                <a:cs typeface="David" panose="020E0502060401010101" pitchFamily="34" charset="-79"/>
              </a:rPr>
              <a:t>משמטת</a:t>
            </a:r>
            <a:r>
              <a:rPr lang="he-IL" sz="2000" kern="100" dirty="0">
                <a:effectLst/>
                <a:latin typeface="Bookman Old Style" panose="02050604050505020204" pitchFamily="18" charset="0"/>
                <a:ea typeface="Aptos" panose="020B0004020202020204" pitchFamily="34" charset="0"/>
                <a:cs typeface="David" panose="020E0502060401010101" pitchFamily="34" charset="-79"/>
              </a:rPr>
              <a:t> שנה אחת לז' שנים כך העולם משמט אלף שנים לשבעת אלפים שנה שנאמר ונשגב ה' לבדו ביום ההוא ואומר (תהלים צב, א) מזמור שיר ליום השבת יום שכולו שבת ואומר (תהלים צ, ד) כי אלף שנים בעיניך כיום אתמול כי יעבור </a:t>
            </a:r>
            <a:endParaRPr lang="en-US" sz="1800" kern="100" dirty="0">
              <a:effectLst/>
              <a:latin typeface="Bookman Old Style" panose="02050604050505020204" pitchFamily="18" charset="0"/>
              <a:ea typeface="Aptos" panose="020B0004020202020204" pitchFamily="34" charset="0"/>
              <a:cs typeface="David" panose="020E0502060401010101" pitchFamily="34" charset="-79"/>
            </a:endParaRPr>
          </a:p>
          <a:p>
            <a:pPr marL="0" marR="0">
              <a:lnSpc>
                <a:spcPct val="150000"/>
              </a:lnSpc>
              <a:spcBef>
                <a:spcPts val="0"/>
              </a:spcBef>
              <a:spcAft>
                <a:spcPts val="0"/>
              </a:spcAft>
            </a:pPr>
            <a:r>
              <a:rPr lang="en-US" sz="1800" b="1" kern="100" dirty="0">
                <a:effectLst/>
                <a:latin typeface="Bookman Old Style" panose="02050604050505020204" pitchFamily="18" charset="0"/>
                <a:ea typeface="Aptos" panose="020B0004020202020204" pitchFamily="34" charset="0"/>
                <a:cs typeface="David" panose="020E0502060401010101" pitchFamily="34" charset="-79"/>
              </a:rPr>
              <a:t> </a:t>
            </a:r>
            <a:endParaRPr lang="en-US" sz="1800" kern="100" dirty="0">
              <a:effectLst/>
              <a:latin typeface="Bookman Old Style" panose="02050604050505020204" pitchFamily="18" charset="0"/>
              <a:ea typeface="Aptos" panose="020B0004020202020204" pitchFamily="34" charset="0"/>
              <a:cs typeface="David" panose="020E0502060401010101" pitchFamily="34" charset="-79"/>
            </a:endParaRPr>
          </a:p>
          <a:p>
            <a:r>
              <a:rPr lang="en-US" sz="1800" b="1" dirty="0">
                <a:effectLst/>
                <a:latin typeface="Bookman Old Style" panose="02050604050505020204" pitchFamily="18" charset="0"/>
                <a:ea typeface="Aptos" panose="020B0004020202020204" pitchFamily="34" charset="0"/>
                <a:cs typeface="David" panose="020E0502060401010101" pitchFamily="34" charset="-79"/>
              </a:rPr>
              <a:t>It is taught</a:t>
            </a:r>
            <a:r>
              <a:rPr lang="en-US" sz="1800" dirty="0">
                <a:effectLst/>
                <a:latin typeface="Bookman Old Style" panose="02050604050505020204" pitchFamily="18" charset="0"/>
                <a:ea typeface="Aptos" panose="020B0004020202020204" pitchFamily="34" charset="0"/>
                <a:cs typeface="David" panose="020E0502060401010101" pitchFamily="34" charset="-79"/>
              </a:rPr>
              <a:t> in a </a:t>
            </a:r>
            <a:r>
              <a:rPr lang="en-US" sz="1800" i="1" dirty="0">
                <a:effectLst/>
                <a:latin typeface="Bookman Old Style" panose="02050604050505020204" pitchFamily="18" charset="0"/>
                <a:ea typeface="Aptos" panose="020B0004020202020204" pitchFamily="34" charset="0"/>
                <a:cs typeface="David" panose="020E0502060401010101" pitchFamily="34" charset="-79"/>
              </a:rPr>
              <a:t>baraita</a:t>
            </a:r>
            <a:r>
              <a:rPr lang="en-US" sz="1800" dirty="0">
                <a:effectLst/>
                <a:latin typeface="Bookman Old Style" panose="02050604050505020204" pitchFamily="18" charset="0"/>
                <a:ea typeface="Aptos" panose="020B0004020202020204" pitchFamily="34" charset="0"/>
                <a:cs typeface="David" panose="020E0502060401010101" pitchFamily="34" charset="-79"/>
              </a:rPr>
              <a:t> </a:t>
            </a:r>
            <a:r>
              <a:rPr lang="en-US" sz="1800" b="1" dirty="0">
                <a:effectLst/>
                <a:latin typeface="Bookman Old Style" panose="02050604050505020204" pitchFamily="18" charset="0"/>
                <a:ea typeface="Aptos" panose="020B0004020202020204" pitchFamily="34" charset="0"/>
                <a:cs typeface="David" panose="020E0502060401010101" pitchFamily="34" charset="-79"/>
              </a:rPr>
              <a:t>in accordance with</a:t>
            </a:r>
            <a:r>
              <a:rPr lang="en-US" sz="1800" dirty="0">
                <a:effectLst/>
                <a:latin typeface="Bookman Old Style" panose="02050604050505020204" pitchFamily="18" charset="0"/>
                <a:ea typeface="Aptos" panose="020B0004020202020204" pitchFamily="34" charset="0"/>
                <a:cs typeface="David" panose="020E0502060401010101" pitchFamily="34" charset="-79"/>
              </a:rPr>
              <a:t> the opinion </a:t>
            </a:r>
            <a:r>
              <a:rPr lang="en-US" sz="1800" b="1" dirty="0">
                <a:effectLst/>
                <a:latin typeface="Bookman Old Style" panose="02050604050505020204" pitchFamily="18" charset="0"/>
                <a:ea typeface="Aptos" panose="020B0004020202020204" pitchFamily="34" charset="0"/>
                <a:cs typeface="David" panose="020E0502060401010101" pitchFamily="34" charset="-79"/>
              </a:rPr>
              <a:t>of Rav </a:t>
            </a:r>
            <a:r>
              <a:rPr lang="en-US" sz="1800" b="1" dirty="0" err="1">
                <a:effectLst/>
                <a:latin typeface="Bookman Old Style" panose="02050604050505020204" pitchFamily="18" charset="0"/>
                <a:ea typeface="Aptos" panose="020B0004020202020204" pitchFamily="34" charset="0"/>
                <a:cs typeface="David" panose="020E0502060401010101" pitchFamily="34" charset="-79"/>
              </a:rPr>
              <a:t>Ketina</a:t>
            </a:r>
            <a:r>
              <a:rPr lang="en-US" sz="1800" b="1" dirty="0">
                <a:effectLst/>
                <a:latin typeface="Bookman Old Style" panose="02050604050505020204" pitchFamily="18" charset="0"/>
                <a:ea typeface="Aptos" panose="020B0004020202020204" pitchFamily="34" charset="0"/>
                <a:cs typeface="David" panose="020E0502060401010101" pitchFamily="34" charset="-79"/>
              </a:rPr>
              <a:t>: Just as the Sabbatical</a:t>
            </a:r>
            <a:r>
              <a:rPr lang="en-US" sz="1800" dirty="0">
                <a:effectLst/>
                <a:latin typeface="Bookman Old Style" panose="02050604050505020204" pitchFamily="18" charset="0"/>
                <a:ea typeface="Aptos" panose="020B0004020202020204" pitchFamily="34" charset="0"/>
                <a:cs typeface="David" panose="020E0502060401010101" pitchFamily="34" charset="-79"/>
              </a:rPr>
              <a:t> Year </a:t>
            </a:r>
            <a:r>
              <a:rPr lang="en-US" sz="1800" b="1" dirty="0">
                <a:effectLst/>
                <a:latin typeface="Bookman Old Style" panose="02050604050505020204" pitchFamily="18" charset="0"/>
                <a:ea typeface="Aptos" panose="020B0004020202020204" pitchFamily="34" charset="0"/>
                <a:cs typeface="David" panose="020E0502060401010101" pitchFamily="34" charset="-79"/>
              </a:rPr>
              <a:t>abrogates</a:t>
            </a:r>
            <a:r>
              <a:rPr lang="en-US" sz="1800" dirty="0">
                <a:effectLst/>
                <a:latin typeface="Bookman Old Style" panose="02050604050505020204" pitchFamily="18" charset="0"/>
                <a:ea typeface="Aptos" panose="020B0004020202020204" pitchFamily="34" charset="0"/>
                <a:cs typeface="David" panose="020E0502060401010101" pitchFamily="34" charset="-79"/>
              </a:rPr>
              <a:t> debts </a:t>
            </a:r>
            <a:r>
              <a:rPr lang="en-US" sz="1800" b="1" dirty="0">
                <a:effectLst/>
                <a:latin typeface="Bookman Old Style" panose="02050604050505020204" pitchFamily="18" charset="0"/>
                <a:ea typeface="Aptos" panose="020B0004020202020204" pitchFamily="34" charset="0"/>
                <a:cs typeface="David" panose="020E0502060401010101" pitchFamily="34" charset="-79"/>
              </a:rPr>
              <a:t>once in seven years, so too, the world abrogates</a:t>
            </a:r>
            <a:r>
              <a:rPr lang="en-US" sz="1800" dirty="0">
                <a:effectLst/>
                <a:latin typeface="Bookman Old Style" panose="02050604050505020204" pitchFamily="18" charset="0"/>
                <a:ea typeface="Aptos" panose="020B0004020202020204" pitchFamily="34" charset="0"/>
                <a:cs typeface="David" panose="020E0502060401010101" pitchFamily="34" charset="-79"/>
              </a:rPr>
              <a:t> its typical existence for </a:t>
            </a:r>
            <a:r>
              <a:rPr lang="en-US" sz="1800" b="1" dirty="0">
                <a:effectLst/>
                <a:latin typeface="Bookman Old Style" panose="02050604050505020204" pitchFamily="18" charset="0"/>
                <a:ea typeface="Aptos" panose="020B0004020202020204" pitchFamily="34" charset="0"/>
                <a:cs typeface="David" panose="020E0502060401010101" pitchFamily="34" charset="-79"/>
              </a:rPr>
              <a:t>one thousand years in</a:t>
            </a:r>
            <a:r>
              <a:rPr lang="en-US" sz="1800" dirty="0">
                <a:effectLst/>
                <a:latin typeface="Bookman Old Style" panose="02050604050505020204" pitchFamily="18" charset="0"/>
                <a:ea typeface="Aptos" panose="020B0004020202020204" pitchFamily="34" charset="0"/>
                <a:cs typeface="David" panose="020E0502060401010101" pitchFamily="34" charset="-79"/>
              </a:rPr>
              <a:t> every </a:t>
            </a:r>
            <a:r>
              <a:rPr lang="en-US" sz="1800" b="1" dirty="0">
                <a:effectLst/>
                <a:latin typeface="Bookman Old Style" panose="02050604050505020204" pitchFamily="18" charset="0"/>
                <a:ea typeface="Aptos" panose="020B0004020202020204" pitchFamily="34" charset="0"/>
                <a:cs typeface="David" panose="020E0502060401010101" pitchFamily="34" charset="-79"/>
              </a:rPr>
              <a:t>seven thousand years, as it is stated: “And the Lord alone shall be exalted on that day,” and it states: “A psalm, a song for the Shabbat day”</a:t>
            </a:r>
            <a:r>
              <a:rPr lang="en-US" sz="1800" dirty="0">
                <a:effectLst/>
                <a:latin typeface="Bookman Old Style" panose="02050604050505020204" pitchFamily="18" charset="0"/>
                <a:ea typeface="Aptos" panose="020B0004020202020204" pitchFamily="34" charset="0"/>
                <a:cs typeface="David" panose="020E0502060401010101" pitchFamily="34" charset="-79"/>
              </a:rPr>
              <a:t> (Psalms 92:1), meaning </a:t>
            </a:r>
            <a:r>
              <a:rPr lang="en-US" sz="1800" b="1" dirty="0">
                <a:effectLst/>
                <a:latin typeface="Bookman Old Style" panose="02050604050505020204" pitchFamily="18" charset="0"/>
                <a:ea typeface="Aptos" panose="020B0004020202020204" pitchFamily="34" charset="0"/>
                <a:cs typeface="David" panose="020E0502060401010101" pitchFamily="34" charset="-79"/>
              </a:rPr>
              <a:t>a day,</a:t>
            </a:r>
            <a:r>
              <a:rPr lang="en-US" sz="1800" dirty="0">
                <a:effectLst/>
                <a:latin typeface="Bookman Old Style" panose="02050604050505020204" pitchFamily="18" charset="0"/>
                <a:ea typeface="Aptos" panose="020B0004020202020204" pitchFamily="34" charset="0"/>
                <a:cs typeface="David" panose="020E0502060401010101" pitchFamily="34" charset="-79"/>
              </a:rPr>
              <a:t> i.e., one thousand years, </a:t>
            </a:r>
            <a:r>
              <a:rPr lang="en-US" sz="1800" b="1" dirty="0">
                <a:effectLst/>
                <a:latin typeface="Bookman Old Style" panose="02050604050505020204" pitchFamily="18" charset="0"/>
                <a:ea typeface="Aptos" panose="020B0004020202020204" pitchFamily="34" charset="0"/>
                <a:cs typeface="David" panose="020E0502060401010101" pitchFamily="34" charset="-79"/>
              </a:rPr>
              <a:t>that is entirely Shabbat. And it says</a:t>
            </a:r>
            <a:r>
              <a:rPr lang="en-US" sz="1800" dirty="0">
                <a:effectLst/>
                <a:latin typeface="Bookman Old Style" panose="02050604050505020204" pitchFamily="18" charset="0"/>
                <a:ea typeface="Aptos" panose="020B0004020202020204" pitchFamily="34" charset="0"/>
                <a:cs typeface="David" panose="020E0502060401010101" pitchFamily="34" charset="-79"/>
              </a:rPr>
              <a:t> in explanation of the equation between one day and one thousand years: </a:t>
            </a:r>
            <a:r>
              <a:rPr lang="en-US" sz="1800" b="1" dirty="0">
                <a:effectLst/>
                <a:latin typeface="Bookman Old Style" panose="02050604050505020204" pitchFamily="18" charset="0"/>
                <a:ea typeface="Aptos" panose="020B0004020202020204" pitchFamily="34" charset="0"/>
                <a:cs typeface="David" panose="020E0502060401010101" pitchFamily="34" charset="-79"/>
              </a:rPr>
              <a:t>“For a thousand years in Your eyes are but like yesterday when it is past,</a:t>
            </a:r>
            <a:r>
              <a:rPr lang="en-US" sz="1800" dirty="0">
                <a:effectLst/>
                <a:latin typeface="Bookman Old Style" panose="02050604050505020204" pitchFamily="18" charset="0"/>
                <a:ea typeface="Aptos" panose="020B0004020202020204" pitchFamily="34" charset="0"/>
                <a:cs typeface="David" panose="020E0502060401010101" pitchFamily="34" charset="-79"/>
              </a:rPr>
              <a:t> and like a watch in the night” (Psalms 90:4). </a:t>
            </a:r>
            <a:endParaRPr lang="en-US" dirty="0"/>
          </a:p>
        </p:txBody>
      </p:sp>
    </p:spTree>
    <p:extLst>
      <p:ext uri="{BB962C8B-B14F-4D97-AF65-F5344CB8AC3E}">
        <p14:creationId xmlns:p14="http://schemas.microsoft.com/office/powerpoint/2010/main" val="3861961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8178518-602F-5D90-F30A-6220A9A986F4}"/>
              </a:ext>
            </a:extLst>
          </p:cNvPr>
          <p:cNvSpPr txBox="1"/>
          <p:nvPr/>
        </p:nvSpPr>
        <p:spPr>
          <a:xfrm>
            <a:off x="1256307" y="1099679"/>
            <a:ext cx="8418443" cy="5123134"/>
          </a:xfrm>
          <a:prstGeom prst="rect">
            <a:avLst/>
          </a:prstGeom>
          <a:noFill/>
        </p:spPr>
        <p:txBody>
          <a:bodyPr wrap="square">
            <a:spAutoFit/>
          </a:bodyPr>
          <a:lstStyle/>
          <a:p>
            <a:pPr marL="0" marR="0" algn="r">
              <a:lnSpc>
                <a:spcPct val="150000"/>
              </a:lnSpc>
              <a:spcBef>
                <a:spcPts val="0"/>
              </a:spcBef>
              <a:spcAft>
                <a:spcPts val="0"/>
              </a:spcAft>
            </a:pPr>
            <a:r>
              <a:rPr lang="he-IL" sz="2000" kern="100" dirty="0">
                <a:effectLst/>
                <a:latin typeface="Bookman Old Style" panose="02050604050505020204" pitchFamily="18" charset="0"/>
                <a:ea typeface="Aptos" panose="020B0004020202020204" pitchFamily="34" charset="0"/>
                <a:cs typeface="David" panose="020E0502060401010101" pitchFamily="34" charset="-79"/>
              </a:rPr>
              <a:t>תנא דבי אליהו ששת אלפים שנה הוי עלמא שני אלפים תוהו שני אלפים תורה שני אלפים ימות המשיח ובעונותינו שרבו יצאו מהם מה שיצאו. </a:t>
            </a:r>
            <a:endParaRPr lang="en-US" sz="1800" kern="100" dirty="0">
              <a:effectLst/>
              <a:latin typeface="Bookman Old Style" panose="02050604050505020204" pitchFamily="18" charset="0"/>
              <a:ea typeface="Aptos" panose="020B0004020202020204" pitchFamily="34" charset="0"/>
              <a:cs typeface="David" panose="020E0502060401010101" pitchFamily="34" charset="-79"/>
            </a:endParaRPr>
          </a:p>
          <a:p>
            <a:pPr marL="0" marR="0">
              <a:lnSpc>
                <a:spcPct val="150000"/>
              </a:lnSpc>
              <a:spcBef>
                <a:spcPts val="0"/>
              </a:spcBef>
              <a:spcAft>
                <a:spcPts val="0"/>
              </a:spcAft>
            </a:pPr>
            <a:r>
              <a:rPr lang="en-US" sz="1800" b="1" kern="100" dirty="0">
                <a:effectLst/>
                <a:latin typeface="Bookman Old Style" panose="02050604050505020204" pitchFamily="18" charset="0"/>
                <a:ea typeface="Aptos" panose="020B0004020202020204" pitchFamily="34" charset="0"/>
                <a:cs typeface="David" panose="020E0502060401010101" pitchFamily="34" charset="-79"/>
              </a:rPr>
              <a:t> </a:t>
            </a:r>
            <a:endParaRPr lang="en-US" sz="1800" kern="100" dirty="0">
              <a:effectLst/>
              <a:latin typeface="Bookman Old Style" panose="02050604050505020204" pitchFamily="18" charset="0"/>
              <a:ea typeface="Aptos" panose="020B0004020202020204" pitchFamily="34" charset="0"/>
              <a:cs typeface="David" panose="020E0502060401010101" pitchFamily="34" charset="-79"/>
            </a:endParaRPr>
          </a:p>
          <a:p>
            <a:pPr marL="0" marR="0">
              <a:lnSpc>
                <a:spcPct val="150000"/>
              </a:lnSpc>
              <a:spcBef>
                <a:spcPts val="0"/>
              </a:spcBef>
              <a:spcAft>
                <a:spcPts val="0"/>
              </a:spcAft>
            </a:pPr>
            <a:r>
              <a:rPr lang="en-US" sz="1800" b="1" kern="100" dirty="0">
                <a:effectLst/>
                <a:latin typeface="Bookman Old Style" panose="02050604050505020204" pitchFamily="18" charset="0"/>
                <a:ea typeface="Aptos" panose="020B0004020202020204" pitchFamily="34" charset="0"/>
                <a:cs typeface="David" panose="020E0502060401010101" pitchFamily="34" charset="-79"/>
              </a:rPr>
              <a:t>The school of Eliyahu taught: Six thousand years is</a:t>
            </a:r>
            <a:r>
              <a:rPr lang="en-US" sz="1800" kern="100" dirty="0">
                <a:effectLst/>
                <a:latin typeface="Bookman Old Style" panose="02050604050505020204" pitchFamily="18" charset="0"/>
                <a:ea typeface="Aptos" panose="020B0004020202020204" pitchFamily="34" charset="0"/>
                <a:cs typeface="David" panose="020E0502060401010101" pitchFamily="34" charset="-79"/>
              </a:rPr>
              <a:t> the duration of </a:t>
            </a:r>
            <a:r>
              <a:rPr lang="en-US" sz="1800" b="1" kern="100" dirty="0">
                <a:effectLst/>
                <a:latin typeface="Bookman Old Style" panose="02050604050505020204" pitchFamily="18" charset="0"/>
                <a:ea typeface="Aptos" panose="020B0004020202020204" pitchFamily="34" charset="0"/>
                <a:cs typeface="David" panose="020E0502060401010101" pitchFamily="34" charset="-79"/>
              </a:rPr>
              <a:t>the world. Two thousand</a:t>
            </a:r>
            <a:r>
              <a:rPr lang="en-US" sz="1800" kern="100" dirty="0">
                <a:effectLst/>
                <a:latin typeface="Bookman Old Style" panose="02050604050505020204" pitchFamily="18" charset="0"/>
                <a:ea typeface="Aptos" panose="020B0004020202020204" pitchFamily="34" charset="0"/>
                <a:cs typeface="David" panose="020E0502060401010101" pitchFamily="34" charset="-79"/>
              </a:rPr>
              <a:t> of the six thousand years are characterized by </a:t>
            </a:r>
            <a:r>
              <a:rPr lang="en-US" sz="1800" b="1" kern="100" dirty="0">
                <a:effectLst/>
                <a:latin typeface="Bookman Old Style" panose="02050604050505020204" pitchFamily="18" charset="0"/>
                <a:ea typeface="Aptos" panose="020B0004020202020204" pitchFamily="34" charset="0"/>
                <a:cs typeface="David" panose="020E0502060401010101" pitchFamily="34" charset="-79"/>
              </a:rPr>
              <a:t>chaos; two thousand</a:t>
            </a:r>
            <a:r>
              <a:rPr lang="en-US" sz="1800" kern="100" dirty="0">
                <a:effectLst/>
                <a:latin typeface="Bookman Old Style" panose="02050604050505020204" pitchFamily="18" charset="0"/>
                <a:ea typeface="Aptos" panose="020B0004020202020204" pitchFamily="34" charset="0"/>
                <a:cs typeface="David" panose="020E0502060401010101" pitchFamily="34" charset="-79"/>
              </a:rPr>
              <a:t> years are characterized by </a:t>
            </a:r>
            <a:r>
              <a:rPr lang="en-US" sz="1800" b="1" kern="100" dirty="0">
                <a:effectLst/>
                <a:latin typeface="Bookman Old Style" panose="02050604050505020204" pitchFamily="18" charset="0"/>
                <a:ea typeface="Aptos" panose="020B0004020202020204" pitchFamily="34" charset="0"/>
                <a:cs typeface="David" panose="020E0502060401010101" pitchFamily="34" charset="-79"/>
              </a:rPr>
              <a:t>Torah,</a:t>
            </a:r>
            <a:r>
              <a:rPr lang="en-US" sz="1800" kern="100" dirty="0">
                <a:effectLst/>
                <a:latin typeface="Bookman Old Style" panose="02050604050505020204" pitchFamily="18" charset="0"/>
                <a:ea typeface="Aptos" panose="020B0004020202020204" pitchFamily="34" charset="0"/>
                <a:cs typeface="David" panose="020E0502060401010101" pitchFamily="34" charset="-79"/>
              </a:rPr>
              <a:t> from the era of the Patriarchs until the end of the </a:t>
            </a:r>
            <a:r>
              <a:rPr lang="en-US" sz="1800" kern="100" dirty="0" err="1">
                <a:effectLst/>
                <a:latin typeface="Bookman Old Style" panose="02050604050505020204" pitchFamily="18" charset="0"/>
                <a:ea typeface="Aptos" panose="020B0004020202020204" pitchFamily="34" charset="0"/>
                <a:cs typeface="David" panose="020E0502060401010101" pitchFamily="34" charset="-79"/>
              </a:rPr>
              <a:t>mishnaic</a:t>
            </a:r>
            <a:r>
              <a:rPr lang="en-US" sz="1800" kern="100" dirty="0">
                <a:effectLst/>
                <a:latin typeface="Bookman Old Style" panose="02050604050505020204" pitchFamily="18" charset="0"/>
                <a:ea typeface="Aptos" panose="020B0004020202020204" pitchFamily="34" charset="0"/>
                <a:cs typeface="David" panose="020E0502060401010101" pitchFamily="34" charset="-79"/>
              </a:rPr>
              <a:t> period; and </a:t>
            </a:r>
            <a:r>
              <a:rPr lang="en-US" sz="1800" b="1" kern="100" dirty="0">
                <a:effectLst/>
                <a:latin typeface="Bookman Old Style" panose="02050604050505020204" pitchFamily="18" charset="0"/>
                <a:ea typeface="Aptos" panose="020B0004020202020204" pitchFamily="34" charset="0"/>
                <a:cs typeface="David" panose="020E0502060401010101" pitchFamily="34" charset="-79"/>
              </a:rPr>
              <a:t>two thousand years</a:t>
            </a:r>
            <a:r>
              <a:rPr lang="en-US" sz="1800" kern="100" dirty="0">
                <a:effectLst/>
                <a:latin typeface="Bookman Old Style" panose="02050604050505020204" pitchFamily="18" charset="0"/>
                <a:ea typeface="Aptos" panose="020B0004020202020204" pitchFamily="34" charset="0"/>
                <a:cs typeface="David" panose="020E0502060401010101" pitchFamily="34" charset="-79"/>
              </a:rPr>
              <a:t> are </a:t>
            </a:r>
            <a:r>
              <a:rPr lang="en-US" sz="1800" b="1" kern="100" dirty="0">
                <a:effectLst/>
                <a:latin typeface="Bookman Old Style" panose="02050604050505020204" pitchFamily="18" charset="0"/>
                <a:ea typeface="Aptos" panose="020B0004020202020204" pitchFamily="34" charset="0"/>
                <a:cs typeface="David" panose="020E0502060401010101" pitchFamily="34" charset="-79"/>
              </a:rPr>
              <a:t>the period of</a:t>
            </a:r>
            <a:r>
              <a:rPr lang="en-US" sz="1800" kern="100" dirty="0">
                <a:effectLst/>
                <a:latin typeface="Bookman Old Style" panose="02050604050505020204" pitchFamily="18" charset="0"/>
                <a:ea typeface="Aptos" panose="020B0004020202020204" pitchFamily="34" charset="0"/>
                <a:cs typeface="David" panose="020E0502060401010101" pitchFamily="34" charset="-79"/>
              </a:rPr>
              <a:t> the coming of </a:t>
            </a:r>
            <a:r>
              <a:rPr lang="en-US" sz="1800" b="1" kern="100" dirty="0">
                <a:effectLst/>
                <a:latin typeface="Bookman Old Style" panose="02050604050505020204" pitchFamily="18" charset="0"/>
                <a:ea typeface="Aptos" panose="020B0004020202020204" pitchFamily="34" charset="0"/>
                <a:cs typeface="David" panose="020E0502060401010101" pitchFamily="34" charset="-79"/>
              </a:rPr>
              <a:t>the Messiah.</a:t>
            </a:r>
            <a:r>
              <a:rPr lang="en-US" sz="1800" kern="100" dirty="0">
                <a:effectLst/>
                <a:latin typeface="Bookman Old Style" panose="02050604050505020204" pitchFamily="18" charset="0"/>
                <a:ea typeface="Aptos" panose="020B0004020202020204" pitchFamily="34" charset="0"/>
                <a:cs typeface="David" panose="020E0502060401010101" pitchFamily="34" charset="-79"/>
              </a:rPr>
              <a:t> That is the course that history was to take, </a:t>
            </a:r>
            <a:r>
              <a:rPr lang="en-US" sz="1800" b="1" kern="100" dirty="0">
                <a:effectLst/>
                <a:latin typeface="Bookman Old Style" panose="02050604050505020204" pitchFamily="18" charset="0"/>
                <a:ea typeface="Aptos" panose="020B0004020202020204" pitchFamily="34" charset="0"/>
                <a:cs typeface="David" panose="020E0502060401010101" pitchFamily="34" charset="-79"/>
              </a:rPr>
              <a:t>but due to our sins that</a:t>
            </a:r>
            <a:r>
              <a:rPr lang="en-US" sz="1800" kern="100" dirty="0">
                <a:effectLst/>
                <a:latin typeface="Bookman Old Style" panose="02050604050505020204" pitchFamily="18" charset="0"/>
                <a:ea typeface="Aptos" panose="020B0004020202020204" pitchFamily="34" charset="0"/>
                <a:cs typeface="David" panose="020E0502060401010101" pitchFamily="34" charset="-79"/>
              </a:rPr>
              <a:t> time frame </a:t>
            </a:r>
            <a:r>
              <a:rPr lang="en-US" sz="1800" b="1" kern="100" dirty="0">
                <a:effectLst/>
                <a:latin typeface="Bookman Old Style" panose="02050604050505020204" pitchFamily="18" charset="0"/>
                <a:ea typeface="Aptos" panose="020B0004020202020204" pitchFamily="34" charset="0"/>
                <a:cs typeface="David" panose="020E0502060401010101" pitchFamily="34" charset="-79"/>
              </a:rPr>
              <a:t>increased.</a:t>
            </a:r>
            <a:r>
              <a:rPr lang="en-US" sz="1800" kern="100" dirty="0">
                <a:effectLst/>
                <a:latin typeface="Bookman Old Style" panose="02050604050505020204" pitchFamily="18" charset="0"/>
                <a:ea typeface="Aptos" panose="020B0004020202020204" pitchFamily="34" charset="0"/>
                <a:cs typeface="David" panose="020E0502060401010101" pitchFamily="34" charset="-79"/>
              </a:rPr>
              <a:t> The Messiah did not come after four thousand years passed, and furthermore, the years </a:t>
            </a:r>
            <a:r>
              <a:rPr lang="en-US" sz="1800" b="1" kern="100" dirty="0">
                <a:effectLst/>
                <a:latin typeface="Bookman Old Style" panose="02050604050505020204" pitchFamily="18" charset="0"/>
                <a:ea typeface="Aptos" panose="020B0004020202020204" pitchFamily="34" charset="0"/>
                <a:cs typeface="David" panose="020E0502060401010101" pitchFamily="34" charset="-79"/>
              </a:rPr>
              <a:t>that elapsed since</a:t>
            </a:r>
            <a:r>
              <a:rPr lang="en-US" sz="1800" kern="100" dirty="0">
                <a:effectLst/>
                <a:latin typeface="Bookman Old Style" panose="02050604050505020204" pitchFamily="18" charset="0"/>
                <a:ea typeface="Aptos" panose="020B0004020202020204" pitchFamily="34" charset="0"/>
                <a:cs typeface="David" panose="020E0502060401010101" pitchFamily="34" charset="-79"/>
              </a:rPr>
              <a:t> then, which were to have been the messianic era, </a:t>
            </a:r>
            <a:r>
              <a:rPr lang="en-US" sz="1800" b="1" kern="100" dirty="0">
                <a:effectLst/>
                <a:latin typeface="Bookman Old Style" panose="02050604050505020204" pitchFamily="18" charset="0"/>
                <a:ea typeface="Aptos" panose="020B0004020202020204" pitchFamily="34" charset="0"/>
                <a:cs typeface="David" panose="020E0502060401010101" pitchFamily="34" charset="-79"/>
              </a:rPr>
              <a:t>have elapsed.</a:t>
            </a:r>
            <a:endParaRPr lang="en-US" sz="1800" kern="100" dirty="0">
              <a:effectLst/>
              <a:latin typeface="Bookman Old Style" panose="02050604050505020204" pitchFamily="18" charset="0"/>
              <a:ea typeface="Aptos" panose="020B0004020202020204" pitchFamily="34" charset="0"/>
              <a:cs typeface="David" panose="020E0502060401010101" pitchFamily="34" charset="-79"/>
            </a:endParaRPr>
          </a:p>
        </p:txBody>
      </p:sp>
    </p:spTree>
    <p:extLst>
      <p:ext uri="{BB962C8B-B14F-4D97-AF65-F5344CB8AC3E}">
        <p14:creationId xmlns:p14="http://schemas.microsoft.com/office/powerpoint/2010/main" val="41308163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2F2DAA7-B04D-99FA-7302-5459F8AAF264}"/>
              </a:ext>
            </a:extLst>
          </p:cNvPr>
          <p:cNvSpPr txBox="1"/>
          <p:nvPr/>
        </p:nvSpPr>
        <p:spPr>
          <a:xfrm>
            <a:off x="1470991" y="818985"/>
            <a:ext cx="7671021" cy="580672"/>
          </a:xfrm>
          <a:prstGeom prst="rect">
            <a:avLst/>
          </a:prstGeom>
          <a:noFill/>
        </p:spPr>
        <p:txBody>
          <a:bodyPr wrap="square">
            <a:spAutoFit/>
          </a:bodyPr>
          <a:lstStyle/>
          <a:p>
            <a:pPr marL="0" marR="0">
              <a:lnSpc>
                <a:spcPct val="150000"/>
              </a:lnSpc>
              <a:spcBef>
                <a:spcPts val="0"/>
              </a:spcBef>
              <a:spcAft>
                <a:spcPts val="0"/>
              </a:spcAft>
            </a:pPr>
            <a:r>
              <a:rPr lang="en-US" sz="2400" b="1" kern="100" dirty="0">
                <a:effectLst/>
                <a:latin typeface="Bookman Old Style" panose="02050604050505020204" pitchFamily="18" charset="0"/>
                <a:ea typeface="Aptos" panose="020B0004020202020204" pitchFamily="34" charset="0"/>
                <a:cs typeface="David" panose="020E0502060401010101" pitchFamily="34" charset="-79"/>
              </a:rPr>
              <a:t>2. R. Yosef Ashkenazi (late 13</a:t>
            </a:r>
            <a:r>
              <a:rPr lang="en-US" sz="2400" b="1" kern="100" baseline="30000" dirty="0">
                <a:effectLst/>
                <a:latin typeface="Bookman Old Style" panose="02050604050505020204" pitchFamily="18" charset="0"/>
                <a:ea typeface="Aptos" panose="020B0004020202020204" pitchFamily="34" charset="0"/>
                <a:cs typeface="David" panose="020E0502060401010101" pitchFamily="34" charset="-79"/>
              </a:rPr>
              <a:t>th</a:t>
            </a:r>
            <a:r>
              <a:rPr lang="en-US" sz="2400" b="1" kern="100" dirty="0">
                <a:effectLst/>
                <a:latin typeface="Bookman Old Style" panose="02050604050505020204" pitchFamily="18" charset="0"/>
                <a:ea typeface="Aptos" panose="020B0004020202020204" pitchFamily="34" charset="0"/>
                <a:cs typeface="David" panose="020E0502060401010101" pitchFamily="34" charset="-79"/>
              </a:rPr>
              <a:t> century Spain)</a:t>
            </a:r>
          </a:p>
        </p:txBody>
      </p:sp>
    </p:spTree>
    <p:extLst>
      <p:ext uri="{BB962C8B-B14F-4D97-AF65-F5344CB8AC3E}">
        <p14:creationId xmlns:p14="http://schemas.microsoft.com/office/powerpoint/2010/main" val="4051511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99000"/>
          </a:schemeClr>
        </a:solidFill>
        <a:effectLst/>
      </p:bgPr>
    </p:bg>
    <p:spTree>
      <p:nvGrpSpPr>
        <p:cNvPr id="1" name="">
          <a:extLst>
            <a:ext uri="{FF2B5EF4-FFF2-40B4-BE49-F238E27FC236}">
              <a16:creationId xmlns:a16="http://schemas.microsoft.com/office/drawing/2014/main" id="{1A28A240-88AC-CB31-B7C2-A2A2E50954F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F8DB589-5372-DB9B-F86D-C2CB96FB6B15}"/>
              </a:ext>
            </a:extLst>
          </p:cNvPr>
          <p:cNvSpPr txBox="1"/>
          <p:nvPr/>
        </p:nvSpPr>
        <p:spPr>
          <a:xfrm>
            <a:off x="132202" y="1"/>
            <a:ext cx="12059798" cy="11053795"/>
          </a:xfrm>
          <a:prstGeom prst="rect">
            <a:avLst/>
          </a:prstGeom>
          <a:noFill/>
        </p:spPr>
        <p:txBody>
          <a:bodyPr wrap="square">
            <a:spAutoFit/>
          </a:bodyPr>
          <a:lstStyle/>
          <a:p>
            <a:pPr marL="0" marR="0" algn="ctr">
              <a:lnSpc>
                <a:spcPct val="107000"/>
              </a:lnSpc>
              <a:spcBef>
                <a:spcPts val="0"/>
              </a:spcBef>
              <a:spcAft>
                <a:spcPts val="800"/>
              </a:spcAft>
            </a:pPr>
            <a:endParaRPr lang="en-US" sz="3200" i="1" dirty="0">
              <a:effectLst/>
              <a:latin typeface="Berlin Sans FB" panose="020E0602020502020306" pitchFamily="34" charset="0"/>
              <a:ea typeface="Calibri" panose="020F0502020204030204" pitchFamily="34" charset="0"/>
              <a:cs typeface="Arial" panose="020B0604020202020204" pitchFamily="34" charset="0"/>
            </a:endParaRPr>
          </a:p>
          <a:p>
            <a:pPr marL="0" marR="0" algn="ctr" rtl="1">
              <a:lnSpc>
                <a:spcPct val="107000"/>
              </a:lnSpc>
              <a:spcBef>
                <a:spcPts val="0"/>
              </a:spcBef>
              <a:spcAft>
                <a:spcPts val="800"/>
              </a:spcAft>
            </a:pPr>
            <a:r>
              <a:rPr lang="en-US" sz="2000" b="1" i="1" dirty="0">
                <a:effectLst/>
                <a:latin typeface="Bookman Old Style" panose="02050604050505020204" pitchFamily="18" charset="0"/>
                <a:ea typeface="Calibri" panose="020F0502020204030204" pitchFamily="34" charset="0"/>
                <a:cs typeface="Arial" panose="020B0604020202020204" pitchFamily="34" charset="0"/>
              </a:rPr>
              <a:t>Midrash </a:t>
            </a:r>
            <a:r>
              <a:rPr lang="en-US" sz="2000" b="1" i="1" dirty="0" err="1">
                <a:effectLst/>
                <a:latin typeface="Bookman Old Style" panose="02050604050505020204" pitchFamily="18" charset="0"/>
                <a:ea typeface="Calibri" panose="020F0502020204030204" pitchFamily="34" charset="0"/>
                <a:cs typeface="Arial" panose="020B0604020202020204" pitchFamily="34" charset="0"/>
              </a:rPr>
              <a:t>Shemot</a:t>
            </a:r>
            <a:r>
              <a:rPr lang="en-US" sz="2000" b="1" i="1" dirty="0">
                <a:effectLst/>
                <a:latin typeface="Bookman Old Style" panose="02050604050505020204" pitchFamily="18" charset="0"/>
                <a:ea typeface="Calibri" panose="020F0502020204030204" pitchFamily="34" charset="0"/>
                <a:cs typeface="Arial" panose="020B0604020202020204" pitchFamily="34" charset="0"/>
              </a:rPr>
              <a:t> Rabbah </a:t>
            </a:r>
            <a:r>
              <a:rPr lang="en-US" sz="2000" b="1" dirty="0">
                <a:effectLst/>
                <a:latin typeface="Bookman Old Style" panose="02050604050505020204" pitchFamily="18" charset="0"/>
                <a:ea typeface="Calibri" panose="020F0502020204030204" pitchFamily="34" charset="0"/>
                <a:cs typeface="Arial" panose="020B0604020202020204" pitchFamily="34" charset="0"/>
              </a:rPr>
              <a:t>40:3</a:t>
            </a:r>
          </a:p>
          <a:p>
            <a:pPr marL="0" marR="0" algn="ctr" rtl="1">
              <a:lnSpc>
                <a:spcPct val="107000"/>
              </a:lnSpc>
              <a:spcBef>
                <a:spcPts val="0"/>
              </a:spcBef>
              <a:spcAft>
                <a:spcPts val="800"/>
              </a:spcAft>
            </a:pPr>
            <a:r>
              <a:rPr lang="he-IL" dirty="0">
                <a:effectLst/>
                <a:latin typeface="David" panose="020E0502060401010101" pitchFamily="34" charset="-79"/>
                <a:ea typeface="Calibri" panose="020F0502020204030204" pitchFamily="34" charset="0"/>
                <a:cs typeface="David" panose="020E0502060401010101" pitchFamily="34" charset="-79"/>
              </a:rPr>
              <a:t>עד </a:t>
            </a:r>
            <a:r>
              <a:rPr lang="he-IL" dirty="0" err="1">
                <a:effectLst/>
                <a:latin typeface="David" panose="020E0502060401010101" pitchFamily="34" charset="-79"/>
                <a:ea typeface="Calibri" panose="020F0502020204030204" pitchFamily="34" charset="0"/>
                <a:cs typeface="David" panose="020E0502060401010101" pitchFamily="34" charset="-79"/>
              </a:rPr>
              <a:t>שאדה"ר</a:t>
            </a:r>
            <a:r>
              <a:rPr lang="he-IL" dirty="0">
                <a:effectLst/>
                <a:latin typeface="David" panose="020E0502060401010101" pitchFamily="34" charset="-79"/>
                <a:ea typeface="Calibri" panose="020F0502020204030204" pitchFamily="34" charset="0"/>
                <a:cs typeface="David" panose="020E0502060401010101" pitchFamily="34" charset="-79"/>
              </a:rPr>
              <a:t> מוטל גולם הראה לו הקב"ה כל צדיק וצדיק שעתיד לעמוד ממנו</a:t>
            </a:r>
            <a:r>
              <a:rPr lang="he-IL" dirty="0">
                <a:latin typeface="David" panose="020E0502060401010101" pitchFamily="34" charset="-79"/>
                <a:ea typeface="Calibri" panose="020F0502020204030204" pitchFamily="34" charset="0"/>
                <a:cs typeface="David" panose="020E0502060401010101" pitchFamily="34" charset="-79"/>
              </a:rPr>
              <a:t>.</a:t>
            </a:r>
            <a:endParaRPr lang="en-US" dirty="0">
              <a:latin typeface="David" panose="020E0502060401010101" pitchFamily="34" charset="-79"/>
              <a:ea typeface="Calibri" panose="020F0502020204030204" pitchFamily="34" charset="0"/>
              <a:cs typeface="David" panose="020E0502060401010101" pitchFamily="34" charset="-79"/>
            </a:endParaRPr>
          </a:p>
          <a:p>
            <a:pPr marL="0" marR="0" algn="ctr" rtl="1">
              <a:lnSpc>
                <a:spcPct val="107000"/>
              </a:lnSpc>
              <a:spcBef>
                <a:spcPts val="0"/>
              </a:spcBef>
              <a:spcAft>
                <a:spcPts val="800"/>
              </a:spcAft>
            </a:pPr>
            <a:r>
              <a:rPr lang="he-IL" dirty="0">
                <a:effectLst/>
                <a:latin typeface="David" panose="020E0502060401010101" pitchFamily="34" charset="-79"/>
                <a:ea typeface="Calibri" panose="020F0502020204030204" pitchFamily="34" charset="0"/>
                <a:cs typeface="David" panose="020E0502060401010101" pitchFamily="34" charset="-79"/>
              </a:rPr>
              <a:t> יש שהוא תלוי בראשו של אדם</a:t>
            </a:r>
            <a:r>
              <a:rPr lang="he-IL" dirty="0">
                <a:latin typeface="David" panose="020E0502060401010101" pitchFamily="34" charset="-79"/>
                <a:ea typeface="Calibri" panose="020F0502020204030204" pitchFamily="34" charset="0"/>
                <a:cs typeface="David" panose="020E0502060401010101" pitchFamily="34" charset="-79"/>
              </a:rPr>
              <a:t>,</a:t>
            </a:r>
            <a:r>
              <a:rPr lang="he-IL" dirty="0">
                <a:effectLst/>
                <a:latin typeface="David" panose="020E0502060401010101" pitchFamily="34" charset="-79"/>
                <a:ea typeface="Calibri" panose="020F0502020204030204" pitchFamily="34" charset="0"/>
                <a:cs typeface="David" panose="020E0502060401010101" pitchFamily="34" charset="-79"/>
              </a:rPr>
              <a:t> ויש שהוא תלוי בשערו, ויש שהוא תלוי במצחו, </a:t>
            </a:r>
          </a:p>
          <a:p>
            <a:pPr marL="0" marR="0" algn="ctr" rtl="1">
              <a:lnSpc>
                <a:spcPct val="107000"/>
              </a:lnSpc>
              <a:spcBef>
                <a:spcPts val="0"/>
              </a:spcBef>
              <a:spcAft>
                <a:spcPts val="800"/>
              </a:spcAft>
            </a:pPr>
            <a:r>
              <a:rPr lang="he-IL" dirty="0">
                <a:effectLst/>
                <a:latin typeface="David" panose="020E0502060401010101" pitchFamily="34" charset="-79"/>
                <a:ea typeface="Calibri" panose="020F0502020204030204" pitchFamily="34" charset="0"/>
                <a:cs typeface="David" panose="020E0502060401010101" pitchFamily="34" charset="-79"/>
              </a:rPr>
              <a:t>ויש בעיניו, ויש בחוטמו, ויש בפיו, ויש באזנו ויש </a:t>
            </a:r>
            <a:r>
              <a:rPr lang="he-IL" dirty="0" err="1">
                <a:effectLst/>
                <a:latin typeface="David" panose="020E0502060401010101" pitchFamily="34" charset="-79"/>
                <a:ea typeface="Calibri" panose="020F0502020204030204" pitchFamily="34" charset="0"/>
                <a:cs typeface="David" panose="020E0502060401010101" pitchFamily="34" charset="-79"/>
              </a:rPr>
              <a:t>במלתין</a:t>
            </a:r>
            <a:r>
              <a:rPr lang="he-IL" sz="1200" dirty="0">
                <a:effectLst/>
                <a:latin typeface="Berlin Sans FB" panose="020E0602020502020306" pitchFamily="34" charset="0"/>
                <a:ea typeface="Calibri" panose="020F0502020204030204" pitchFamily="34" charset="0"/>
                <a:cs typeface="Arial" panose="020B0604020202020204" pitchFamily="34" charset="0"/>
              </a:rPr>
              <a:t> </a:t>
            </a:r>
            <a:endParaRPr lang="en-US" sz="1200" dirty="0">
              <a:effectLst/>
              <a:latin typeface="Berlin Sans FB" panose="020E0602020502020306" pitchFamily="34" charset="0"/>
              <a:ea typeface="Calibri" panose="020F0502020204030204" pitchFamily="34" charset="0"/>
              <a:cs typeface="Arial" panose="020B0604020202020204" pitchFamily="34" charset="0"/>
            </a:endParaRPr>
          </a:p>
          <a:p>
            <a:pPr marL="0" marR="0" algn="ctr" rtl="1">
              <a:lnSpc>
                <a:spcPct val="150000"/>
              </a:lnSpc>
              <a:spcBef>
                <a:spcPts val="0"/>
              </a:spcBef>
              <a:spcAft>
                <a:spcPts val="800"/>
              </a:spcAft>
            </a:pPr>
            <a:r>
              <a:rPr lang="en-US" sz="2000" dirty="0">
                <a:effectLst/>
                <a:latin typeface="Bookman Old Style" panose="02050604050505020204" pitchFamily="18" charset="0"/>
                <a:ea typeface="Calibri" panose="020F0502020204030204" pitchFamily="34" charset="0"/>
                <a:cs typeface="Arial" panose="020B0604020202020204" pitchFamily="34" charset="0"/>
              </a:rPr>
              <a:t> While the first Adam was still arrayed as an inert body [</a:t>
            </a:r>
            <a:r>
              <a:rPr lang="en-US" sz="2000" i="1" dirty="0">
                <a:effectLst/>
                <a:latin typeface="Bookman Old Style" panose="02050604050505020204" pitchFamily="18" charset="0"/>
                <a:ea typeface="Calibri" panose="020F0502020204030204" pitchFamily="34" charset="0"/>
                <a:cs typeface="Arial" panose="020B0604020202020204" pitchFamily="34" charset="0"/>
              </a:rPr>
              <a:t>golem</a:t>
            </a:r>
            <a:r>
              <a:rPr lang="en-US" sz="2000" dirty="0">
                <a:effectLst/>
                <a:latin typeface="Bookman Old Style" panose="02050604050505020204" pitchFamily="18" charset="0"/>
                <a:ea typeface="Calibri" panose="020F0502020204030204" pitchFamily="34" charset="0"/>
                <a:cs typeface="Arial" panose="020B0604020202020204" pitchFamily="34" charset="0"/>
              </a:rPr>
              <a:t>] </a:t>
            </a:r>
          </a:p>
          <a:p>
            <a:pPr marL="0" marR="0" algn="ctr">
              <a:lnSpc>
                <a:spcPct val="150000"/>
              </a:lnSpc>
              <a:spcBef>
                <a:spcPts val="0"/>
              </a:spcBef>
              <a:spcAft>
                <a:spcPts val="800"/>
              </a:spcAft>
            </a:pPr>
            <a:r>
              <a:rPr lang="en-US" sz="2000" dirty="0">
                <a:effectLst/>
                <a:latin typeface="Bookman Old Style" panose="02050604050505020204" pitchFamily="18" charset="0"/>
                <a:ea typeface="Calibri" panose="020F0502020204030204" pitchFamily="34" charset="0"/>
                <a:cs typeface="Arial" panose="020B0604020202020204" pitchFamily="34" charset="0"/>
              </a:rPr>
              <a:t>the Blessed Holy One showed him each and every righteous person </a:t>
            </a:r>
          </a:p>
          <a:p>
            <a:pPr marL="0" marR="0" algn="ctr">
              <a:lnSpc>
                <a:spcPct val="150000"/>
              </a:lnSpc>
              <a:spcBef>
                <a:spcPts val="0"/>
              </a:spcBef>
              <a:spcAft>
                <a:spcPts val="800"/>
              </a:spcAft>
            </a:pPr>
            <a:r>
              <a:rPr lang="en-US" sz="2000" dirty="0">
                <a:effectLst/>
                <a:latin typeface="Bookman Old Style" panose="02050604050505020204" pitchFamily="18" charset="0"/>
                <a:ea typeface="Calibri" panose="020F0502020204030204" pitchFamily="34" charset="0"/>
                <a:cs typeface="Arial" panose="020B0604020202020204" pitchFamily="34" charset="0"/>
              </a:rPr>
              <a:t>that would emerge from him. </a:t>
            </a:r>
          </a:p>
          <a:p>
            <a:pPr marL="0" marR="0" algn="ctr">
              <a:lnSpc>
                <a:spcPct val="150000"/>
              </a:lnSpc>
              <a:spcBef>
                <a:spcPts val="0"/>
              </a:spcBef>
              <a:spcAft>
                <a:spcPts val="800"/>
              </a:spcAft>
            </a:pPr>
            <a:r>
              <a:rPr lang="en-US" sz="2000" dirty="0">
                <a:effectLst/>
                <a:latin typeface="Bookman Old Style" panose="02050604050505020204" pitchFamily="18" charset="0"/>
                <a:ea typeface="Calibri" panose="020F0502020204030204" pitchFamily="34" charset="0"/>
                <a:cs typeface="Arial" panose="020B0604020202020204" pitchFamily="34" charset="0"/>
              </a:rPr>
              <a:t>There were those who hung from the head of Adam; </a:t>
            </a:r>
          </a:p>
          <a:p>
            <a:pPr marL="0" marR="0" algn="ctr">
              <a:lnSpc>
                <a:spcPct val="150000"/>
              </a:lnSpc>
              <a:spcBef>
                <a:spcPts val="0"/>
              </a:spcBef>
              <a:spcAft>
                <a:spcPts val="800"/>
              </a:spcAft>
            </a:pPr>
            <a:r>
              <a:rPr lang="en-US" sz="2000" dirty="0">
                <a:effectLst/>
                <a:latin typeface="Bookman Old Style" panose="02050604050505020204" pitchFamily="18" charset="0"/>
                <a:ea typeface="Calibri" panose="020F0502020204030204" pitchFamily="34" charset="0"/>
                <a:cs typeface="Arial" panose="020B0604020202020204" pitchFamily="34" charset="0"/>
              </a:rPr>
              <a:t>there were those hung from his hair; </a:t>
            </a:r>
          </a:p>
          <a:p>
            <a:pPr marL="0" marR="0" algn="ctr">
              <a:lnSpc>
                <a:spcPct val="150000"/>
              </a:lnSpc>
              <a:spcBef>
                <a:spcPts val="0"/>
              </a:spcBef>
              <a:spcAft>
                <a:spcPts val="800"/>
              </a:spcAft>
            </a:pPr>
            <a:r>
              <a:rPr lang="en-US" sz="2000" dirty="0">
                <a:effectLst/>
                <a:latin typeface="Bookman Old Style" panose="02050604050505020204" pitchFamily="18" charset="0"/>
                <a:ea typeface="Calibri" panose="020F0502020204030204" pitchFamily="34" charset="0"/>
                <a:cs typeface="Arial" panose="020B0604020202020204" pitchFamily="34" charset="0"/>
              </a:rPr>
              <a:t>there were those who hung from his forehead, from his eyes, </a:t>
            </a:r>
          </a:p>
          <a:p>
            <a:pPr marL="0" marR="0" algn="ctr">
              <a:lnSpc>
                <a:spcPct val="150000"/>
              </a:lnSpc>
              <a:spcBef>
                <a:spcPts val="0"/>
              </a:spcBef>
              <a:spcAft>
                <a:spcPts val="800"/>
              </a:spcAft>
            </a:pPr>
            <a:r>
              <a:rPr lang="en-US" sz="2000" dirty="0">
                <a:effectLst/>
                <a:latin typeface="Bookman Old Style" panose="02050604050505020204" pitchFamily="18" charset="0"/>
                <a:ea typeface="Calibri" panose="020F0502020204030204" pitchFamily="34" charset="0"/>
                <a:cs typeface="Arial" panose="020B0604020202020204" pitchFamily="34" charset="0"/>
              </a:rPr>
              <a:t>from his nose, and from his earlobes.</a:t>
            </a:r>
          </a:p>
          <a:p>
            <a:pPr marL="0" marR="0" algn="ctr">
              <a:lnSpc>
                <a:spcPct val="107000"/>
              </a:lnSpc>
              <a:spcBef>
                <a:spcPts val="0"/>
              </a:spcBef>
              <a:spcAft>
                <a:spcPts val="800"/>
              </a:spcAft>
            </a:pPr>
            <a:endParaRPr lang="en-US" sz="1200" dirty="0">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1200" dirty="0">
              <a:effectLst/>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1200" dirty="0">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1200" dirty="0">
              <a:effectLst/>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1200" dirty="0">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200" dirty="0">
              <a:effectLst/>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200" dirty="0">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200" dirty="0">
              <a:effectLst/>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200" dirty="0">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141466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A2E03-466F-EE81-4180-51D54267EEEA}"/>
              </a:ext>
            </a:extLst>
          </p:cNvPr>
          <p:cNvSpPr>
            <a:spLocks noGrp="1"/>
          </p:cNvSpPr>
          <p:nvPr>
            <p:ph type="title"/>
          </p:nvPr>
        </p:nvSpPr>
        <p:spPr/>
        <p:txBody>
          <a:bodyPr>
            <a:noAutofit/>
          </a:bodyPr>
          <a:lstStyle/>
          <a:p>
            <a:pPr marL="0" marR="0" lvl="0" indent="-228600" defTabSz="914400" rtl="0" eaLnBrk="1" fontAlgn="auto" latinLnBrk="0" hangingPunct="1">
              <a:lnSpc>
                <a:spcPct val="150000"/>
              </a:lnSpc>
              <a:spcBef>
                <a:spcPts val="0"/>
              </a:spcBef>
              <a:spcAft>
                <a:spcPts val="0"/>
              </a:spcAft>
              <a:tabLst/>
              <a:defRPr/>
            </a:pPr>
            <a:r>
              <a:rPr kumimoji="0" lang="en-US" sz="2400" b="1" i="0" u="none" strike="noStrike" kern="100" cap="none" spc="0" normalizeH="0" baseline="0" noProof="0" dirty="0">
                <a:ln>
                  <a:noFill/>
                </a:ln>
                <a:solidFill>
                  <a:prstClr val="black"/>
                </a:solidFill>
                <a:effectLst/>
                <a:uLnTx/>
                <a:uFillTx/>
                <a:latin typeface="Bookman Old Style" panose="02050604050505020204" pitchFamily="18" charset="0"/>
                <a:ea typeface="Aptos" panose="020B0004020202020204" pitchFamily="34" charset="0"/>
                <a:cs typeface="David" panose="020E0502060401010101" pitchFamily="34" charset="-79"/>
              </a:rPr>
              <a:t>a. Transformation of Life Forms: Upending the Hierarchical Categories of Nature</a:t>
            </a:r>
            <a:br>
              <a:rPr kumimoji="0" lang="en-US" sz="2400" b="1" i="0" u="none" strike="noStrike" kern="100" cap="none" spc="0" normalizeH="0" baseline="0" noProof="0" dirty="0">
                <a:ln>
                  <a:noFill/>
                </a:ln>
                <a:solidFill>
                  <a:prstClr val="black"/>
                </a:solidFill>
                <a:effectLst/>
                <a:uLnTx/>
                <a:uFillTx/>
                <a:latin typeface="Bookman Old Style" panose="02050604050505020204" pitchFamily="18" charset="0"/>
                <a:ea typeface="Aptos" panose="020B0004020202020204" pitchFamily="34" charset="0"/>
                <a:cs typeface="David" panose="020E0502060401010101" pitchFamily="34" charset="-79"/>
              </a:rPr>
            </a:br>
            <a:endParaRPr lang="en-US" sz="2400" b="1" dirty="0"/>
          </a:p>
        </p:txBody>
      </p:sp>
      <p:sp>
        <p:nvSpPr>
          <p:cNvPr id="3" name="Content Placeholder 2">
            <a:extLst>
              <a:ext uri="{FF2B5EF4-FFF2-40B4-BE49-F238E27FC236}">
                <a16:creationId xmlns:a16="http://schemas.microsoft.com/office/drawing/2014/main" id="{A02C09E8-A734-DDB0-D9BB-36ABB56FFCBD}"/>
              </a:ext>
            </a:extLst>
          </p:cNvPr>
          <p:cNvSpPr>
            <a:spLocks noGrp="1"/>
          </p:cNvSpPr>
          <p:nvPr>
            <p:ph idx="1"/>
          </p:nvPr>
        </p:nvSpPr>
        <p:spPr/>
        <p:txBody>
          <a:bodyPr/>
          <a:lstStyle/>
          <a:p>
            <a:pPr marL="0" indent="0" algn="r">
              <a:buNone/>
            </a:pPr>
            <a:r>
              <a:rPr lang="he-IL" sz="1800" dirty="0">
                <a:effectLst/>
                <a:latin typeface="Bookman Old Style" panose="02050604050505020204" pitchFamily="18" charset="0"/>
                <a:ea typeface="Aptos" panose="020B0004020202020204" pitchFamily="34" charset="0"/>
                <a:cs typeface="David" panose="020E0502060401010101" pitchFamily="34" charset="-79"/>
              </a:rPr>
              <a:t>מות...הוא בעצמו חיות של מין זולתו כאלו תאמר שדבר אחד ממיני הצמחים נתייבש והרים תולעים הנה מת מהצמיחה וחזר לאחד מבעלי חיים. או להפך בשר בלה ומת מחיותו ואחר כך צמח ממנו אחד מהצמחים וכן מהמדבר לכל מין ומין וכן מן החי וכן מן הצומח וכן מן הדומם בעולם המלאכים והגלגלים והכוכבים והמזלות. וכן בעולם הספירות. וכל אחד ואחד יש לו סדר לפי מעשיו לעליה ולירידה.</a:t>
            </a:r>
            <a:endParaRPr lang="en-US" sz="1800" dirty="0">
              <a:effectLst/>
              <a:latin typeface="Bookman Old Style" panose="02050604050505020204" pitchFamily="18" charset="0"/>
              <a:ea typeface="Aptos" panose="020B0004020202020204" pitchFamily="34" charset="0"/>
              <a:cs typeface="David" panose="020E0502060401010101" pitchFamily="34" charset="-79"/>
            </a:endParaRPr>
          </a:p>
          <a:p>
            <a:pPr marL="0" indent="0" algn="r">
              <a:buNone/>
            </a:pPr>
            <a:endParaRPr lang="en-US" sz="1800" dirty="0">
              <a:latin typeface="Bookman Old Style" panose="02050604050505020204" pitchFamily="18" charset="0"/>
              <a:cs typeface="David" panose="020E0502060401010101" pitchFamily="34" charset="-79"/>
            </a:endParaRPr>
          </a:p>
          <a:p>
            <a:pPr marL="0" indent="0" algn="ctr">
              <a:buNone/>
            </a:pPr>
            <a:r>
              <a:rPr lang="en-US" sz="1800" dirty="0">
                <a:effectLst/>
                <a:latin typeface="Bookman Old Style" panose="02050604050505020204" pitchFamily="18" charset="0"/>
                <a:ea typeface="Aptos" panose="020B0004020202020204" pitchFamily="34" charset="0"/>
                <a:cs typeface="David" panose="020E0502060401010101" pitchFamily="34" charset="-79"/>
              </a:rPr>
              <a:t>Death… itself is sustaining for a different species. </a:t>
            </a:r>
          </a:p>
          <a:p>
            <a:pPr marL="0" indent="0" algn="ctr">
              <a:buNone/>
            </a:pPr>
            <a:r>
              <a:rPr lang="en-US" sz="1800" dirty="0">
                <a:effectLst/>
                <a:latin typeface="Bookman Old Style" panose="02050604050505020204" pitchFamily="18" charset="0"/>
                <a:ea typeface="Aptos" panose="020B0004020202020204" pitchFamily="34" charset="0"/>
                <a:cs typeface="David" panose="020E0502060401010101" pitchFamily="34" charset="-79"/>
              </a:rPr>
              <a:t>Thus, if you say that one type of vegetation becomes desiccated and raises up worms, </a:t>
            </a:r>
          </a:p>
          <a:p>
            <a:pPr marL="0" indent="0" algn="ctr">
              <a:buNone/>
            </a:pPr>
            <a:r>
              <a:rPr lang="en-US" sz="1800" dirty="0">
                <a:effectLst/>
                <a:latin typeface="Bookman Old Style" panose="02050604050505020204" pitchFamily="18" charset="0"/>
                <a:ea typeface="Aptos" panose="020B0004020202020204" pitchFamily="34" charset="0"/>
                <a:cs typeface="David" panose="020E0502060401010101" pitchFamily="34" charset="-79"/>
              </a:rPr>
              <a:t>behold there is death from the plant, and it returns to a living creature. </a:t>
            </a:r>
          </a:p>
          <a:p>
            <a:pPr marL="0" indent="0" algn="ctr">
              <a:buNone/>
            </a:pPr>
            <a:r>
              <a:rPr lang="en-US" sz="1800" dirty="0">
                <a:effectLst/>
                <a:latin typeface="Bookman Old Style" panose="02050604050505020204" pitchFamily="18" charset="0"/>
                <a:ea typeface="Aptos" panose="020B0004020202020204" pitchFamily="34" charset="0"/>
                <a:cs typeface="David" panose="020E0502060401010101" pitchFamily="34" charset="-79"/>
              </a:rPr>
              <a:t>Or, conversely, meat that rots, losing its freshness and then a plant grows from it.</a:t>
            </a:r>
            <a:endParaRPr lang="en-US" dirty="0"/>
          </a:p>
        </p:txBody>
      </p:sp>
    </p:spTree>
    <p:extLst>
      <p:ext uri="{BB962C8B-B14F-4D97-AF65-F5344CB8AC3E}">
        <p14:creationId xmlns:p14="http://schemas.microsoft.com/office/powerpoint/2010/main" val="2591335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CE40AD-4599-2D91-521B-340D23AF28E6}"/>
              </a:ext>
            </a:extLst>
          </p:cNvPr>
          <p:cNvSpPr txBox="1"/>
          <p:nvPr/>
        </p:nvSpPr>
        <p:spPr>
          <a:xfrm>
            <a:off x="1812897" y="1950134"/>
            <a:ext cx="7329115" cy="3369256"/>
          </a:xfrm>
          <a:prstGeom prst="rect">
            <a:avLst/>
          </a:prstGeom>
          <a:noFill/>
        </p:spPr>
        <p:txBody>
          <a:bodyPr wrap="square">
            <a:spAutoFit/>
          </a:bodyPr>
          <a:lstStyle/>
          <a:p>
            <a:pPr marL="0" marR="0" algn="ctr">
              <a:lnSpc>
                <a:spcPct val="150000"/>
              </a:lnSpc>
              <a:spcBef>
                <a:spcPts val="0"/>
              </a:spcBef>
              <a:spcAft>
                <a:spcPts val="0"/>
              </a:spcAft>
            </a:pPr>
            <a:r>
              <a:rPr lang="en-US" sz="1800" kern="100" dirty="0">
                <a:effectLst/>
                <a:latin typeface="Bookman Old Style" panose="02050604050505020204" pitchFamily="18" charset="0"/>
                <a:ea typeface="Aptos" panose="020B0004020202020204" pitchFamily="34" charset="0"/>
                <a:cs typeface="David" panose="020E0502060401010101" pitchFamily="34" charset="-79"/>
              </a:rPr>
              <a:t>Similarly, from a speaking creature [that is, a human] into every kind of species. </a:t>
            </a:r>
          </a:p>
          <a:p>
            <a:pPr marL="0" marR="0" algn="ctr">
              <a:lnSpc>
                <a:spcPct val="150000"/>
              </a:lnSpc>
              <a:spcBef>
                <a:spcPts val="0"/>
              </a:spcBef>
              <a:spcAft>
                <a:spcPts val="0"/>
              </a:spcAft>
            </a:pPr>
            <a:r>
              <a:rPr lang="en-US" sz="1800" kern="100" dirty="0">
                <a:effectLst/>
                <a:latin typeface="Bookman Old Style" panose="02050604050505020204" pitchFamily="18" charset="0"/>
                <a:ea typeface="Aptos" panose="020B0004020202020204" pitchFamily="34" charset="0"/>
                <a:cs typeface="David" panose="020E0502060401010101" pitchFamily="34" charset="-79"/>
              </a:rPr>
              <a:t>Similarly, from living creatures and from vegetation and from rocks (</a:t>
            </a:r>
            <a:r>
              <a:rPr lang="en-US" sz="1800" i="1" kern="100" dirty="0">
                <a:effectLst/>
                <a:latin typeface="Century Gothic" panose="020B0502020202020204" pitchFamily="34" charset="0"/>
                <a:ea typeface="Aptos" panose="020B0004020202020204" pitchFamily="34" charset="0"/>
                <a:cs typeface="David" panose="020E0502060401010101" pitchFamily="34" charset="-79"/>
              </a:rPr>
              <a:t>domem</a:t>
            </a:r>
            <a:r>
              <a:rPr lang="en-US" sz="1800" kern="100" dirty="0">
                <a:effectLst/>
                <a:latin typeface="Bookman Old Style" panose="02050604050505020204" pitchFamily="18" charset="0"/>
                <a:ea typeface="Aptos" panose="020B0004020202020204" pitchFamily="34" charset="0"/>
                <a:cs typeface="David" panose="020E0502060401010101" pitchFamily="34" charset="-79"/>
              </a:rPr>
              <a:t>), angels, spheres, stars, and constellations. </a:t>
            </a:r>
          </a:p>
          <a:p>
            <a:pPr marL="0" marR="0" algn="ctr">
              <a:lnSpc>
                <a:spcPct val="150000"/>
              </a:lnSpc>
              <a:spcBef>
                <a:spcPts val="0"/>
              </a:spcBef>
              <a:spcAft>
                <a:spcPts val="0"/>
              </a:spcAft>
            </a:pPr>
            <a:r>
              <a:rPr lang="en-US" sz="1800" kern="100" dirty="0">
                <a:effectLst/>
                <a:latin typeface="Bookman Old Style" panose="02050604050505020204" pitchFamily="18" charset="0"/>
                <a:ea typeface="Aptos" panose="020B0004020202020204" pitchFamily="34" charset="0"/>
                <a:cs typeface="David" panose="020E0502060401010101" pitchFamily="34" charset="-79"/>
              </a:rPr>
              <a:t>And similarly in the world of the </a:t>
            </a:r>
            <a:r>
              <a:rPr lang="en-US" sz="1800" i="1" kern="100" dirty="0">
                <a:effectLst/>
                <a:latin typeface="Century Gothic" panose="020B0502020202020204" pitchFamily="34" charset="0"/>
                <a:ea typeface="Aptos" panose="020B0004020202020204" pitchFamily="34" charset="0"/>
                <a:cs typeface="David" panose="020E0502060401010101" pitchFamily="34" charset="-79"/>
              </a:rPr>
              <a:t>sefirot</a:t>
            </a:r>
            <a:r>
              <a:rPr lang="en-US" sz="1800" kern="100" dirty="0">
                <a:effectLst/>
                <a:latin typeface="Bookman Old Style" panose="02050604050505020204" pitchFamily="18" charset="0"/>
                <a:ea typeface="Aptos" panose="020B0004020202020204" pitchFamily="34" charset="0"/>
                <a:cs typeface="David" panose="020E0502060401010101" pitchFamily="34" charset="-79"/>
              </a:rPr>
              <a:t>. </a:t>
            </a:r>
          </a:p>
          <a:p>
            <a:pPr marL="0" marR="0" algn="ctr">
              <a:lnSpc>
                <a:spcPct val="150000"/>
              </a:lnSpc>
              <a:spcBef>
                <a:spcPts val="0"/>
              </a:spcBef>
              <a:spcAft>
                <a:spcPts val="0"/>
              </a:spcAft>
            </a:pPr>
            <a:r>
              <a:rPr lang="en-US" sz="1800" kern="100" dirty="0">
                <a:effectLst/>
                <a:latin typeface="Bookman Old Style" panose="02050604050505020204" pitchFamily="18" charset="0"/>
                <a:ea typeface="Aptos" panose="020B0004020202020204" pitchFamily="34" charset="0"/>
                <a:cs typeface="David" panose="020E0502060401010101" pitchFamily="34" charset="-79"/>
              </a:rPr>
              <a:t>And each and every one as its own order for ascent and descent. </a:t>
            </a:r>
          </a:p>
          <a:p>
            <a:pPr marL="0" marR="0" algn="ctr">
              <a:lnSpc>
                <a:spcPct val="150000"/>
              </a:lnSpc>
              <a:spcBef>
                <a:spcPts val="0"/>
              </a:spcBef>
              <a:spcAft>
                <a:spcPts val="0"/>
              </a:spcAft>
            </a:pPr>
            <a:r>
              <a:rPr lang="en-US" sz="1800" kern="100" dirty="0">
                <a:effectLst/>
                <a:latin typeface="Bookman Old Style" panose="02050604050505020204" pitchFamily="18" charset="0"/>
                <a:ea typeface="Aptos" panose="020B0004020202020204" pitchFamily="34" charset="0"/>
                <a:cs typeface="David" panose="020E0502060401010101" pitchFamily="34" charset="-79"/>
              </a:rPr>
              <a:t>(Mss Oxford, Bodleian, Opp. 464, 49b).</a:t>
            </a:r>
          </a:p>
        </p:txBody>
      </p:sp>
    </p:spTree>
    <p:extLst>
      <p:ext uri="{BB962C8B-B14F-4D97-AF65-F5344CB8AC3E}">
        <p14:creationId xmlns:p14="http://schemas.microsoft.com/office/powerpoint/2010/main" val="4201981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9C84F-E27F-1F44-B4CF-691F4F72720A}"/>
              </a:ext>
            </a:extLst>
          </p:cNvPr>
          <p:cNvSpPr>
            <a:spLocks noGrp="1"/>
          </p:cNvSpPr>
          <p:nvPr>
            <p:ph type="title"/>
          </p:nvPr>
        </p:nvSpPr>
        <p:spPr/>
        <p:txBody>
          <a:bodyPr>
            <a:normAutofit/>
          </a:bodyPr>
          <a:lstStyle/>
          <a:p>
            <a:r>
              <a:rPr lang="en-US" sz="2400" b="1" kern="100" dirty="0">
                <a:effectLst/>
                <a:latin typeface="Bookman Old Style" panose="02050604050505020204" pitchFamily="18" charset="0"/>
                <a:ea typeface="Aptos" panose="020B0004020202020204" pitchFamily="34" charset="0"/>
                <a:cs typeface="David" panose="020E0502060401010101" pitchFamily="34" charset="-79"/>
              </a:rPr>
              <a:t>b. To Everything, Turn, Turn, Turn: </a:t>
            </a:r>
            <a:br>
              <a:rPr lang="en-US" sz="2400" b="1" kern="100" dirty="0">
                <a:effectLst/>
                <a:latin typeface="Bookman Old Style" panose="02050604050505020204" pitchFamily="18" charset="0"/>
                <a:ea typeface="Aptos" panose="020B0004020202020204" pitchFamily="34" charset="0"/>
                <a:cs typeface="David" panose="020E0502060401010101" pitchFamily="34" charset="-79"/>
              </a:rPr>
            </a:br>
            <a:r>
              <a:rPr lang="en-US" sz="2400" b="1" kern="100" dirty="0">
                <a:effectLst/>
                <a:latin typeface="Bookman Old Style" panose="02050604050505020204" pitchFamily="18" charset="0"/>
                <a:ea typeface="Aptos" panose="020B0004020202020204" pitchFamily="34" charset="0"/>
                <a:cs typeface="David" panose="020E0502060401010101" pitchFamily="34" charset="-79"/>
              </a:rPr>
              <a:t>	Who’s Ruling over Whom?</a:t>
            </a:r>
            <a:endParaRPr lang="en-US" sz="2400" b="1" dirty="0"/>
          </a:p>
        </p:txBody>
      </p:sp>
      <p:sp>
        <p:nvSpPr>
          <p:cNvPr id="3" name="Content Placeholder 2">
            <a:extLst>
              <a:ext uri="{FF2B5EF4-FFF2-40B4-BE49-F238E27FC236}">
                <a16:creationId xmlns:a16="http://schemas.microsoft.com/office/drawing/2014/main" id="{45339344-191D-B799-A9C6-03AF3E650FCE}"/>
              </a:ext>
            </a:extLst>
          </p:cNvPr>
          <p:cNvSpPr>
            <a:spLocks noGrp="1"/>
          </p:cNvSpPr>
          <p:nvPr>
            <p:ph idx="1"/>
          </p:nvPr>
        </p:nvSpPr>
        <p:spPr/>
        <p:txBody>
          <a:bodyPr/>
          <a:lstStyle/>
          <a:p>
            <a:pPr marL="0" marR="0" indent="0" algn="r">
              <a:lnSpc>
                <a:spcPct val="150000"/>
              </a:lnSpc>
              <a:spcBef>
                <a:spcPts val="0"/>
              </a:spcBef>
              <a:spcAft>
                <a:spcPts val="0"/>
              </a:spcAft>
              <a:buNone/>
            </a:pPr>
            <a:r>
              <a:rPr lang="he-IL" sz="1800" kern="100" dirty="0">
                <a:effectLst/>
                <a:latin typeface="Bookman Old Style" panose="02050604050505020204" pitchFamily="18" charset="0"/>
                <a:ea typeface="Aptos" panose="020B0004020202020204" pitchFamily="34" charset="0"/>
                <a:cs typeface="David" panose="020E0502060401010101" pitchFamily="34" charset="-79"/>
              </a:rPr>
              <a:t>פי' יום נכנס ויום יוצא ר"ל ספירה משמשת בשעה וחוזרת ומשמשת ביום וחוזרת ומשמשת בשבת וחוזר ומשמשת בחדש וחוזרת ומשמשת בשנה וחוזרת ומשמשת </a:t>
            </a:r>
            <a:r>
              <a:rPr lang="he-IL" sz="1800" kern="100" dirty="0" err="1">
                <a:effectLst/>
                <a:latin typeface="Bookman Old Style" panose="02050604050505020204" pitchFamily="18" charset="0"/>
                <a:ea typeface="Aptos" panose="020B0004020202020204" pitchFamily="34" charset="0"/>
                <a:cs typeface="David" panose="020E0502060401010101" pitchFamily="34" charset="-79"/>
              </a:rPr>
              <a:t>בשמטה</a:t>
            </a:r>
            <a:r>
              <a:rPr lang="he-IL" sz="1800" kern="100" dirty="0">
                <a:effectLst/>
                <a:latin typeface="Bookman Old Style" panose="02050604050505020204" pitchFamily="18" charset="0"/>
                <a:ea typeface="Aptos" panose="020B0004020202020204" pitchFamily="34" charset="0"/>
                <a:cs typeface="David" panose="020E0502060401010101" pitchFamily="34" charset="-79"/>
              </a:rPr>
              <a:t>, ר"ל משמש כי היום והספירה </a:t>
            </a:r>
            <a:r>
              <a:rPr lang="he-IL" sz="1800" kern="100" dirty="0" err="1">
                <a:effectLst/>
                <a:latin typeface="Bookman Old Style" panose="02050604050505020204" pitchFamily="18" charset="0"/>
                <a:ea typeface="Aptos" panose="020B0004020202020204" pitchFamily="34" charset="0"/>
                <a:cs typeface="David" panose="020E0502060401010101" pitchFamily="34" charset="-79"/>
              </a:rPr>
              <a:t>המתחלת</a:t>
            </a:r>
            <a:r>
              <a:rPr lang="he-IL" sz="1800" kern="100" dirty="0">
                <a:effectLst/>
                <a:latin typeface="Bookman Old Style" panose="02050604050505020204" pitchFamily="18" charset="0"/>
                <a:ea typeface="Aptos" panose="020B0004020202020204" pitchFamily="34" charset="0"/>
                <a:cs typeface="David" panose="020E0502060401010101" pitchFamily="34" charset="-79"/>
              </a:rPr>
              <a:t> הוא נקרא מלך בעת התחלת השמש... והמשכיל יבין מתוך שמותם מי מושל בכל שמטה ושמטה אם אדם על שאר הפנים או שאר הפנים על האדם</a:t>
            </a:r>
            <a:endParaRPr lang="en-US" sz="1800" kern="100" dirty="0">
              <a:effectLst/>
              <a:latin typeface="Bookman Old Style" panose="02050604050505020204" pitchFamily="18" charset="0"/>
              <a:ea typeface="Aptos" panose="020B0004020202020204" pitchFamily="34" charset="0"/>
              <a:cs typeface="David" panose="020E0502060401010101" pitchFamily="34" charset="-79"/>
            </a:endParaRPr>
          </a:p>
          <a:p>
            <a:pPr marL="0" indent="0" algn="ctr">
              <a:buNone/>
            </a:pPr>
            <a:endParaRPr lang="en-US" sz="1800" i="1" dirty="0">
              <a:effectLst/>
              <a:latin typeface="Bookman Old Style" panose="02050604050505020204" pitchFamily="18" charset="0"/>
              <a:ea typeface="Aptos" panose="020B0004020202020204" pitchFamily="34" charset="0"/>
              <a:cs typeface="David" panose="020E0502060401010101" pitchFamily="34" charset="-79"/>
            </a:endParaRPr>
          </a:p>
          <a:p>
            <a:pPr marL="0" indent="0" algn="ctr">
              <a:buNone/>
            </a:pPr>
            <a:r>
              <a:rPr lang="en-US" sz="1800" i="1" dirty="0">
                <a:effectLst/>
                <a:latin typeface="Bookman Old Style" panose="02050604050505020204" pitchFamily="18" charset="0"/>
                <a:ea typeface="Aptos" panose="020B0004020202020204" pitchFamily="34" charset="0"/>
                <a:cs typeface="David" panose="020E0502060401010101" pitchFamily="34" charset="-79"/>
              </a:rPr>
              <a:t>When the LORD God made earth and heaven</a:t>
            </a:r>
            <a:r>
              <a:rPr lang="en-US" sz="1800" dirty="0">
                <a:effectLst/>
                <a:latin typeface="Bookman Old Style" panose="02050604050505020204" pitchFamily="18" charset="0"/>
                <a:ea typeface="Aptos" panose="020B0004020202020204" pitchFamily="34" charset="0"/>
                <a:cs typeface="David" panose="020E0502060401010101" pitchFamily="34" charset="-79"/>
              </a:rPr>
              <a:t> (Genesis 2:4). </a:t>
            </a:r>
          </a:p>
          <a:p>
            <a:pPr marL="0" indent="0" algn="ctr">
              <a:buNone/>
            </a:pPr>
            <a:r>
              <a:rPr lang="en-US" sz="1800" dirty="0">
                <a:effectLst/>
                <a:latin typeface="Bookman Old Style" panose="02050604050505020204" pitchFamily="18" charset="0"/>
                <a:ea typeface="Aptos" panose="020B0004020202020204" pitchFamily="34" charset="0"/>
                <a:cs typeface="David" panose="020E0502060401010101" pitchFamily="34" charset="-79"/>
              </a:rPr>
              <a:t>This means that one day enters and another goes, </a:t>
            </a:r>
          </a:p>
          <a:p>
            <a:pPr marL="0" indent="0" algn="ctr">
              <a:buNone/>
            </a:pPr>
            <a:r>
              <a:rPr lang="en-US" sz="1800" dirty="0">
                <a:effectLst/>
                <a:latin typeface="Bookman Old Style" panose="02050604050505020204" pitchFamily="18" charset="0"/>
                <a:ea typeface="Aptos" panose="020B0004020202020204" pitchFamily="34" charset="0"/>
                <a:cs typeface="David" panose="020E0502060401010101" pitchFamily="34" charset="-79"/>
              </a:rPr>
              <a:t>that is to say that a </a:t>
            </a:r>
            <a:r>
              <a:rPr lang="en-US" sz="1800" i="1" dirty="0">
                <a:effectLst/>
                <a:latin typeface="Century Gothic" panose="020B0502020202020204" pitchFamily="34" charset="0"/>
                <a:ea typeface="Aptos" panose="020B0004020202020204" pitchFamily="34" charset="0"/>
                <a:cs typeface="David" panose="020E0502060401010101" pitchFamily="34" charset="-79"/>
              </a:rPr>
              <a:t>sefirah</a:t>
            </a:r>
            <a:r>
              <a:rPr lang="en-US" sz="1800" dirty="0">
                <a:effectLst/>
                <a:latin typeface="Bookman Old Style" panose="02050604050505020204" pitchFamily="18" charset="0"/>
                <a:ea typeface="Aptos" panose="020B0004020202020204" pitchFamily="34" charset="0"/>
                <a:cs typeface="David" panose="020E0502060401010101" pitchFamily="34" charset="-79"/>
              </a:rPr>
              <a:t> serves for an hour and returns, </a:t>
            </a:r>
          </a:p>
          <a:p>
            <a:pPr marL="0" indent="0" algn="ctr">
              <a:buNone/>
            </a:pPr>
            <a:r>
              <a:rPr lang="en-US" sz="1800" dirty="0">
                <a:effectLst/>
                <a:latin typeface="Bookman Old Style" panose="02050604050505020204" pitchFamily="18" charset="0"/>
                <a:ea typeface="Aptos" panose="020B0004020202020204" pitchFamily="34" charset="0"/>
                <a:cs typeface="David" panose="020E0502060401010101" pitchFamily="34" charset="-79"/>
              </a:rPr>
              <a:t>serves for a day and returns, serves on ‘Shabbat’ and returns, </a:t>
            </a:r>
          </a:p>
          <a:p>
            <a:pPr marL="0" indent="0" algn="ctr">
              <a:buNone/>
            </a:pPr>
            <a:r>
              <a:rPr lang="en-US" sz="1800" dirty="0">
                <a:effectLst/>
                <a:latin typeface="Bookman Old Style" panose="02050604050505020204" pitchFamily="18" charset="0"/>
                <a:ea typeface="Aptos" panose="020B0004020202020204" pitchFamily="34" charset="0"/>
                <a:cs typeface="David" panose="020E0502060401010101" pitchFamily="34" charset="-79"/>
              </a:rPr>
              <a:t>serves for a month and returns, serves for a year and returns, </a:t>
            </a:r>
          </a:p>
          <a:p>
            <a:pPr marL="0" indent="0" algn="ctr">
              <a:buNone/>
            </a:pPr>
            <a:r>
              <a:rPr lang="en-US" sz="1800" dirty="0">
                <a:effectLst/>
                <a:latin typeface="Bookman Old Style" panose="02050604050505020204" pitchFamily="18" charset="0"/>
                <a:ea typeface="Aptos" panose="020B0004020202020204" pitchFamily="34" charset="0"/>
                <a:cs typeface="David" panose="020E0502060401010101" pitchFamily="34" charset="-79"/>
              </a:rPr>
              <a:t>and serves for a ‘Sabbatical’ (</a:t>
            </a:r>
            <a:r>
              <a:rPr lang="en-US" sz="1800" i="1" dirty="0">
                <a:effectLst/>
                <a:latin typeface="Century Gothic" panose="020B0502020202020204" pitchFamily="34" charset="0"/>
                <a:ea typeface="Aptos" panose="020B0004020202020204" pitchFamily="34" charset="0"/>
                <a:cs typeface="David" panose="020E0502060401010101" pitchFamily="34" charset="-79"/>
              </a:rPr>
              <a:t>shemittah</a:t>
            </a:r>
            <a:r>
              <a:rPr lang="en-US" sz="1800" dirty="0">
                <a:effectLst/>
                <a:latin typeface="Bookman Old Style" panose="02050604050505020204" pitchFamily="18" charset="0"/>
                <a:ea typeface="Aptos" panose="020B0004020202020204" pitchFamily="34" charset="0"/>
                <a:cs typeface="David" panose="020E0502060401010101" pitchFamily="34" charset="-79"/>
              </a:rPr>
              <a:t>).</a:t>
            </a:r>
            <a:endParaRPr lang="en-US" dirty="0"/>
          </a:p>
        </p:txBody>
      </p:sp>
    </p:spTree>
    <p:extLst>
      <p:ext uri="{BB962C8B-B14F-4D97-AF65-F5344CB8AC3E}">
        <p14:creationId xmlns:p14="http://schemas.microsoft.com/office/powerpoint/2010/main" val="4627254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AB3DA4-13AE-6E87-13B9-F402B9393418}"/>
              </a:ext>
            </a:extLst>
          </p:cNvPr>
          <p:cNvSpPr txBox="1"/>
          <p:nvPr/>
        </p:nvSpPr>
        <p:spPr>
          <a:xfrm>
            <a:off x="2297927" y="1478944"/>
            <a:ext cx="6844085" cy="2554545"/>
          </a:xfrm>
          <a:prstGeom prst="rect">
            <a:avLst/>
          </a:prstGeom>
          <a:noFill/>
        </p:spPr>
        <p:txBody>
          <a:bodyPr wrap="square">
            <a:spAutoFit/>
          </a:bodyPr>
          <a:lstStyle/>
          <a:p>
            <a:pPr algn="ctr"/>
            <a:r>
              <a:rPr lang="en-US" sz="2000" dirty="0">
                <a:effectLst/>
                <a:latin typeface="Bookman Old Style" panose="02050604050505020204" pitchFamily="18" charset="0"/>
                <a:ea typeface="Aptos" panose="020B0004020202020204" pitchFamily="34" charset="0"/>
                <a:cs typeface="David" panose="020E0502060401010101" pitchFamily="34" charset="-79"/>
              </a:rPr>
              <a:t>‘Serving’ signifies that a day and a </a:t>
            </a:r>
            <a:r>
              <a:rPr lang="en-US" sz="2000" i="1" dirty="0">
                <a:effectLst/>
                <a:latin typeface="Century Gothic" panose="020B0502020202020204" pitchFamily="34" charset="0"/>
                <a:ea typeface="Aptos" panose="020B0004020202020204" pitchFamily="34" charset="0"/>
                <a:cs typeface="David" panose="020E0502060401010101" pitchFamily="34" charset="-79"/>
              </a:rPr>
              <a:t>sefirah</a:t>
            </a:r>
            <a:r>
              <a:rPr lang="en-US" sz="2000" dirty="0">
                <a:effectLst/>
                <a:latin typeface="Bookman Old Style" panose="02050604050505020204" pitchFamily="18" charset="0"/>
                <a:ea typeface="Aptos" panose="020B0004020202020204" pitchFamily="34" charset="0"/>
                <a:cs typeface="David" panose="020E0502060401010101" pitchFamily="34" charset="-79"/>
              </a:rPr>
              <a:t> that begin are called sovereign at the time that the sun begins [to rise]… And the enlightened one will understand from their names </a:t>
            </a:r>
          </a:p>
          <a:p>
            <a:pPr algn="ctr"/>
            <a:r>
              <a:rPr lang="en-US" sz="2000" dirty="0">
                <a:effectLst/>
                <a:latin typeface="Bookman Old Style" panose="02050604050505020204" pitchFamily="18" charset="0"/>
                <a:ea typeface="Aptos" panose="020B0004020202020204" pitchFamily="34" charset="0"/>
                <a:cs typeface="David" panose="020E0502060401010101" pitchFamily="34" charset="-79"/>
              </a:rPr>
              <a:t>who rules in each and every Shemittah, </a:t>
            </a:r>
          </a:p>
          <a:p>
            <a:pPr algn="ctr"/>
            <a:r>
              <a:rPr lang="en-US" sz="2000" dirty="0">
                <a:effectLst/>
                <a:latin typeface="Bookman Old Style" panose="02050604050505020204" pitchFamily="18" charset="0"/>
                <a:ea typeface="Aptos" panose="020B0004020202020204" pitchFamily="34" charset="0"/>
                <a:cs typeface="David" panose="020E0502060401010101" pitchFamily="34" charset="-79"/>
              </a:rPr>
              <a:t>whether it is the human over other ‘faces’ or other faces over the human. </a:t>
            </a:r>
          </a:p>
          <a:p>
            <a:pPr algn="ctr"/>
            <a:r>
              <a:rPr lang="en-US" sz="2000" dirty="0">
                <a:effectLst/>
                <a:latin typeface="Bookman Old Style" panose="02050604050505020204" pitchFamily="18" charset="0"/>
                <a:ea typeface="Aptos" panose="020B0004020202020204" pitchFamily="34" charset="0"/>
                <a:cs typeface="David" panose="020E0502060401010101" pitchFamily="34" charset="-79"/>
              </a:rPr>
              <a:t>(</a:t>
            </a:r>
            <a:r>
              <a:rPr lang="en-US" sz="2000" i="1" dirty="0">
                <a:effectLst/>
                <a:latin typeface="Bookman Old Style" panose="02050604050505020204" pitchFamily="18" charset="0"/>
                <a:ea typeface="Aptos" panose="020B0004020202020204" pitchFamily="34" charset="0"/>
                <a:cs typeface="David" panose="020E0502060401010101" pitchFamily="34" charset="-79"/>
              </a:rPr>
              <a:t>Peirush le-Parashat Bereshit</a:t>
            </a:r>
            <a:r>
              <a:rPr lang="en-US" sz="2000" dirty="0">
                <a:effectLst/>
                <a:latin typeface="Bookman Old Style" panose="02050604050505020204" pitchFamily="18" charset="0"/>
                <a:ea typeface="Aptos" panose="020B0004020202020204" pitchFamily="34" charset="0"/>
                <a:cs typeface="David" panose="020E0502060401010101" pitchFamily="34" charset="-79"/>
              </a:rPr>
              <a:t>, ed. Hallamish, p. 197)</a:t>
            </a:r>
            <a:endParaRPr lang="en-US" sz="2000" dirty="0"/>
          </a:p>
        </p:txBody>
      </p:sp>
    </p:spTree>
    <p:extLst>
      <p:ext uri="{BB962C8B-B14F-4D97-AF65-F5344CB8AC3E}">
        <p14:creationId xmlns:p14="http://schemas.microsoft.com/office/powerpoint/2010/main" val="36805532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9AFC5-4606-A06C-AF4D-480DD6D16B50}"/>
              </a:ext>
            </a:extLst>
          </p:cNvPr>
          <p:cNvSpPr>
            <a:spLocks noGrp="1"/>
          </p:cNvSpPr>
          <p:nvPr>
            <p:ph type="title"/>
          </p:nvPr>
        </p:nvSpPr>
        <p:spPr/>
        <p:txBody>
          <a:bodyPr>
            <a:normAutofit/>
          </a:bodyPr>
          <a:lstStyle/>
          <a:p>
            <a:r>
              <a:rPr lang="en-US" sz="2400" b="1" kern="100" dirty="0">
                <a:effectLst/>
                <a:latin typeface="Bookman Old Style" panose="02050604050505020204" pitchFamily="18" charset="0"/>
                <a:ea typeface="Aptos" panose="020B0004020202020204" pitchFamily="34" charset="0"/>
                <a:cs typeface="David" panose="020E0502060401010101" pitchFamily="34" charset="-79"/>
              </a:rPr>
              <a:t>c. The Effects of Sin</a:t>
            </a:r>
            <a:endParaRPr lang="en-US" sz="2400" b="1" dirty="0"/>
          </a:p>
        </p:txBody>
      </p:sp>
      <p:sp>
        <p:nvSpPr>
          <p:cNvPr id="3" name="Content Placeholder 2">
            <a:extLst>
              <a:ext uri="{FF2B5EF4-FFF2-40B4-BE49-F238E27FC236}">
                <a16:creationId xmlns:a16="http://schemas.microsoft.com/office/drawing/2014/main" id="{9F29D05B-5187-8F57-BC92-766AD0787B00}"/>
              </a:ext>
            </a:extLst>
          </p:cNvPr>
          <p:cNvSpPr>
            <a:spLocks noGrp="1"/>
          </p:cNvSpPr>
          <p:nvPr>
            <p:ph idx="1"/>
          </p:nvPr>
        </p:nvSpPr>
        <p:spPr/>
        <p:txBody>
          <a:bodyPr/>
          <a:lstStyle/>
          <a:p>
            <a:pPr marL="0" marR="0" indent="0" algn="r" rtl="1">
              <a:lnSpc>
                <a:spcPct val="150000"/>
              </a:lnSpc>
              <a:spcBef>
                <a:spcPts val="0"/>
              </a:spcBef>
              <a:spcAft>
                <a:spcPts val="0"/>
              </a:spcAft>
              <a:buNone/>
            </a:pPr>
            <a:r>
              <a:rPr lang="he-IL" sz="1800" kern="100" dirty="0">
                <a:effectLst/>
                <a:latin typeface="Bookman Old Style" panose="02050604050505020204" pitchFamily="18" charset="0"/>
                <a:ea typeface="Aptos" panose="020B0004020202020204" pitchFamily="34" charset="0"/>
                <a:cs typeface="David" panose="020E0502060401010101" pitchFamily="34" charset="-79"/>
              </a:rPr>
              <a:t>'הפרה נשמעת לחורש. כי פני אדם מושל בכל שאר הפנים. כיון שחטא מרדה הפרה על החורש, כי אדם החוטא ירד לפני אדם אשר בשור. ולפי' השור היה מושל עליו.'</a:t>
            </a:r>
            <a:endParaRPr lang="en-US" sz="1800" kern="100" dirty="0">
              <a:effectLst/>
              <a:latin typeface="Bookman Old Style" panose="02050604050505020204" pitchFamily="18" charset="0"/>
              <a:ea typeface="Aptos" panose="020B0004020202020204" pitchFamily="34" charset="0"/>
              <a:cs typeface="David" panose="020E0502060401010101" pitchFamily="34" charset="-79"/>
            </a:endParaRPr>
          </a:p>
          <a:p>
            <a:pPr marL="0" marR="0" indent="0" algn="r" rtl="1">
              <a:lnSpc>
                <a:spcPct val="150000"/>
              </a:lnSpc>
              <a:spcBef>
                <a:spcPts val="0"/>
              </a:spcBef>
              <a:spcAft>
                <a:spcPts val="0"/>
              </a:spcAft>
              <a:buNone/>
            </a:pPr>
            <a:endParaRPr lang="en-US" sz="1800" kern="100" dirty="0">
              <a:effectLst/>
              <a:latin typeface="Bookman Old Style" panose="02050604050505020204" pitchFamily="18" charset="0"/>
              <a:ea typeface="Aptos" panose="020B0004020202020204" pitchFamily="34" charset="0"/>
              <a:cs typeface="David" panose="020E0502060401010101" pitchFamily="34" charset="-79"/>
            </a:endParaRPr>
          </a:p>
          <a:p>
            <a:pPr marL="0" marR="0" indent="0" algn="ctr">
              <a:lnSpc>
                <a:spcPct val="150000"/>
              </a:lnSpc>
              <a:spcBef>
                <a:spcPts val="0"/>
              </a:spcBef>
              <a:spcAft>
                <a:spcPts val="0"/>
              </a:spcAft>
              <a:buNone/>
            </a:pPr>
            <a:r>
              <a:rPr lang="en-US" sz="1800" kern="100" dirty="0">
                <a:effectLst/>
                <a:latin typeface="Bookman Old Style" panose="02050604050505020204" pitchFamily="18" charset="0"/>
                <a:ea typeface="Aptos" panose="020B0004020202020204" pitchFamily="34" charset="0"/>
                <a:cs typeface="David" panose="020E0502060401010101" pitchFamily="34" charset="-79"/>
              </a:rPr>
              <a:t>The cow obeys the plougher </a:t>
            </a:r>
          </a:p>
          <a:p>
            <a:pPr marL="0" marR="0" indent="0" algn="ctr">
              <a:lnSpc>
                <a:spcPct val="150000"/>
              </a:lnSpc>
              <a:spcBef>
                <a:spcPts val="0"/>
              </a:spcBef>
              <a:spcAft>
                <a:spcPts val="0"/>
              </a:spcAft>
              <a:buNone/>
            </a:pPr>
            <a:r>
              <a:rPr lang="en-US" sz="1800" kern="100" dirty="0">
                <a:effectLst/>
                <a:latin typeface="Bookman Old Style" panose="02050604050505020204" pitchFamily="18" charset="0"/>
                <a:ea typeface="Aptos" panose="020B0004020202020204" pitchFamily="34" charset="0"/>
                <a:cs typeface="David" panose="020E0502060401010101" pitchFamily="34" charset="-79"/>
              </a:rPr>
              <a:t>because the face of the human rules over the other faces. </a:t>
            </a:r>
          </a:p>
          <a:p>
            <a:pPr marL="0" marR="0" indent="0" algn="ctr">
              <a:lnSpc>
                <a:spcPct val="150000"/>
              </a:lnSpc>
              <a:spcBef>
                <a:spcPts val="0"/>
              </a:spcBef>
              <a:spcAft>
                <a:spcPts val="0"/>
              </a:spcAft>
              <a:buNone/>
            </a:pPr>
            <a:r>
              <a:rPr lang="en-US" sz="1800" kern="100" dirty="0">
                <a:effectLst/>
                <a:latin typeface="Bookman Old Style" panose="02050604050505020204" pitchFamily="18" charset="0"/>
                <a:ea typeface="Aptos" panose="020B0004020202020204" pitchFamily="34" charset="0"/>
                <a:cs typeface="David" panose="020E0502060401010101" pitchFamily="34" charset="-79"/>
              </a:rPr>
              <a:t>Once a person sins, the cow rebels against the plougher </a:t>
            </a:r>
          </a:p>
          <a:p>
            <a:pPr marL="0" marR="0" indent="0" algn="ctr">
              <a:lnSpc>
                <a:spcPct val="150000"/>
              </a:lnSpc>
              <a:spcBef>
                <a:spcPts val="0"/>
              </a:spcBef>
              <a:spcAft>
                <a:spcPts val="0"/>
              </a:spcAft>
              <a:buNone/>
            </a:pPr>
            <a:r>
              <a:rPr lang="en-US" sz="1800" kern="100" dirty="0">
                <a:effectLst/>
                <a:latin typeface="Bookman Old Style" panose="02050604050505020204" pitchFamily="18" charset="0"/>
                <a:ea typeface="Aptos" panose="020B0004020202020204" pitchFamily="34" charset="0"/>
                <a:cs typeface="David" panose="020E0502060401010101" pitchFamily="34" charset="-79"/>
              </a:rPr>
              <a:t>because the human sinner has descended below the ‘human that is in the ox.’ And therefore, the ox rules over him. </a:t>
            </a:r>
          </a:p>
          <a:p>
            <a:pPr marL="0" marR="0" indent="0">
              <a:lnSpc>
                <a:spcPct val="150000"/>
              </a:lnSpc>
              <a:spcBef>
                <a:spcPts val="0"/>
              </a:spcBef>
              <a:spcAft>
                <a:spcPts val="0"/>
              </a:spcAft>
              <a:buNone/>
            </a:pPr>
            <a:r>
              <a:rPr lang="en-US" sz="1800" kern="100" dirty="0">
                <a:effectLst/>
                <a:latin typeface="Bookman Old Style" panose="02050604050505020204" pitchFamily="18" charset="0"/>
                <a:ea typeface="Aptos" panose="020B0004020202020204" pitchFamily="34" charset="0"/>
                <a:cs typeface="David" panose="020E0502060401010101" pitchFamily="34" charset="-79"/>
              </a:rPr>
              <a:t>(</a:t>
            </a:r>
            <a:r>
              <a:rPr lang="en-US" sz="1800" i="1" kern="100" dirty="0">
                <a:effectLst/>
                <a:latin typeface="Bookman Old Style" panose="02050604050505020204" pitchFamily="18" charset="0"/>
                <a:ea typeface="Aptos" panose="020B0004020202020204" pitchFamily="34" charset="0"/>
                <a:cs typeface="David" panose="020E0502060401010101" pitchFamily="34" charset="-79"/>
              </a:rPr>
              <a:t>Peirush le-Parashat Bereshit</a:t>
            </a:r>
            <a:r>
              <a:rPr lang="en-US" sz="1800" kern="100" dirty="0">
                <a:effectLst/>
                <a:latin typeface="Bookman Old Style" panose="02050604050505020204" pitchFamily="18" charset="0"/>
                <a:ea typeface="Aptos" panose="020B0004020202020204" pitchFamily="34" charset="0"/>
                <a:cs typeface="David" panose="020E0502060401010101" pitchFamily="34" charset="-79"/>
              </a:rPr>
              <a:t>, p. 265)</a:t>
            </a:r>
          </a:p>
          <a:p>
            <a:pPr marL="0" indent="0">
              <a:buNone/>
            </a:pPr>
            <a:endParaRPr lang="en-US" dirty="0"/>
          </a:p>
        </p:txBody>
      </p:sp>
    </p:spTree>
    <p:extLst>
      <p:ext uri="{BB962C8B-B14F-4D97-AF65-F5344CB8AC3E}">
        <p14:creationId xmlns:p14="http://schemas.microsoft.com/office/powerpoint/2010/main" val="20196876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F4C9C-64EF-4267-9BBD-B932059BA453}"/>
              </a:ext>
            </a:extLst>
          </p:cNvPr>
          <p:cNvSpPr>
            <a:spLocks noGrp="1"/>
          </p:cNvSpPr>
          <p:nvPr>
            <p:ph type="title"/>
          </p:nvPr>
        </p:nvSpPr>
        <p:spPr/>
        <p:txBody>
          <a:bodyPr/>
          <a:lstStyle/>
          <a:p>
            <a:r>
              <a:rPr lang="en-US" sz="2400" b="1" kern="100" dirty="0">
                <a:effectLst/>
                <a:latin typeface="Bookman Old Style" panose="02050604050505020204" pitchFamily="18" charset="0"/>
                <a:ea typeface="Aptos" panose="020B0004020202020204" pitchFamily="34" charset="0"/>
                <a:cs typeface="David" panose="020E0502060401010101" pitchFamily="34" charset="-79"/>
              </a:rPr>
              <a:t>d. The Intermingling of Species</a:t>
            </a:r>
            <a:endParaRPr lang="en-US" b="1" dirty="0"/>
          </a:p>
        </p:txBody>
      </p:sp>
      <p:sp>
        <p:nvSpPr>
          <p:cNvPr id="3" name="Content Placeholder 2">
            <a:extLst>
              <a:ext uri="{FF2B5EF4-FFF2-40B4-BE49-F238E27FC236}">
                <a16:creationId xmlns:a16="http://schemas.microsoft.com/office/drawing/2014/main" id="{C7267434-5BED-BEA0-0257-67875118A984}"/>
              </a:ext>
            </a:extLst>
          </p:cNvPr>
          <p:cNvSpPr>
            <a:spLocks noGrp="1"/>
          </p:cNvSpPr>
          <p:nvPr>
            <p:ph idx="1"/>
          </p:nvPr>
        </p:nvSpPr>
        <p:spPr>
          <a:xfrm>
            <a:off x="838200" y="1825625"/>
            <a:ext cx="10515600" cy="4667250"/>
          </a:xfrm>
        </p:spPr>
        <p:txBody>
          <a:bodyPr>
            <a:normAutofit lnSpcReduction="10000"/>
          </a:bodyPr>
          <a:lstStyle/>
          <a:p>
            <a:pPr marL="0" marR="0" indent="0" algn="r">
              <a:lnSpc>
                <a:spcPct val="150000"/>
              </a:lnSpc>
              <a:spcBef>
                <a:spcPts val="0"/>
              </a:spcBef>
              <a:spcAft>
                <a:spcPts val="0"/>
              </a:spcAft>
              <a:buNone/>
            </a:pPr>
            <a:r>
              <a:rPr lang="he-IL" sz="1800" kern="100" dirty="0">
                <a:effectLst/>
                <a:latin typeface="Bookman Old Style" panose="02050604050505020204" pitchFamily="18" charset="0"/>
                <a:ea typeface="Aptos" panose="020B0004020202020204" pitchFamily="34" charset="0"/>
                <a:cs typeface="David" panose="020E0502060401010101" pitchFamily="34" charset="-79"/>
              </a:rPr>
              <a:t>כי האדם יש בו שכל מן העליונים והוא תשלום העליונים ר"ל השכלים והוא ראשית לכל הנמצאים מתחת גלגל הירח בסוד הגלגול והשלח כי על ידו ירד השכלים ועל ידו יתעלו ....</a:t>
            </a:r>
            <a:endParaRPr lang="en-US" sz="1800" kern="100" dirty="0">
              <a:latin typeface="Bookman Old Style" panose="02050604050505020204" pitchFamily="18" charset="0"/>
              <a:ea typeface="Aptos" panose="020B0004020202020204" pitchFamily="34" charset="0"/>
              <a:cs typeface="David" panose="020E0502060401010101" pitchFamily="34" charset="-79"/>
            </a:endParaRPr>
          </a:p>
          <a:p>
            <a:pPr marL="0" marR="0" indent="0" algn="r">
              <a:lnSpc>
                <a:spcPct val="150000"/>
              </a:lnSpc>
              <a:spcBef>
                <a:spcPts val="0"/>
              </a:spcBef>
              <a:spcAft>
                <a:spcPts val="0"/>
              </a:spcAft>
              <a:buNone/>
            </a:pPr>
            <a:endParaRPr lang="en-US" sz="1800" kern="100" dirty="0">
              <a:effectLst/>
              <a:latin typeface="Bookman Old Style" panose="02050604050505020204" pitchFamily="18" charset="0"/>
              <a:ea typeface="Aptos" panose="020B0004020202020204" pitchFamily="34" charset="0"/>
              <a:cs typeface="David" panose="020E0502060401010101" pitchFamily="34" charset="-79"/>
            </a:endParaRPr>
          </a:p>
          <a:p>
            <a:pPr marL="0" indent="0" algn="ctr">
              <a:buNone/>
            </a:pPr>
            <a:r>
              <a:rPr lang="en-US" sz="1800" dirty="0">
                <a:effectLst/>
                <a:latin typeface="Bookman Old Style" panose="02050604050505020204" pitchFamily="18" charset="0"/>
                <a:ea typeface="Aptos" panose="020B0004020202020204" pitchFamily="34" charset="0"/>
                <a:cs typeface="David" panose="020E0502060401010101" pitchFamily="34" charset="-79"/>
              </a:rPr>
              <a:t>For the human has intellect from the supernal ones </a:t>
            </a:r>
          </a:p>
          <a:p>
            <a:pPr marL="0" indent="0" algn="ctr">
              <a:buNone/>
            </a:pPr>
            <a:r>
              <a:rPr lang="en-US" sz="1800" dirty="0">
                <a:effectLst/>
                <a:latin typeface="Bookman Old Style" panose="02050604050505020204" pitchFamily="18" charset="0"/>
                <a:ea typeface="Aptos" panose="020B0004020202020204" pitchFamily="34" charset="0"/>
                <a:cs typeface="David" panose="020E0502060401010101" pitchFamily="34" charset="-79"/>
              </a:rPr>
              <a:t>and he is the completion of the supernal ones, </a:t>
            </a:r>
          </a:p>
          <a:p>
            <a:pPr marL="0" indent="0" algn="ctr">
              <a:buNone/>
            </a:pPr>
            <a:r>
              <a:rPr lang="en-US" sz="1800" dirty="0">
                <a:effectLst/>
                <a:latin typeface="Bookman Old Style" panose="02050604050505020204" pitchFamily="18" charset="0"/>
                <a:ea typeface="Aptos" panose="020B0004020202020204" pitchFamily="34" charset="0"/>
                <a:cs typeface="David" panose="020E0502060401010101" pitchFamily="34" charset="-79"/>
              </a:rPr>
              <a:t>that is, the intellects. </a:t>
            </a:r>
          </a:p>
          <a:p>
            <a:pPr marL="0" indent="0" algn="ctr">
              <a:buNone/>
            </a:pPr>
            <a:r>
              <a:rPr lang="en-US" sz="1800" dirty="0">
                <a:effectLst/>
                <a:latin typeface="Bookman Old Style" panose="02050604050505020204" pitchFamily="18" charset="0"/>
                <a:ea typeface="Aptos" panose="020B0004020202020204" pitchFamily="34" charset="0"/>
                <a:cs typeface="David" panose="020E0502060401010101" pitchFamily="34" charset="-79"/>
              </a:rPr>
              <a:t>And he is first of all existents below the sphere of the moon </a:t>
            </a:r>
          </a:p>
          <a:p>
            <a:pPr marL="0" indent="0" algn="ctr">
              <a:buNone/>
            </a:pPr>
            <a:r>
              <a:rPr lang="en-US" sz="1800" dirty="0">
                <a:effectLst/>
                <a:latin typeface="Bookman Old Style" panose="02050604050505020204" pitchFamily="18" charset="0"/>
                <a:ea typeface="Aptos" panose="020B0004020202020204" pitchFamily="34" charset="0"/>
                <a:cs typeface="David" panose="020E0502060401010101" pitchFamily="34" charset="-79"/>
              </a:rPr>
              <a:t>according to the mystery of </a:t>
            </a:r>
            <a:r>
              <a:rPr lang="en-US" sz="1800" i="1" dirty="0">
                <a:effectLst/>
                <a:latin typeface="Century Gothic" panose="020B0502020202020204" pitchFamily="34" charset="0"/>
                <a:ea typeface="Aptos" panose="020B0004020202020204" pitchFamily="34" charset="0"/>
                <a:cs typeface="David" panose="020E0502060401010101" pitchFamily="34" charset="-79"/>
              </a:rPr>
              <a:t>gilgul</a:t>
            </a:r>
            <a:r>
              <a:rPr lang="en-US" sz="1800" dirty="0">
                <a:effectLst/>
                <a:latin typeface="Bookman Old Style" panose="02050604050505020204" pitchFamily="18" charset="0"/>
                <a:ea typeface="Aptos" panose="020B0004020202020204" pitchFamily="34" charset="0"/>
                <a:cs typeface="David" panose="020E0502060401010101" pitchFamily="34" charset="-79"/>
              </a:rPr>
              <a:t> and </a:t>
            </a:r>
            <a:r>
              <a:rPr lang="en-US" sz="1800" i="1" dirty="0" err="1">
                <a:effectLst/>
                <a:latin typeface="Century Gothic" panose="020B0502020202020204" pitchFamily="34" charset="0"/>
                <a:ea typeface="Aptos" panose="020B0004020202020204" pitchFamily="34" charset="0"/>
                <a:cs typeface="David" panose="020E0502060401010101" pitchFamily="34" charset="-79"/>
              </a:rPr>
              <a:t>shela</a:t>
            </a:r>
            <a:r>
              <a:rPr lang="en-US" sz="1800" i="1" u="sng" dirty="0" err="1">
                <a:effectLst/>
                <a:latin typeface="Century Gothic" panose="020B0502020202020204" pitchFamily="34" charset="0"/>
                <a:ea typeface="Aptos" panose="020B0004020202020204" pitchFamily="34" charset="0"/>
                <a:cs typeface="David" panose="020E0502060401010101" pitchFamily="34" charset="-79"/>
              </a:rPr>
              <a:t>h</a:t>
            </a:r>
            <a:r>
              <a:rPr lang="en-US" sz="1800" dirty="0">
                <a:effectLst/>
                <a:latin typeface="Bookman Old Style" panose="02050604050505020204" pitchFamily="18" charset="0"/>
                <a:ea typeface="Aptos" panose="020B0004020202020204" pitchFamily="34" charset="0"/>
                <a:cs typeface="David" panose="020E0502060401010101" pitchFamily="34" charset="-79"/>
              </a:rPr>
              <a:t>, </a:t>
            </a:r>
          </a:p>
          <a:p>
            <a:pPr marL="0" indent="0" algn="ctr">
              <a:buNone/>
            </a:pPr>
            <a:r>
              <a:rPr lang="en-US" sz="1800" dirty="0">
                <a:effectLst/>
                <a:latin typeface="Bookman Old Style" panose="02050604050505020204" pitchFamily="18" charset="0"/>
                <a:ea typeface="Aptos" panose="020B0004020202020204" pitchFamily="34" charset="0"/>
                <a:cs typeface="David" panose="020E0502060401010101" pitchFamily="34" charset="-79"/>
              </a:rPr>
              <a:t>for it is through him that the intellects descend </a:t>
            </a:r>
          </a:p>
          <a:p>
            <a:pPr marL="0" indent="0" algn="ctr">
              <a:buNone/>
            </a:pPr>
            <a:r>
              <a:rPr lang="en-US" sz="1800" dirty="0">
                <a:effectLst/>
                <a:latin typeface="Bookman Old Style" panose="02050604050505020204" pitchFamily="18" charset="0"/>
                <a:ea typeface="Aptos" panose="020B0004020202020204" pitchFamily="34" charset="0"/>
                <a:cs typeface="David" panose="020E0502060401010101" pitchFamily="34" charset="-79"/>
              </a:rPr>
              <a:t>and through him all other existents… shall ascend. </a:t>
            </a:r>
          </a:p>
          <a:p>
            <a:pPr marL="0" indent="0">
              <a:buNone/>
            </a:pPr>
            <a:endParaRPr lang="en-US" sz="1800" dirty="0">
              <a:effectLst/>
              <a:latin typeface="Bookman Old Style" panose="02050604050505020204" pitchFamily="18" charset="0"/>
              <a:ea typeface="Aptos" panose="020B0004020202020204" pitchFamily="34" charset="0"/>
              <a:cs typeface="David" panose="020E0502060401010101" pitchFamily="34" charset="-79"/>
            </a:endParaRPr>
          </a:p>
          <a:p>
            <a:pPr marL="0" indent="0">
              <a:buNone/>
            </a:pPr>
            <a:r>
              <a:rPr lang="en-US" sz="1800" dirty="0">
                <a:effectLst/>
                <a:latin typeface="Bookman Old Style" panose="02050604050505020204" pitchFamily="18" charset="0"/>
                <a:ea typeface="Aptos" panose="020B0004020202020204" pitchFamily="34" charset="0"/>
                <a:cs typeface="David" panose="020E0502060401010101" pitchFamily="34" charset="-79"/>
              </a:rPr>
              <a:t>(Ashkenazi, </a:t>
            </a:r>
            <a:r>
              <a:rPr lang="en-US" sz="1800" i="1" dirty="0">
                <a:effectLst/>
                <a:latin typeface="Bookman Old Style" panose="02050604050505020204" pitchFamily="18" charset="0"/>
                <a:ea typeface="Aptos" panose="020B0004020202020204" pitchFamily="34" charset="0"/>
                <a:cs typeface="David" panose="020E0502060401010101" pitchFamily="34" charset="-79"/>
              </a:rPr>
              <a:t>Commentary on Sefer Yetsirah</a:t>
            </a:r>
            <a:r>
              <a:rPr lang="en-US" sz="1800" dirty="0">
                <a:effectLst/>
                <a:latin typeface="Bookman Old Style" panose="02050604050505020204" pitchFamily="18" charset="0"/>
                <a:ea typeface="Aptos" panose="020B0004020202020204" pitchFamily="34" charset="0"/>
                <a:cs typeface="David" panose="020E0502060401010101" pitchFamily="34" charset="-79"/>
              </a:rPr>
              <a:t>, </a:t>
            </a:r>
            <a:r>
              <a:rPr lang="en-US" sz="1800" dirty="0" err="1">
                <a:effectLst/>
                <a:latin typeface="Bookman Old Style" panose="02050604050505020204" pitchFamily="18" charset="0"/>
                <a:ea typeface="Aptos" panose="020B0004020202020204" pitchFamily="34" charset="0"/>
                <a:cs typeface="David" panose="020E0502060401010101" pitchFamily="34" charset="-79"/>
              </a:rPr>
              <a:t>ms</a:t>
            </a:r>
            <a:r>
              <a:rPr lang="en-US" sz="1800" dirty="0">
                <a:effectLst/>
                <a:latin typeface="Bookman Old Style" panose="02050604050505020204" pitchFamily="18" charset="0"/>
                <a:ea typeface="Aptos" panose="020B0004020202020204" pitchFamily="34" charset="0"/>
                <a:cs typeface="David" panose="020E0502060401010101" pitchFamily="34" charset="-79"/>
              </a:rPr>
              <a:t> Oxford, Bodleian, Opp. 464, 95b)</a:t>
            </a:r>
            <a:endParaRPr lang="en-US" dirty="0"/>
          </a:p>
        </p:txBody>
      </p:sp>
    </p:spTree>
    <p:extLst>
      <p:ext uri="{BB962C8B-B14F-4D97-AF65-F5344CB8AC3E}">
        <p14:creationId xmlns:p14="http://schemas.microsoft.com/office/powerpoint/2010/main" val="34497945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8B60F-7256-CA4D-7CEC-CFE909F346E9}"/>
              </a:ext>
            </a:extLst>
          </p:cNvPr>
          <p:cNvSpPr>
            <a:spLocks noGrp="1"/>
          </p:cNvSpPr>
          <p:nvPr>
            <p:ph type="title"/>
          </p:nvPr>
        </p:nvSpPr>
        <p:spPr/>
        <p:txBody>
          <a:bodyPr/>
          <a:lstStyle/>
          <a:p>
            <a:r>
              <a:rPr lang="en-US" sz="2400" b="1" kern="100" dirty="0">
                <a:effectLst/>
                <a:latin typeface="Bookman Old Style" panose="02050604050505020204" pitchFamily="18" charset="0"/>
                <a:ea typeface="Aptos" panose="020B0004020202020204" pitchFamily="34" charset="0"/>
                <a:cs typeface="David" panose="020E0502060401010101" pitchFamily="34" charset="-79"/>
              </a:rPr>
              <a:t>e. Transferability</a:t>
            </a:r>
            <a:endParaRPr lang="en-US" b="1" dirty="0"/>
          </a:p>
        </p:txBody>
      </p:sp>
      <p:sp>
        <p:nvSpPr>
          <p:cNvPr id="3" name="Content Placeholder 2">
            <a:extLst>
              <a:ext uri="{FF2B5EF4-FFF2-40B4-BE49-F238E27FC236}">
                <a16:creationId xmlns:a16="http://schemas.microsoft.com/office/drawing/2014/main" id="{2D97D6D5-C9EE-A855-7A71-92EC75DA723C}"/>
              </a:ext>
            </a:extLst>
          </p:cNvPr>
          <p:cNvSpPr>
            <a:spLocks noGrp="1"/>
          </p:cNvSpPr>
          <p:nvPr>
            <p:ph idx="1"/>
          </p:nvPr>
        </p:nvSpPr>
        <p:spPr/>
        <p:txBody>
          <a:bodyPr/>
          <a:lstStyle/>
          <a:p>
            <a:pPr marL="0" marR="0" indent="0" algn="r">
              <a:lnSpc>
                <a:spcPct val="150000"/>
              </a:lnSpc>
              <a:spcBef>
                <a:spcPts val="0"/>
              </a:spcBef>
              <a:spcAft>
                <a:spcPts val="0"/>
              </a:spcAft>
              <a:buNone/>
            </a:pPr>
            <a:r>
              <a:rPr lang="he-IL" sz="1800" kern="100" dirty="0">
                <a:effectLst/>
                <a:latin typeface="Bookman Old Style" panose="02050604050505020204" pitchFamily="18" charset="0"/>
                <a:ea typeface="Aptos" panose="020B0004020202020204" pitchFamily="34" charset="0"/>
                <a:cs typeface="David" panose="020E0502060401010101" pitchFamily="34" charset="-79"/>
              </a:rPr>
              <a:t>ולפי שמין האדם ואישו משותף מכל הנמצאות לפיכך יתחלף לכל מיני ואישי הנמצאות... ולא אדם בלבד אלא כל נפש וצומח וכל דומם וכל מיני הנמצאות המחודשות.</a:t>
            </a:r>
            <a:endParaRPr lang="en-US" sz="1800" kern="100" dirty="0">
              <a:effectLst/>
              <a:latin typeface="Bookman Old Style" panose="02050604050505020204" pitchFamily="18" charset="0"/>
              <a:ea typeface="Aptos" panose="020B0004020202020204" pitchFamily="34" charset="0"/>
              <a:cs typeface="David" panose="020E0502060401010101" pitchFamily="34" charset="-79"/>
            </a:endParaRPr>
          </a:p>
          <a:p>
            <a:pPr marL="0" indent="0">
              <a:buNone/>
            </a:pPr>
            <a:endParaRPr lang="en-US" sz="1800" dirty="0">
              <a:effectLst/>
              <a:latin typeface="Bookman Old Style" panose="02050604050505020204" pitchFamily="18" charset="0"/>
              <a:ea typeface="Aptos" panose="020B0004020202020204" pitchFamily="34" charset="0"/>
              <a:cs typeface="David" panose="020E0502060401010101" pitchFamily="34" charset="-79"/>
            </a:endParaRPr>
          </a:p>
          <a:p>
            <a:pPr marL="0" indent="0" algn="ctr">
              <a:buNone/>
            </a:pPr>
            <a:r>
              <a:rPr lang="en-US" sz="1800" dirty="0">
                <a:effectLst/>
                <a:latin typeface="Bookman Old Style" panose="02050604050505020204" pitchFamily="18" charset="0"/>
                <a:ea typeface="Aptos" panose="020B0004020202020204" pitchFamily="34" charset="0"/>
                <a:cs typeface="David" panose="020E0502060401010101" pitchFamily="34" charset="-79"/>
              </a:rPr>
              <a:t>Since the human species and its ‘fire’ comprises all existents, </a:t>
            </a:r>
          </a:p>
          <a:p>
            <a:pPr marL="0" indent="0" algn="ctr">
              <a:buNone/>
            </a:pPr>
            <a:r>
              <a:rPr lang="en-US" sz="1800" dirty="0">
                <a:effectLst/>
                <a:latin typeface="Bookman Old Style" panose="02050604050505020204" pitchFamily="18" charset="0"/>
                <a:ea typeface="Aptos" panose="020B0004020202020204" pitchFamily="34" charset="0"/>
                <a:cs typeface="David" panose="020E0502060401010101" pitchFamily="34" charset="-79"/>
              </a:rPr>
              <a:t>it can be exchanged for all species and ‘fires’ of existents… </a:t>
            </a:r>
          </a:p>
          <a:p>
            <a:pPr marL="0" indent="0" algn="ctr">
              <a:buNone/>
            </a:pPr>
            <a:r>
              <a:rPr lang="en-US" sz="1800" dirty="0">
                <a:effectLst/>
                <a:latin typeface="Bookman Old Style" panose="02050604050505020204" pitchFamily="18" charset="0"/>
                <a:ea typeface="Aptos" panose="020B0004020202020204" pitchFamily="34" charset="0"/>
                <a:cs typeface="David" panose="020E0502060401010101" pitchFamily="34" charset="-79"/>
              </a:rPr>
              <a:t>And not only the human, </a:t>
            </a:r>
          </a:p>
          <a:p>
            <a:pPr marL="0" indent="0" algn="ctr">
              <a:buNone/>
            </a:pPr>
            <a:r>
              <a:rPr lang="en-US" sz="1800" dirty="0">
                <a:effectLst/>
                <a:latin typeface="Bookman Old Style" panose="02050604050505020204" pitchFamily="18" charset="0"/>
                <a:ea typeface="Aptos" panose="020B0004020202020204" pitchFamily="34" charset="0"/>
                <a:cs typeface="David" panose="020E0502060401010101" pitchFamily="34" charset="-79"/>
              </a:rPr>
              <a:t>but indeed, all living creatures, vegetation, and inanimate entities, </a:t>
            </a:r>
          </a:p>
          <a:p>
            <a:pPr marL="0" indent="0" algn="ctr">
              <a:buNone/>
            </a:pPr>
            <a:r>
              <a:rPr lang="en-US" sz="1800" dirty="0">
                <a:effectLst/>
                <a:latin typeface="Bookman Old Style" panose="02050604050505020204" pitchFamily="18" charset="0"/>
                <a:ea typeface="Aptos" panose="020B0004020202020204" pitchFamily="34" charset="0"/>
                <a:cs typeface="David" panose="020E0502060401010101" pitchFamily="34" charset="-79"/>
              </a:rPr>
              <a:t>Indeed, all existents that are renewed. </a:t>
            </a:r>
          </a:p>
          <a:p>
            <a:pPr marL="0" indent="0" algn="ctr">
              <a:buNone/>
            </a:pPr>
            <a:endParaRPr lang="en-US" sz="1800" dirty="0">
              <a:latin typeface="Bookman Old Style" panose="02050604050505020204" pitchFamily="18" charset="0"/>
              <a:ea typeface="Aptos" panose="020B0004020202020204" pitchFamily="34" charset="0"/>
              <a:cs typeface="David" panose="020E0502060401010101" pitchFamily="34" charset="-79"/>
            </a:endParaRPr>
          </a:p>
          <a:p>
            <a:pPr marL="0" indent="0" algn="ctr">
              <a:buNone/>
            </a:pPr>
            <a:r>
              <a:rPr lang="en-US" sz="1800" dirty="0">
                <a:effectLst/>
                <a:latin typeface="Bookman Old Style" panose="02050604050505020204" pitchFamily="18" charset="0"/>
                <a:ea typeface="Aptos" panose="020B0004020202020204" pitchFamily="34" charset="0"/>
                <a:cs typeface="David" panose="020E0502060401010101" pitchFamily="34" charset="-79"/>
              </a:rPr>
              <a:t>(Ashkenazi, </a:t>
            </a:r>
            <a:r>
              <a:rPr lang="en-US" sz="1800" i="1" dirty="0">
                <a:effectLst/>
                <a:latin typeface="Bookman Old Style" panose="02050604050505020204" pitchFamily="18" charset="0"/>
                <a:ea typeface="Aptos" panose="020B0004020202020204" pitchFamily="34" charset="0"/>
                <a:cs typeface="David" panose="020E0502060401010101" pitchFamily="34" charset="-79"/>
              </a:rPr>
              <a:t>Commentary on Sefer Yetsirah</a:t>
            </a:r>
            <a:r>
              <a:rPr lang="en-US" sz="1800" dirty="0">
                <a:effectLst/>
                <a:latin typeface="Bookman Old Style" panose="02050604050505020204" pitchFamily="18" charset="0"/>
                <a:ea typeface="Aptos" panose="020B0004020202020204" pitchFamily="34" charset="0"/>
                <a:cs typeface="David" panose="020E0502060401010101" pitchFamily="34" charset="-79"/>
              </a:rPr>
              <a:t>, </a:t>
            </a:r>
            <a:r>
              <a:rPr lang="en-US" sz="1800" dirty="0" err="1">
                <a:effectLst/>
                <a:latin typeface="Bookman Old Style" panose="02050604050505020204" pitchFamily="18" charset="0"/>
                <a:ea typeface="Aptos" panose="020B0004020202020204" pitchFamily="34" charset="0"/>
                <a:cs typeface="David" panose="020E0502060401010101" pitchFamily="34" charset="-79"/>
              </a:rPr>
              <a:t>ms</a:t>
            </a:r>
            <a:r>
              <a:rPr lang="en-US" sz="1800" dirty="0">
                <a:effectLst/>
                <a:latin typeface="Bookman Old Style" panose="02050604050505020204" pitchFamily="18" charset="0"/>
                <a:ea typeface="Aptos" panose="020B0004020202020204" pitchFamily="34" charset="0"/>
                <a:cs typeface="David" panose="020E0502060401010101" pitchFamily="34" charset="-79"/>
              </a:rPr>
              <a:t> Oxford, Bodleian, Opp. 464, 79b)</a:t>
            </a:r>
            <a:endParaRPr lang="en-US" dirty="0"/>
          </a:p>
        </p:txBody>
      </p:sp>
    </p:spTree>
    <p:extLst>
      <p:ext uri="{BB962C8B-B14F-4D97-AF65-F5344CB8AC3E}">
        <p14:creationId xmlns:p14="http://schemas.microsoft.com/office/powerpoint/2010/main" val="5371185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2A4A14C-E2CC-0757-8285-EF245D34ACC0}"/>
              </a:ext>
            </a:extLst>
          </p:cNvPr>
          <p:cNvSpPr txBox="1"/>
          <p:nvPr/>
        </p:nvSpPr>
        <p:spPr>
          <a:xfrm>
            <a:off x="1184745" y="633940"/>
            <a:ext cx="8563554" cy="5587299"/>
          </a:xfrm>
          <a:prstGeom prst="rect">
            <a:avLst/>
          </a:prstGeom>
          <a:noFill/>
        </p:spPr>
        <p:txBody>
          <a:bodyPr wrap="square">
            <a:spAutoFit/>
          </a:bodyPr>
          <a:lstStyle/>
          <a:p>
            <a:pPr marL="0" marR="0" algn="r">
              <a:lnSpc>
                <a:spcPct val="150000"/>
              </a:lnSpc>
              <a:spcBef>
                <a:spcPts val="0"/>
              </a:spcBef>
              <a:spcAft>
                <a:spcPts val="0"/>
              </a:spcAft>
            </a:pPr>
            <a:r>
              <a:rPr lang="he-IL" sz="2000" kern="100" dirty="0">
                <a:effectLst/>
                <a:latin typeface="Bookman Old Style" panose="02050604050505020204" pitchFamily="18" charset="0"/>
                <a:ea typeface="Aptos" panose="020B0004020202020204" pitchFamily="34" charset="0"/>
                <a:cs typeface="David" panose="020E0502060401010101" pitchFamily="34" charset="-79"/>
              </a:rPr>
              <a:t>דע, כי אדם יש בו נפש התערובת ונפש הצומחת ונפש חי ונפש משכלת, ולפי' כל הבריות </a:t>
            </a:r>
            <a:r>
              <a:rPr lang="he-IL" sz="2000" kern="100" dirty="0" err="1">
                <a:effectLst/>
                <a:latin typeface="Bookman Old Style" panose="02050604050505020204" pitchFamily="18" charset="0"/>
                <a:ea typeface="Aptos" panose="020B0004020202020204" pitchFamily="34" charset="0"/>
                <a:cs typeface="David" panose="020E0502060401010101" pitchFamily="34" charset="-79"/>
              </a:rPr>
              <a:t>יכולין</a:t>
            </a:r>
            <a:r>
              <a:rPr lang="he-IL" sz="2000" kern="100" dirty="0">
                <a:effectLst/>
                <a:latin typeface="Bookman Old Style" panose="02050604050505020204" pitchFamily="18" charset="0"/>
                <a:ea typeface="Aptos" panose="020B0004020202020204" pitchFamily="34" charset="0"/>
                <a:cs typeface="David" panose="020E0502060401010101" pitchFamily="34" charset="-79"/>
              </a:rPr>
              <a:t> לחרוש ולהנהיג באדם כי יש בו </a:t>
            </a:r>
            <a:r>
              <a:rPr lang="he-IL" sz="2000" kern="100" dirty="0" err="1">
                <a:effectLst/>
                <a:latin typeface="Bookman Old Style" panose="02050604050505020204" pitchFamily="18" charset="0"/>
                <a:ea typeface="Aptos" panose="020B0004020202020204" pitchFamily="34" charset="0"/>
                <a:cs typeface="David" panose="020E0502060401010101" pitchFamily="34" charset="-79"/>
              </a:rPr>
              <a:t>כח</a:t>
            </a:r>
            <a:r>
              <a:rPr lang="he-IL" sz="2000" kern="100" dirty="0">
                <a:effectLst/>
                <a:latin typeface="Bookman Old Style" panose="02050604050505020204" pitchFamily="18" charset="0"/>
                <a:ea typeface="Aptos" panose="020B0004020202020204" pitchFamily="34" charset="0"/>
                <a:cs typeface="David" panose="020E0502060401010101" pitchFamily="34" charset="-79"/>
              </a:rPr>
              <a:t> כלם. ולפי' יש בו </a:t>
            </a:r>
            <a:r>
              <a:rPr lang="he-IL" sz="2000" kern="100" dirty="0" err="1">
                <a:effectLst/>
                <a:latin typeface="Bookman Old Style" panose="02050604050505020204" pitchFamily="18" charset="0"/>
                <a:ea typeface="Aptos" panose="020B0004020202020204" pitchFamily="34" charset="0"/>
                <a:cs typeface="David" panose="020E0502060401010101" pitchFamily="34" charset="-79"/>
              </a:rPr>
              <a:t>כח</a:t>
            </a:r>
            <a:r>
              <a:rPr lang="he-IL" sz="2000" kern="100" dirty="0">
                <a:effectLst/>
                <a:latin typeface="Bookman Old Style" panose="02050604050505020204" pitchFamily="18" charset="0"/>
                <a:ea typeface="Aptos" panose="020B0004020202020204" pitchFamily="34" charset="0"/>
                <a:cs typeface="David" panose="020E0502060401010101" pitchFamily="34" charset="-79"/>
              </a:rPr>
              <a:t> לגלגל ולהתגלגל בכל דומם וצומח וחי ומשכיל ולגלגלים ולכוכבים ולמזלות ולשכלים ולמלאכים ולעצם מעשר הספירות'.</a:t>
            </a:r>
            <a:endParaRPr lang="en-US" sz="1800" kern="100" dirty="0">
              <a:effectLst/>
              <a:latin typeface="Bookman Old Style" panose="02050604050505020204" pitchFamily="18" charset="0"/>
              <a:ea typeface="Aptos" panose="020B0004020202020204" pitchFamily="34" charset="0"/>
              <a:cs typeface="David" panose="020E0502060401010101" pitchFamily="34" charset="-79"/>
            </a:endParaRPr>
          </a:p>
          <a:p>
            <a:pPr marL="0" marR="0">
              <a:lnSpc>
                <a:spcPct val="150000"/>
              </a:lnSpc>
              <a:spcBef>
                <a:spcPts val="0"/>
              </a:spcBef>
              <a:spcAft>
                <a:spcPts val="0"/>
              </a:spcAft>
            </a:pPr>
            <a:r>
              <a:rPr lang="en-US" sz="1800" kern="100" dirty="0">
                <a:effectLst/>
                <a:latin typeface="Bookman Old Style" panose="02050604050505020204" pitchFamily="18" charset="0"/>
                <a:ea typeface="Aptos" panose="020B0004020202020204" pitchFamily="34" charset="0"/>
                <a:cs typeface="David" panose="020E0502060401010101" pitchFamily="34" charset="-79"/>
              </a:rPr>
              <a:t> </a:t>
            </a:r>
          </a:p>
          <a:p>
            <a:pPr algn="ctr">
              <a:lnSpc>
                <a:spcPct val="150000"/>
              </a:lnSpc>
            </a:pPr>
            <a:r>
              <a:rPr lang="en-US" sz="1800" dirty="0">
                <a:effectLst/>
                <a:latin typeface="Bookman Old Style" panose="02050604050505020204" pitchFamily="18" charset="0"/>
                <a:ea typeface="Aptos" panose="020B0004020202020204" pitchFamily="34" charset="0"/>
                <a:cs typeface="David" panose="020E0502060401010101" pitchFamily="34" charset="-79"/>
              </a:rPr>
              <a:t>Know that the human has a soul (</a:t>
            </a:r>
            <a:r>
              <a:rPr lang="en-US" sz="1800" i="1" dirty="0">
                <a:effectLst/>
                <a:latin typeface="Century Gothic" panose="020B0502020202020204" pitchFamily="34" charset="0"/>
                <a:ea typeface="Aptos" panose="020B0004020202020204" pitchFamily="34" charset="0"/>
                <a:cs typeface="David" panose="020E0502060401010101" pitchFamily="34" charset="-79"/>
              </a:rPr>
              <a:t>nefesh</a:t>
            </a:r>
            <a:r>
              <a:rPr lang="en-US" sz="1800" dirty="0">
                <a:effectLst/>
                <a:latin typeface="Bookman Old Style" panose="02050604050505020204" pitchFamily="18" charset="0"/>
                <a:ea typeface="Aptos" panose="020B0004020202020204" pitchFamily="34" charset="0"/>
                <a:cs typeface="David" panose="020E0502060401010101" pitchFamily="34" charset="-79"/>
              </a:rPr>
              <a:t>) that is a mixture, </a:t>
            </a:r>
          </a:p>
          <a:p>
            <a:pPr algn="ctr">
              <a:lnSpc>
                <a:spcPct val="150000"/>
              </a:lnSpc>
            </a:pPr>
            <a:r>
              <a:rPr lang="en-US" sz="1800" dirty="0">
                <a:effectLst/>
                <a:latin typeface="Bookman Old Style" panose="02050604050505020204" pitchFamily="18" charset="0"/>
                <a:ea typeface="Aptos" panose="020B0004020202020204" pitchFamily="34" charset="0"/>
                <a:cs typeface="David" panose="020E0502060401010101" pitchFamily="34" charset="-79"/>
              </a:rPr>
              <a:t>and soul of the vegetative and soul of the living creatures, </a:t>
            </a:r>
          </a:p>
          <a:p>
            <a:pPr algn="ctr">
              <a:lnSpc>
                <a:spcPct val="150000"/>
              </a:lnSpc>
            </a:pPr>
            <a:r>
              <a:rPr lang="en-US" sz="1800" dirty="0">
                <a:effectLst/>
                <a:latin typeface="Bookman Old Style" panose="02050604050505020204" pitchFamily="18" charset="0"/>
                <a:ea typeface="Aptos" panose="020B0004020202020204" pitchFamily="34" charset="0"/>
                <a:cs typeface="David" panose="020E0502060401010101" pitchFamily="34" charset="-79"/>
              </a:rPr>
              <a:t>and intellectual soul. </a:t>
            </a:r>
          </a:p>
          <a:p>
            <a:pPr algn="ctr">
              <a:lnSpc>
                <a:spcPct val="150000"/>
              </a:lnSpc>
            </a:pPr>
            <a:r>
              <a:rPr lang="en-US" sz="1800" dirty="0">
                <a:effectLst/>
                <a:latin typeface="Bookman Old Style" panose="02050604050505020204" pitchFamily="18" charset="0"/>
                <a:ea typeface="Aptos" panose="020B0004020202020204" pitchFamily="34" charset="0"/>
                <a:cs typeface="David" panose="020E0502060401010101" pitchFamily="34" charset="-79"/>
              </a:rPr>
              <a:t>Consequently, all creatures can plow and operate within a person </a:t>
            </a:r>
          </a:p>
          <a:p>
            <a:pPr algn="ctr">
              <a:lnSpc>
                <a:spcPct val="150000"/>
              </a:lnSpc>
            </a:pPr>
            <a:r>
              <a:rPr lang="en-US" sz="1800" dirty="0">
                <a:effectLst/>
                <a:latin typeface="Bookman Old Style" panose="02050604050505020204" pitchFamily="18" charset="0"/>
                <a:ea typeface="Aptos" panose="020B0004020202020204" pitchFamily="34" charset="0"/>
                <a:cs typeface="David" panose="020E0502060401010101" pitchFamily="34" charset="-79"/>
              </a:rPr>
              <a:t>because he has the power of them all. </a:t>
            </a:r>
          </a:p>
          <a:p>
            <a:pPr algn="ctr">
              <a:lnSpc>
                <a:spcPct val="150000"/>
              </a:lnSpc>
            </a:pPr>
            <a:r>
              <a:rPr lang="en-US" sz="1800" dirty="0">
                <a:effectLst/>
                <a:latin typeface="Bookman Old Style" panose="02050604050505020204" pitchFamily="18" charset="0"/>
                <a:ea typeface="Aptos" panose="020B0004020202020204" pitchFamily="34" charset="0"/>
                <a:cs typeface="David" panose="020E0502060401010101" pitchFamily="34" charset="-79"/>
              </a:rPr>
              <a:t>Thus, he has the capacity to transmigrate into any inanimate entity, vegetative, living, and intellectual, </a:t>
            </a:r>
          </a:p>
          <a:p>
            <a:pPr algn="ctr">
              <a:lnSpc>
                <a:spcPct val="150000"/>
              </a:lnSpc>
            </a:pPr>
            <a:r>
              <a:rPr lang="en-US" sz="1800" dirty="0">
                <a:effectLst/>
                <a:latin typeface="Bookman Old Style" panose="02050604050505020204" pitchFamily="18" charset="0"/>
                <a:ea typeface="Aptos" panose="020B0004020202020204" pitchFamily="34" charset="0"/>
                <a:cs typeface="David" panose="020E0502060401010101" pitchFamily="34" charset="-79"/>
              </a:rPr>
              <a:t>into the spheres, the stars, the constellations, and the intellects, </a:t>
            </a:r>
          </a:p>
          <a:p>
            <a:pPr algn="ctr">
              <a:lnSpc>
                <a:spcPct val="150000"/>
              </a:lnSpc>
            </a:pPr>
            <a:r>
              <a:rPr lang="en-US" sz="1800" dirty="0">
                <a:effectLst/>
                <a:latin typeface="Bookman Old Style" panose="02050604050505020204" pitchFamily="18" charset="0"/>
                <a:ea typeface="Aptos" panose="020B0004020202020204" pitchFamily="34" charset="0"/>
                <a:cs typeface="David" panose="020E0502060401010101" pitchFamily="34" charset="-79"/>
              </a:rPr>
              <a:t>the angels, and the essence of the ten </a:t>
            </a:r>
            <a:r>
              <a:rPr lang="en-US" sz="1800" i="1" dirty="0">
                <a:effectLst/>
                <a:latin typeface="Century Gothic" panose="020B0502020202020204" pitchFamily="34" charset="0"/>
                <a:ea typeface="Aptos" panose="020B0004020202020204" pitchFamily="34" charset="0"/>
                <a:cs typeface="David" panose="020E0502060401010101" pitchFamily="34" charset="-79"/>
              </a:rPr>
              <a:t>sefirot</a:t>
            </a:r>
            <a:r>
              <a:rPr lang="en-US" sz="1800" dirty="0">
                <a:effectLst/>
                <a:latin typeface="Bookman Old Style" panose="02050604050505020204" pitchFamily="18" charset="0"/>
                <a:ea typeface="Aptos" panose="020B0004020202020204" pitchFamily="34" charset="0"/>
                <a:cs typeface="David" panose="020E0502060401010101" pitchFamily="34" charset="-79"/>
              </a:rPr>
              <a:t>. </a:t>
            </a:r>
            <a:endParaRPr lang="en-US" dirty="0"/>
          </a:p>
        </p:txBody>
      </p:sp>
    </p:spTree>
    <p:extLst>
      <p:ext uri="{BB962C8B-B14F-4D97-AF65-F5344CB8AC3E}">
        <p14:creationId xmlns:p14="http://schemas.microsoft.com/office/powerpoint/2010/main" val="196263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99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A464333-2F2B-233B-C76D-662343AE9E3D}"/>
              </a:ext>
            </a:extLst>
          </p:cNvPr>
          <p:cNvSpPr txBox="1"/>
          <p:nvPr/>
        </p:nvSpPr>
        <p:spPr>
          <a:xfrm>
            <a:off x="60593" y="0"/>
            <a:ext cx="12070814" cy="6891245"/>
          </a:xfrm>
          <a:prstGeom prst="rect">
            <a:avLst/>
          </a:prstGeom>
          <a:solidFill>
            <a:schemeClr val="accent5">
              <a:lumMod val="60000"/>
              <a:lumOff val="40000"/>
            </a:schemeClr>
          </a:solidFill>
        </p:spPr>
        <p:txBody>
          <a:bodyPr wrap="square">
            <a:spAutoFit/>
          </a:bodyPr>
          <a:lstStyle/>
          <a:p>
            <a:pPr marL="0" marR="0" algn="ctr">
              <a:lnSpc>
                <a:spcPct val="107000"/>
              </a:lnSpc>
              <a:spcBef>
                <a:spcPts val="0"/>
              </a:spcBef>
              <a:spcAft>
                <a:spcPts val="800"/>
              </a:spcAft>
            </a:pPr>
            <a:endParaRPr lang="en-US" sz="3200" i="1" dirty="0">
              <a:effectLst/>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200" i="1" dirty="0">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200" i="1" dirty="0">
              <a:effectLst/>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200" i="1" dirty="0">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3200" i="1" dirty="0">
                <a:effectLst/>
                <a:latin typeface="Century Gothic" panose="020B0502020202020204" pitchFamily="34" charset="0"/>
                <a:ea typeface="Calibri" panose="020F0502020204030204" pitchFamily="34" charset="0"/>
                <a:cs typeface="Arial" panose="020B0604020202020204" pitchFamily="34" charset="0"/>
              </a:rPr>
              <a:t>Gilgul </a:t>
            </a:r>
            <a:r>
              <a:rPr lang="en-US" sz="3200" i="1" dirty="0">
                <a:effectLst/>
                <a:latin typeface="Berlin Sans FB" panose="020E0602020502020306" pitchFamily="34" charset="0"/>
                <a:ea typeface="Calibri" panose="020F0502020204030204" pitchFamily="34" charset="0"/>
                <a:cs typeface="Arial" panose="020B0604020202020204" pitchFamily="34" charset="0"/>
              </a:rPr>
              <a:t>– </a:t>
            </a:r>
            <a:r>
              <a:rPr lang="en-US" sz="3200" dirty="0">
                <a:effectLst/>
                <a:latin typeface="Bookman Old Style" panose="02050604050505020204" pitchFamily="18" charset="0"/>
                <a:ea typeface="Calibri" panose="020F0502020204030204" pitchFamily="34" charset="0"/>
                <a:cs typeface="Arial" panose="020B0604020202020204" pitchFamily="34" charset="0"/>
              </a:rPr>
              <a:t>revolution</a:t>
            </a:r>
          </a:p>
          <a:p>
            <a:pPr marL="0" marR="0" algn="ctr">
              <a:lnSpc>
                <a:spcPct val="107000"/>
              </a:lnSpc>
              <a:spcBef>
                <a:spcPts val="0"/>
              </a:spcBef>
              <a:spcAft>
                <a:spcPts val="800"/>
              </a:spcAft>
            </a:pPr>
            <a:r>
              <a:rPr lang="en-US" sz="3200" i="1" dirty="0">
                <a:effectLst/>
                <a:latin typeface="Berlin Sans FB" panose="020E0602020502020306" pitchFamily="34" charset="0"/>
                <a:ea typeface="Calibri" panose="020F0502020204030204" pitchFamily="34" charset="0"/>
                <a:cs typeface="Arial" panose="020B0604020202020204" pitchFamily="34" charset="0"/>
              </a:rPr>
              <a:t> </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3200" i="1" dirty="0">
                <a:effectLst/>
                <a:latin typeface="Century Gothic" panose="020B0502020202020204" pitchFamily="34" charset="0"/>
                <a:ea typeface="Calibri" panose="020F0502020204030204" pitchFamily="34" charset="0"/>
                <a:cs typeface="Arial" panose="020B0604020202020204" pitchFamily="34" charset="0"/>
              </a:rPr>
              <a:t>Ibbur</a:t>
            </a:r>
            <a:r>
              <a:rPr lang="en-US" sz="3200" i="1" dirty="0">
                <a:effectLst/>
                <a:latin typeface="Berlin Sans FB" panose="020E0602020502020306" pitchFamily="34" charset="0"/>
                <a:ea typeface="Calibri" panose="020F0502020204030204" pitchFamily="34" charset="0"/>
                <a:cs typeface="Arial" panose="020B0604020202020204" pitchFamily="34" charset="0"/>
              </a:rPr>
              <a:t> – </a:t>
            </a:r>
            <a:r>
              <a:rPr lang="en-US" sz="3200" dirty="0">
                <a:effectLst/>
                <a:latin typeface="Bookman Old Style" panose="02050604050505020204" pitchFamily="18" charset="0"/>
                <a:ea typeface="Calibri" panose="020F0502020204030204" pitchFamily="34" charset="0"/>
                <a:cs typeface="Arial" panose="020B0604020202020204" pitchFamily="34" charset="0"/>
              </a:rPr>
              <a:t>pregnancy</a:t>
            </a:r>
          </a:p>
          <a:p>
            <a:pPr marL="0" marR="0" algn="ctr">
              <a:lnSpc>
                <a:spcPct val="107000"/>
              </a:lnSpc>
              <a:spcBef>
                <a:spcPts val="0"/>
              </a:spcBef>
              <a:spcAft>
                <a:spcPts val="800"/>
              </a:spcAft>
            </a:pPr>
            <a:endParaRPr lang="en-US" sz="3200" dirty="0">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200" dirty="0">
              <a:effectLst/>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200" dirty="0">
              <a:latin typeface="Berlin Sans FB" panose="020E0602020502020306"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63472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99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FEC411C-9E1D-4024-AFCA-69FA74E16DBA}"/>
              </a:ext>
            </a:extLst>
          </p:cNvPr>
          <p:cNvSpPr txBox="1"/>
          <p:nvPr/>
        </p:nvSpPr>
        <p:spPr>
          <a:xfrm>
            <a:off x="0" y="0"/>
            <a:ext cx="12192000" cy="7632859"/>
          </a:xfrm>
          <a:prstGeom prst="rect">
            <a:avLst/>
          </a:prstGeom>
          <a:noFill/>
        </p:spPr>
        <p:txBody>
          <a:bodyPr wrap="square">
            <a:spAutoFit/>
          </a:bodyPr>
          <a:lstStyle/>
          <a:p>
            <a:pPr algn="ctr"/>
            <a:r>
              <a:rPr lang="en-US" sz="2200" b="1" u="sng" dirty="0">
                <a:latin typeface="Bookman Old Style" panose="02050604050505020204" pitchFamily="18" charset="0"/>
                <a:cs typeface="Aharoni" panose="02010803020104030203" pitchFamily="2" charset="-79"/>
              </a:rPr>
              <a:t>H</a:t>
            </a:r>
            <a:r>
              <a:rPr lang="en-US" sz="2200" b="1" dirty="0">
                <a:latin typeface="Bookman Old Style" panose="02050604050505020204" pitchFamily="18" charset="0"/>
                <a:cs typeface="Aharoni" panose="02010803020104030203" pitchFamily="2" charset="-79"/>
              </a:rPr>
              <a:t>ayyim Vital (1543-1620), </a:t>
            </a:r>
          </a:p>
          <a:p>
            <a:pPr algn="ctr"/>
            <a:r>
              <a:rPr lang="en-US" sz="2200" b="1" i="1" dirty="0">
                <a:latin typeface="Bookman Old Style" panose="02050604050505020204" pitchFamily="18" charset="0"/>
                <a:cs typeface="Aharoni" panose="02010803020104030203" pitchFamily="2" charset="-79"/>
              </a:rPr>
              <a:t>Gates of Revolutions </a:t>
            </a:r>
            <a:r>
              <a:rPr lang="en-US" sz="2200" b="1" dirty="0">
                <a:latin typeface="Bookman Old Style" panose="02050604050505020204" pitchFamily="18" charset="0"/>
                <a:cs typeface="Aharoni" panose="02010803020104030203" pitchFamily="2" charset="-79"/>
              </a:rPr>
              <a:t>(</a:t>
            </a:r>
            <a:r>
              <a:rPr lang="en-US" sz="2200" b="1" i="1" dirty="0">
                <a:latin typeface="Bookman Old Style" panose="02050604050505020204" pitchFamily="18" charset="0"/>
                <a:cs typeface="Aharoni" panose="02010803020104030203" pitchFamily="2" charset="-79"/>
              </a:rPr>
              <a:t>Sha’ar Ha-Gilgulim</a:t>
            </a:r>
            <a:r>
              <a:rPr lang="en-US" sz="2200" b="1" dirty="0">
                <a:latin typeface="Bookman Old Style" panose="02050604050505020204" pitchFamily="18" charset="0"/>
                <a:cs typeface="Aharoni" panose="02010803020104030203" pitchFamily="2" charset="-79"/>
              </a:rPr>
              <a:t>), Ch. 1-2</a:t>
            </a:r>
          </a:p>
          <a:p>
            <a:pPr algn="ctr"/>
            <a:r>
              <a:rPr lang="en-US" sz="2200" b="1" dirty="0">
                <a:latin typeface="Bookman Old Style" panose="02050604050505020204" pitchFamily="18" charset="0"/>
                <a:cs typeface="Aharoni" panose="02010803020104030203" pitchFamily="2" charset="-79"/>
              </a:rPr>
              <a:t>(trans. </a:t>
            </a:r>
            <a:r>
              <a:rPr lang="en-US" sz="2200" b="1" dirty="0" err="1">
                <a:latin typeface="Bookman Old Style" panose="02050604050505020204" pitchFamily="18" charset="0"/>
                <a:cs typeface="Aharoni" panose="02010803020104030203" pitchFamily="2" charset="-79"/>
              </a:rPr>
              <a:t>Pinhas</a:t>
            </a:r>
            <a:r>
              <a:rPr lang="en-US" sz="2200" b="1" dirty="0">
                <a:latin typeface="Bookman Old Style" panose="02050604050505020204" pitchFamily="18" charset="0"/>
                <a:cs typeface="Aharoni" panose="02010803020104030203" pitchFamily="2" charset="-79"/>
              </a:rPr>
              <a:t> Winston, modified)</a:t>
            </a:r>
          </a:p>
          <a:p>
            <a:pPr algn="just" rtl="1"/>
            <a:endParaRPr lang="en-US" dirty="0">
              <a:latin typeface="Bookman Old Style" panose="02050604050505020204" pitchFamily="18" charset="0"/>
              <a:cs typeface="Aharoni" panose="02010803020104030203" pitchFamily="2" charset="-79"/>
            </a:endParaRPr>
          </a:p>
          <a:p>
            <a:pPr algn="just" rtl="1"/>
            <a:r>
              <a:rPr lang="en-US" dirty="0">
                <a:latin typeface="Bookman Old Style" panose="02050604050505020204" pitchFamily="18" charset="0"/>
                <a:cs typeface="Aharoni" panose="02010803020104030203" pitchFamily="2" charset="-79"/>
              </a:rPr>
              <a:t> </a:t>
            </a:r>
            <a:r>
              <a:rPr lang="he-IL" dirty="0">
                <a:latin typeface="David" panose="020E0502060401010101" pitchFamily="34" charset="-79"/>
                <a:cs typeface="David" panose="020E0502060401010101" pitchFamily="34" charset="-79"/>
              </a:rPr>
              <a:t>ענין המפורסם בדברי רז"ל, כי </a:t>
            </a:r>
            <a:r>
              <a:rPr lang="he-IL" dirty="0" err="1">
                <a:latin typeface="David" panose="020E0502060401010101" pitchFamily="34" charset="-79"/>
                <a:cs typeface="David" panose="020E0502060401010101" pitchFamily="34" charset="-79"/>
              </a:rPr>
              <a:t>רוחיהון</a:t>
            </a:r>
            <a:r>
              <a:rPr lang="he-IL" dirty="0">
                <a:latin typeface="David" panose="020E0502060401010101" pitchFamily="34" charset="-79"/>
                <a:cs typeface="David" panose="020E0502060401010101" pitchFamily="34" charset="-79"/>
              </a:rPr>
              <a:t> </a:t>
            </a:r>
            <a:r>
              <a:rPr lang="he-IL" dirty="0" err="1">
                <a:latin typeface="David" panose="020E0502060401010101" pitchFamily="34" charset="-79"/>
                <a:cs typeface="David" panose="020E0502060401010101" pitchFamily="34" charset="-79"/>
              </a:rPr>
              <a:t>דצדיקייא</a:t>
            </a:r>
            <a:r>
              <a:rPr lang="he-IL" dirty="0">
                <a:latin typeface="David" panose="020E0502060401010101" pitchFamily="34" charset="-79"/>
                <a:cs typeface="David" panose="020E0502060401010101" pitchFamily="34" charset="-79"/>
              </a:rPr>
              <a:t> או </a:t>
            </a:r>
            <a:r>
              <a:rPr lang="he-IL" dirty="0" err="1">
                <a:latin typeface="David" panose="020E0502060401010101" pitchFamily="34" charset="-79"/>
                <a:cs typeface="David" panose="020E0502060401010101" pitchFamily="34" charset="-79"/>
              </a:rPr>
              <a:t>נשמתיהון</a:t>
            </a:r>
            <a:r>
              <a:rPr lang="he-IL" dirty="0">
                <a:latin typeface="David" panose="020E0502060401010101" pitchFamily="34" charset="-79"/>
                <a:cs typeface="David" panose="020E0502060401010101" pitchFamily="34" charset="-79"/>
              </a:rPr>
              <a:t>, באים </a:t>
            </a:r>
            <a:r>
              <a:rPr lang="he-IL" dirty="0" err="1">
                <a:latin typeface="David" panose="020E0502060401010101" pitchFamily="34" charset="-79"/>
                <a:cs typeface="David" panose="020E0502060401010101" pitchFamily="34" charset="-79"/>
              </a:rPr>
              <a:t>ומתעברים</a:t>
            </a:r>
            <a:r>
              <a:rPr lang="he-IL" dirty="0">
                <a:latin typeface="David" panose="020E0502060401010101" pitchFamily="34" charset="-79"/>
                <a:cs typeface="David" panose="020E0502060401010101" pitchFamily="34" charset="-79"/>
              </a:rPr>
              <a:t> באדם, בסוד הנקרא עיבור, לסייעו בעבודת השי"ת, וכמ"ש במדרש הנעלם מכתיבת יד, על הבא </a:t>
            </a:r>
            <a:r>
              <a:rPr lang="he-IL" dirty="0" err="1">
                <a:latin typeface="David" panose="020E0502060401010101" pitchFamily="34" charset="-79"/>
                <a:cs typeface="David" panose="020E0502060401010101" pitchFamily="34" charset="-79"/>
              </a:rPr>
              <a:t>ליטהר</a:t>
            </a:r>
            <a:r>
              <a:rPr lang="he-IL" dirty="0">
                <a:latin typeface="David" panose="020E0502060401010101" pitchFamily="34" charset="-79"/>
                <a:cs typeface="David" panose="020E0502060401010101" pitchFamily="34" charset="-79"/>
              </a:rPr>
              <a:t> מסייעים אותו, ר' נתן אומר נשמתם של צדיקים, באות ומסייעים אותו. וכמ"ש בהקדמה פרשת בראשית בספר הזוהר, על רב </a:t>
            </a:r>
            <a:r>
              <a:rPr lang="he-IL" dirty="0" err="1">
                <a:latin typeface="David" panose="020E0502060401010101" pitchFamily="34" charset="-79"/>
                <a:cs typeface="David" panose="020E0502060401010101" pitchFamily="34" charset="-79"/>
              </a:rPr>
              <a:t>המנונא</a:t>
            </a:r>
            <a:r>
              <a:rPr lang="he-IL" dirty="0">
                <a:latin typeface="David" panose="020E0502060401010101" pitchFamily="34" charset="-79"/>
                <a:cs typeface="David" panose="020E0502060401010101" pitchFamily="34" charset="-79"/>
              </a:rPr>
              <a:t> סבא, שבא אצל ר"א ורבי אבא, כדמות טעין </a:t>
            </a:r>
            <a:r>
              <a:rPr lang="he-IL" dirty="0" err="1">
                <a:latin typeface="David" panose="020E0502060401010101" pitchFamily="34" charset="-79"/>
                <a:cs typeface="David" panose="020E0502060401010101" pitchFamily="34" charset="-79"/>
              </a:rPr>
              <a:t>חמרי</a:t>
            </a:r>
            <a:r>
              <a:rPr lang="he-IL" dirty="0">
                <a:latin typeface="David" panose="020E0502060401010101" pitchFamily="34" charset="-79"/>
                <a:cs typeface="David" panose="020E0502060401010101" pitchFamily="34" charset="-79"/>
              </a:rPr>
              <a:t> </a:t>
            </a:r>
            <a:r>
              <a:rPr lang="he-IL" dirty="0" err="1">
                <a:latin typeface="David" panose="020E0502060401010101" pitchFamily="34" charset="-79"/>
                <a:cs typeface="David" panose="020E0502060401010101" pitchFamily="34" charset="-79"/>
              </a:rPr>
              <a:t>וכו</a:t>
            </a:r>
            <a:r>
              <a:rPr lang="he-IL" dirty="0">
                <a:latin typeface="David" panose="020E0502060401010101" pitchFamily="34" charset="-79"/>
                <a:cs typeface="David" panose="020E0502060401010101" pitchFamily="34" charset="-79"/>
              </a:rPr>
              <a:t>’:</a:t>
            </a:r>
            <a:endParaRPr lang="en-US" dirty="0">
              <a:latin typeface="David" panose="020E0502060401010101" pitchFamily="34" charset="-79"/>
              <a:cs typeface="David" panose="020E0502060401010101" pitchFamily="34" charset="-79"/>
            </a:endParaRPr>
          </a:p>
          <a:p>
            <a:pPr algn="just" rtl="1"/>
            <a:endParaRPr lang="en-US" dirty="0">
              <a:latin typeface="Bookman Old Style" panose="02050604050505020204" pitchFamily="18" charset="0"/>
              <a:cs typeface="Aharoni" panose="02010803020104030203" pitchFamily="2" charset="-79"/>
            </a:endParaRPr>
          </a:p>
          <a:p>
            <a:pPr algn="ctr">
              <a:lnSpc>
                <a:spcPct val="150000"/>
              </a:lnSpc>
            </a:pPr>
            <a:r>
              <a:rPr lang="en-US" sz="2400" dirty="0">
                <a:effectLst/>
                <a:latin typeface="Bookman Old Style" panose="02050604050505020204" pitchFamily="18" charset="0"/>
                <a:ea typeface="Calibri" panose="020F0502020204030204" pitchFamily="34" charset="0"/>
                <a:cs typeface="Arial" panose="020B0604020202020204" pitchFamily="34" charset="0"/>
              </a:rPr>
              <a:t>A well-known matter in the words our rabbis, </a:t>
            </a:r>
            <a:r>
              <a:rPr lang="en-US" sz="2400" i="1" dirty="0" err="1">
                <a:effectLst/>
                <a:latin typeface="Bookman Old Style" panose="02050604050505020204" pitchFamily="18" charset="0"/>
                <a:ea typeface="Calibri" panose="020F0502020204030204" pitchFamily="34" charset="0"/>
                <a:cs typeface="Arial" panose="020B0604020202020204" pitchFamily="34" charset="0"/>
              </a:rPr>
              <a:t>z”l</a:t>
            </a:r>
            <a:r>
              <a:rPr lang="en-US" sz="2400" dirty="0">
                <a:effectLst/>
                <a:latin typeface="Bookman Old Style" panose="02050604050505020204" pitchFamily="18" charset="0"/>
                <a:ea typeface="Calibri" panose="020F0502020204030204" pitchFamily="34" charset="0"/>
                <a:cs typeface="Arial" panose="020B0604020202020204" pitchFamily="34" charset="0"/>
              </a:rPr>
              <a:t>: </a:t>
            </a:r>
          </a:p>
          <a:p>
            <a:pPr algn="ctr">
              <a:lnSpc>
                <a:spcPct val="150000"/>
              </a:lnSpc>
            </a:pPr>
            <a:r>
              <a:rPr lang="en-US" sz="2400" dirty="0">
                <a:effectLst/>
                <a:latin typeface="Bookman Old Style" panose="02050604050505020204" pitchFamily="18" charset="0"/>
                <a:ea typeface="Calibri" panose="020F0502020204030204" pitchFamily="34" charset="0"/>
                <a:cs typeface="Arial" panose="020B0604020202020204" pitchFamily="34" charset="0"/>
              </a:rPr>
              <a:t>the Spirits [</a:t>
            </a:r>
            <a:r>
              <a:rPr lang="en-US" sz="2400" i="1" dirty="0">
                <a:effectLst/>
                <a:latin typeface="Century Gothic" panose="020B0502020202020204" pitchFamily="34" charset="0"/>
                <a:ea typeface="Calibri" panose="020F0502020204030204" pitchFamily="34" charset="0"/>
                <a:cs typeface="Arial" panose="020B0604020202020204" pitchFamily="34" charset="0"/>
              </a:rPr>
              <a:t>ru</a:t>
            </a:r>
            <a:r>
              <a:rPr lang="en-US" sz="2400" i="1" u="sng" dirty="0">
                <a:effectLst/>
                <a:latin typeface="Century Gothic" panose="020B0502020202020204" pitchFamily="34" charset="0"/>
                <a:ea typeface="Calibri" panose="020F0502020204030204" pitchFamily="34" charset="0"/>
                <a:cs typeface="Arial" panose="020B0604020202020204" pitchFamily="34" charset="0"/>
              </a:rPr>
              <a:t>h</a:t>
            </a:r>
            <a:r>
              <a:rPr lang="en-US" sz="2400" i="1" dirty="0">
                <a:effectLst/>
                <a:latin typeface="Century Gothic" panose="020B0502020202020204" pitchFamily="34" charset="0"/>
                <a:ea typeface="Calibri" panose="020F0502020204030204" pitchFamily="34" charset="0"/>
                <a:cs typeface="Arial" panose="020B0604020202020204" pitchFamily="34" charset="0"/>
              </a:rPr>
              <a:t>ot</a:t>
            </a:r>
            <a:r>
              <a:rPr lang="en-US" sz="2400" dirty="0">
                <a:effectLst/>
                <a:latin typeface="Bookman Old Style" panose="02050604050505020204" pitchFamily="18" charset="0"/>
                <a:ea typeface="Calibri" panose="020F0502020204030204" pitchFamily="34" charset="0"/>
                <a:cs typeface="Arial" panose="020B0604020202020204" pitchFamily="34" charset="0"/>
              </a:rPr>
              <a:t>] or Souls [</a:t>
            </a:r>
            <a:r>
              <a:rPr lang="en-US" sz="2400" i="1" dirty="0">
                <a:effectLst/>
                <a:latin typeface="Century Gothic" panose="020B0502020202020204" pitchFamily="34" charset="0"/>
                <a:ea typeface="Calibri" panose="020F0502020204030204" pitchFamily="34" charset="0"/>
                <a:cs typeface="Arial" panose="020B0604020202020204" pitchFamily="34" charset="0"/>
              </a:rPr>
              <a:t>neshamot</a:t>
            </a:r>
            <a:r>
              <a:rPr lang="en-US" sz="2400" dirty="0">
                <a:effectLst/>
                <a:latin typeface="Bookman Old Style" panose="02050604050505020204" pitchFamily="18" charset="0"/>
                <a:ea typeface="Calibri" panose="020F0502020204030204" pitchFamily="34" charset="0"/>
                <a:cs typeface="Arial" panose="020B0604020202020204" pitchFamily="34" charset="0"/>
              </a:rPr>
              <a:t>] of righteous people </a:t>
            </a:r>
          </a:p>
          <a:p>
            <a:pPr algn="ctr">
              <a:lnSpc>
                <a:spcPct val="150000"/>
              </a:lnSpc>
            </a:pPr>
            <a:r>
              <a:rPr lang="en-US" sz="2400" dirty="0">
                <a:effectLst/>
                <a:latin typeface="Bookman Old Style" panose="02050604050505020204" pitchFamily="18" charset="0"/>
                <a:ea typeface="Calibri" panose="020F0502020204030204" pitchFamily="34" charset="0"/>
                <a:cs typeface="Arial" panose="020B0604020202020204" pitchFamily="34" charset="0"/>
              </a:rPr>
              <a:t>come and impregnate a person </a:t>
            </a:r>
          </a:p>
          <a:p>
            <a:pPr algn="ctr">
              <a:lnSpc>
                <a:spcPct val="150000"/>
              </a:lnSpc>
            </a:pPr>
            <a:r>
              <a:rPr lang="en-US" sz="2400" dirty="0">
                <a:effectLst/>
                <a:latin typeface="Bookman Old Style" panose="02050604050505020204" pitchFamily="18" charset="0"/>
                <a:ea typeface="Calibri" panose="020F0502020204030204" pitchFamily="34" charset="0"/>
                <a:cs typeface="Arial" panose="020B0604020202020204" pitchFamily="34" charset="0"/>
              </a:rPr>
              <a:t>in the mystery that is called “pregnancy” (</a:t>
            </a:r>
            <a:r>
              <a:rPr lang="en-US" sz="2400" i="1" dirty="0">
                <a:effectLst/>
                <a:latin typeface="Century Gothic" panose="020B0502020202020204" pitchFamily="34" charset="0"/>
                <a:ea typeface="Calibri" panose="020F0502020204030204" pitchFamily="34" charset="0"/>
                <a:cs typeface="Arial" panose="020B0604020202020204" pitchFamily="34" charset="0"/>
              </a:rPr>
              <a:t>Ibbur</a:t>
            </a:r>
            <a:r>
              <a:rPr lang="en-US" sz="2400" dirty="0">
                <a:effectLst/>
                <a:latin typeface="Bookman Old Style" panose="02050604050505020204" pitchFamily="18" charset="0"/>
                <a:ea typeface="Calibri" panose="020F0502020204030204" pitchFamily="34" charset="0"/>
                <a:cs typeface="Arial" panose="020B0604020202020204" pitchFamily="34" charset="0"/>
              </a:rPr>
              <a:t>) </a:t>
            </a:r>
          </a:p>
          <a:p>
            <a:pPr algn="ctr">
              <a:lnSpc>
                <a:spcPct val="150000"/>
              </a:lnSpc>
            </a:pPr>
            <a:r>
              <a:rPr lang="en-US" sz="2400" dirty="0">
                <a:effectLst/>
                <a:latin typeface="Bookman Old Style" panose="02050604050505020204" pitchFamily="18" charset="0"/>
                <a:ea typeface="Calibri" panose="020F0502020204030204" pitchFamily="34" charset="0"/>
                <a:cs typeface="Arial" panose="020B0604020202020204" pitchFamily="34" charset="0"/>
              </a:rPr>
              <a:t>to assist him in the service of God, may His Name be blessed, </a:t>
            </a:r>
          </a:p>
          <a:p>
            <a:pPr algn="ctr">
              <a:lnSpc>
                <a:spcPct val="150000"/>
              </a:lnSpc>
            </a:pPr>
            <a:r>
              <a:rPr lang="en-US" sz="2400" dirty="0">
                <a:effectLst/>
                <a:latin typeface="Bookman Old Style" panose="02050604050505020204" pitchFamily="18" charset="0"/>
                <a:ea typeface="Calibri" panose="020F0502020204030204" pitchFamily="34" charset="0"/>
                <a:cs typeface="Arial" panose="020B0604020202020204" pitchFamily="34" charset="0"/>
              </a:rPr>
              <a:t>as is said in [the </a:t>
            </a:r>
            <a:r>
              <a:rPr lang="en-US" sz="2400" i="1" dirty="0">
                <a:effectLst/>
                <a:latin typeface="Bookman Old Style" panose="02050604050505020204" pitchFamily="18" charset="0"/>
                <a:ea typeface="Calibri" panose="020F0502020204030204" pitchFamily="34" charset="0"/>
                <a:cs typeface="Arial" panose="020B0604020202020204" pitchFamily="34" charset="0"/>
              </a:rPr>
              <a:t>Zohar</a:t>
            </a:r>
            <a:r>
              <a:rPr lang="en-US" sz="2400" dirty="0">
                <a:effectLst/>
                <a:latin typeface="Bookman Old Style" panose="02050604050505020204" pitchFamily="18" charset="0"/>
                <a:ea typeface="Calibri" panose="020F0502020204030204" pitchFamily="34" charset="0"/>
                <a:cs typeface="Arial" panose="020B0604020202020204" pitchFamily="34" charset="0"/>
              </a:rPr>
              <a:t>], regarding, </a:t>
            </a:r>
          </a:p>
          <a:p>
            <a:pPr algn="ctr">
              <a:lnSpc>
                <a:spcPct val="150000"/>
              </a:lnSpc>
            </a:pPr>
            <a:r>
              <a:rPr lang="en-US" sz="2400" dirty="0">
                <a:effectLst/>
                <a:latin typeface="Bookman Old Style" panose="02050604050505020204" pitchFamily="18" charset="0"/>
                <a:ea typeface="Calibri" panose="020F0502020204030204" pitchFamily="34" charset="0"/>
                <a:cs typeface="Arial" panose="020B0604020202020204" pitchFamily="34" charset="0"/>
              </a:rPr>
              <a:t>“One who comes to purify himself, they assist him” [BT </a:t>
            </a:r>
            <a:r>
              <a:rPr lang="en-US" sz="2400" i="1" dirty="0">
                <a:effectLst/>
                <a:latin typeface="Bookman Old Style" panose="02050604050505020204" pitchFamily="18" charset="0"/>
                <a:ea typeface="Calibri" panose="020F0502020204030204" pitchFamily="34" charset="0"/>
                <a:cs typeface="Arial" panose="020B0604020202020204" pitchFamily="34" charset="0"/>
              </a:rPr>
              <a:t>Shabbat</a:t>
            </a:r>
            <a:r>
              <a:rPr lang="en-US" sz="2400" dirty="0">
                <a:effectLst/>
                <a:latin typeface="Bookman Old Style" panose="02050604050505020204" pitchFamily="18" charset="0"/>
                <a:ea typeface="Calibri" panose="020F0502020204030204" pitchFamily="34" charset="0"/>
                <a:cs typeface="Arial" panose="020B0604020202020204" pitchFamily="34" charset="0"/>
              </a:rPr>
              <a:t> 104a]:  </a:t>
            </a:r>
          </a:p>
          <a:p>
            <a:pPr algn="ctr"/>
            <a:endParaRPr lang="en-US" sz="2800" dirty="0">
              <a:latin typeface="Aharoni" panose="02010803020104030203" pitchFamily="2" charset="-79"/>
              <a:cs typeface="Aharoni" panose="02010803020104030203" pitchFamily="2" charset="-79"/>
            </a:endParaRPr>
          </a:p>
          <a:p>
            <a:pPr algn="just" rtl="1"/>
            <a:endParaRPr lang="en-US" dirty="0">
              <a:latin typeface="Aharoni" panose="02010803020104030203" pitchFamily="2" charset="-79"/>
              <a:cs typeface="Aharoni" panose="02010803020104030203" pitchFamily="2" charset="-79"/>
            </a:endParaRPr>
          </a:p>
          <a:p>
            <a:pPr algn="just" rtl="1"/>
            <a:endParaRPr lang="en-US" dirty="0">
              <a:latin typeface="Aharoni" panose="02010803020104030203" pitchFamily="2" charset="-79"/>
              <a:cs typeface="Aharoni" panose="02010803020104030203" pitchFamily="2" charset="-79"/>
            </a:endParaRPr>
          </a:p>
          <a:p>
            <a:pPr algn="just" rtl="1"/>
            <a:endParaRPr lang="en-US" dirty="0"/>
          </a:p>
        </p:txBody>
      </p:sp>
    </p:spTree>
    <p:extLst>
      <p:ext uri="{BB962C8B-B14F-4D97-AF65-F5344CB8AC3E}">
        <p14:creationId xmlns:p14="http://schemas.microsoft.com/office/powerpoint/2010/main" val="2052373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99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D157195-77CF-EB4E-068D-333B5D354979}"/>
              </a:ext>
            </a:extLst>
          </p:cNvPr>
          <p:cNvSpPr txBox="1"/>
          <p:nvPr/>
        </p:nvSpPr>
        <p:spPr>
          <a:xfrm>
            <a:off x="165253" y="661012"/>
            <a:ext cx="8959697" cy="3257174"/>
          </a:xfrm>
          <a:prstGeom prst="rect">
            <a:avLst/>
          </a:prstGeom>
          <a:noFill/>
        </p:spPr>
        <p:txBody>
          <a:bodyPr wrap="square">
            <a:spAutoFit/>
          </a:bodyPr>
          <a:lstStyle/>
          <a:p>
            <a:pPr algn="ctr">
              <a:lnSpc>
                <a:spcPct val="150000"/>
              </a:lnSpc>
            </a:pPr>
            <a:r>
              <a:rPr lang="en-US" sz="2800">
                <a:effectLst/>
                <a:latin typeface="Berlin Sans FB" panose="020E0602020502020306" pitchFamily="34" charset="0"/>
                <a:ea typeface="Calibri" panose="020F0502020204030204" pitchFamily="34" charset="0"/>
                <a:cs typeface="Arial" panose="020B0604020202020204" pitchFamily="34" charset="0"/>
              </a:rPr>
              <a:t>“</a:t>
            </a:r>
            <a:endParaRPr lang="en-US" sz="2800">
              <a:latin typeface="Berlin Sans FB" panose="020E0602020502020306" pitchFamily="34" charset="0"/>
              <a:ea typeface="Calibri" panose="020F0502020204030204" pitchFamily="34" charset="0"/>
              <a:cs typeface="Arial" panose="020B0604020202020204" pitchFamily="34" charset="0"/>
            </a:endParaRPr>
          </a:p>
          <a:p>
            <a:pPr algn="ctr">
              <a:lnSpc>
                <a:spcPct val="150000"/>
              </a:lnSpc>
            </a:pPr>
            <a:endParaRPr lang="en-US" sz="2800">
              <a:effectLst/>
              <a:latin typeface="Berlin Sans FB" panose="020E0602020502020306" pitchFamily="34" charset="0"/>
              <a:ea typeface="Calibri" panose="020F0502020204030204" pitchFamily="34" charset="0"/>
              <a:cs typeface="Arial" panose="020B0604020202020204" pitchFamily="34" charset="0"/>
            </a:endParaRPr>
          </a:p>
          <a:p>
            <a:pPr algn="ctr">
              <a:lnSpc>
                <a:spcPct val="150000"/>
              </a:lnSpc>
            </a:pPr>
            <a:endParaRPr lang="en-US" sz="2800">
              <a:latin typeface="Berlin Sans FB" panose="020E0602020502020306" pitchFamily="34" charset="0"/>
              <a:ea typeface="Calibri" panose="020F0502020204030204" pitchFamily="34" charset="0"/>
              <a:cs typeface="Arial" panose="020B0604020202020204" pitchFamily="34" charset="0"/>
            </a:endParaRPr>
          </a:p>
          <a:p>
            <a:pPr algn="ctr">
              <a:lnSpc>
                <a:spcPct val="150000"/>
              </a:lnSpc>
            </a:pPr>
            <a:endParaRPr lang="en-US" sz="2800">
              <a:effectLst/>
              <a:latin typeface="Berlin Sans FB" panose="020E0602020502020306" pitchFamily="34" charset="0"/>
              <a:ea typeface="Calibri" panose="020F0502020204030204" pitchFamily="34" charset="0"/>
              <a:cs typeface="Arial" panose="020B0604020202020204" pitchFamily="34" charset="0"/>
            </a:endParaRPr>
          </a:p>
          <a:p>
            <a:pPr algn="ctr">
              <a:lnSpc>
                <a:spcPct val="150000"/>
              </a:lnSpc>
            </a:pP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Text Placeholder 5">
            <a:extLst>
              <a:ext uri="{FF2B5EF4-FFF2-40B4-BE49-F238E27FC236}">
                <a16:creationId xmlns:a16="http://schemas.microsoft.com/office/drawing/2014/main" id="{E76DA62F-C0B9-55BE-A039-2F254105DFEB}"/>
              </a:ext>
            </a:extLst>
          </p:cNvPr>
          <p:cNvSpPr>
            <a:spLocks noGrp="1"/>
          </p:cNvSpPr>
          <p:nvPr>
            <p:ph type="body" sz="half" idx="2"/>
          </p:nvPr>
        </p:nvSpPr>
        <p:spPr>
          <a:xfrm>
            <a:off x="397566" y="771277"/>
            <a:ext cx="4374460" cy="5080883"/>
          </a:xfrm>
        </p:spPr>
        <p:txBody>
          <a:bodyPr>
            <a:normAutofit lnSpcReduction="10000"/>
          </a:bodyPr>
          <a:lstStyle/>
          <a:p>
            <a:pPr algn="ctr">
              <a:lnSpc>
                <a:spcPct val="150000"/>
              </a:lnSpc>
            </a:pPr>
            <a:r>
              <a:rPr lang="en-US" sz="2400" dirty="0">
                <a:effectLst/>
                <a:latin typeface="Bookman Old Style" panose="02050604050505020204" pitchFamily="18" charset="0"/>
                <a:ea typeface="Calibri" panose="020F0502020204030204" pitchFamily="34" charset="0"/>
                <a:cs typeface="Arial" panose="020B0604020202020204" pitchFamily="34" charset="0"/>
              </a:rPr>
              <a:t>Rabbi Natan said: “The souls of the righteous come to help him.” </a:t>
            </a:r>
          </a:p>
          <a:p>
            <a:pPr algn="ctr">
              <a:lnSpc>
                <a:spcPct val="150000"/>
              </a:lnSpc>
            </a:pPr>
            <a:r>
              <a:rPr lang="en-US" sz="2400" dirty="0">
                <a:effectLst/>
                <a:latin typeface="Bookman Old Style" panose="02050604050505020204" pitchFamily="18" charset="0"/>
                <a:ea typeface="Calibri" panose="020F0502020204030204" pitchFamily="34" charset="0"/>
                <a:cs typeface="Arial" panose="020B0604020202020204" pitchFamily="34" charset="0"/>
              </a:rPr>
              <a:t>And, as it says in the </a:t>
            </a:r>
            <a:r>
              <a:rPr lang="en-US" sz="2400" i="1" dirty="0">
                <a:effectLst/>
                <a:latin typeface="Bookman Old Style" panose="02050604050505020204" pitchFamily="18" charset="0"/>
                <a:ea typeface="Calibri" panose="020F0502020204030204" pitchFamily="34" charset="0"/>
                <a:cs typeface="Arial" panose="020B0604020202020204" pitchFamily="34" charset="0"/>
              </a:rPr>
              <a:t>Zohar</a:t>
            </a:r>
            <a:r>
              <a:rPr lang="en-US" sz="2400" dirty="0">
                <a:effectLst/>
                <a:latin typeface="Bookman Old Style" panose="02050604050505020204" pitchFamily="18" charset="0"/>
                <a:ea typeface="Calibri" panose="020F0502020204030204" pitchFamily="34" charset="0"/>
                <a:cs typeface="Arial" panose="020B0604020202020204" pitchFamily="34" charset="0"/>
              </a:rPr>
              <a:t>,  </a:t>
            </a:r>
          </a:p>
          <a:p>
            <a:pPr algn="ctr">
              <a:lnSpc>
                <a:spcPct val="150000"/>
              </a:lnSpc>
            </a:pPr>
            <a:r>
              <a:rPr lang="en-US" sz="2400" dirty="0">
                <a:effectLst/>
                <a:latin typeface="Bookman Old Style" panose="02050604050505020204" pitchFamily="18" charset="0"/>
                <a:ea typeface="Calibri" panose="020F0502020204030204" pitchFamily="34" charset="0"/>
                <a:cs typeface="Arial" panose="020B0604020202020204" pitchFamily="34" charset="0"/>
              </a:rPr>
              <a:t> regarding Rav Hamnuna Sabba, that he came to Rabbi Elazar &amp; Rabbi Abba in the form of a donkey-driver, etc.</a:t>
            </a:r>
          </a:p>
          <a:p>
            <a:endParaRPr lang="en-US" dirty="0"/>
          </a:p>
        </p:txBody>
      </p:sp>
      <p:pic>
        <p:nvPicPr>
          <p:cNvPr id="1030" name="Picture 6">
            <a:extLst>
              <a:ext uri="{FF2B5EF4-FFF2-40B4-BE49-F238E27FC236}">
                <a16:creationId xmlns:a16="http://schemas.microsoft.com/office/drawing/2014/main" id="{0EE3FE1D-B825-E634-91D8-A46559EF81A0}"/>
              </a:ext>
            </a:extLst>
          </p:cNvPr>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l="1453" r="1453"/>
          <a:stretch>
            <a:fillRect/>
          </a:stretch>
        </p:blipFill>
        <p:spPr bwMode="auto">
          <a:xfrm>
            <a:off x="5183188" y="987426"/>
            <a:ext cx="4962676" cy="3918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6441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99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8B7BD1B-833F-50CC-6A9B-8E2719F3435A}"/>
              </a:ext>
            </a:extLst>
          </p:cNvPr>
          <p:cNvSpPr txBox="1"/>
          <p:nvPr/>
        </p:nvSpPr>
        <p:spPr>
          <a:xfrm>
            <a:off x="0" y="88135"/>
            <a:ext cx="12192000" cy="6924973"/>
          </a:xfrm>
          <a:prstGeom prst="rect">
            <a:avLst/>
          </a:prstGeom>
          <a:noFill/>
        </p:spPr>
        <p:txBody>
          <a:bodyPr wrap="square">
            <a:spAutoFit/>
          </a:bodyPr>
          <a:lstStyle/>
          <a:p>
            <a:pPr algn="just" rtl="1"/>
            <a:r>
              <a:rPr lang="en-US" dirty="0">
                <a:latin typeface="Berlin Sans FB" panose="020E0602020502020306" pitchFamily="34" charset="0"/>
                <a:cs typeface="Aharoni" panose="02010803020104030203" pitchFamily="2" charset="-79"/>
              </a:rPr>
              <a:t> </a:t>
            </a:r>
            <a:r>
              <a:rPr lang="he-IL" dirty="0">
                <a:latin typeface="David" panose="020E0502060401010101" pitchFamily="34" charset="-79"/>
                <a:cs typeface="David" panose="020E0502060401010101" pitchFamily="34" charset="-79"/>
              </a:rPr>
              <a:t>וצריך לידע, מה נעשה לנפש בעוד שכבר נתקן לבדה בלתי הרוח שלה כנזכר. ואמנם סוד </a:t>
            </a:r>
            <a:r>
              <a:rPr lang="he-IL" dirty="0" err="1">
                <a:latin typeface="David" panose="020E0502060401010101" pitchFamily="34" charset="-79"/>
                <a:cs typeface="David" panose="020E0502060401010101" pitchFamily="34" charset="-79"/>
              </a:rPr>
              <a:t>הענין</a:t>
            </a:r>
            <a:r>
              <a:rPr lang="he-IL" dirty="0">
                <a:latin typeface="David" panose="020E0502060401010101" pitchFamily="34" charset="-79"/>
                <a:cs typeface="David" panose="020E0502060401010101" pitchFamily="34" charset="-79"/>
              </a:rPr>
              <a:t> הוא, כי כפי מדרגת הזדככות, ומעלת </a:t>
            </a:r>
            <a:r>
              <a:rPr lang="he-IL" dirty="0" err="1">
                <a:latin typeface="David" panose="020E0502060401010101" pitchFamily="34" charset="-79"/>
                <a:cs typeface="David" panose="020E0502060401010101" pitchFamily="34" charset="-79"/>
              </a:rPr>
              <a:t>תקון</a:t>
            </a:r>
            <a:r>
              <a:rPr lang="he-IL" dirty="0">
                <a:latin typeface="David" panose="020E0502060401010101" pitchFamily="34" charset="-79"/>
                <a:cs typeface="David" panose="020E0502060401010101" pitchFamily="34" charset="-79"/>
              </a:rPr>
              <a:t> הנפש ההיא, כך במדרגה ההיא עצמה, יתגלגל אז בגוף האדם ההוא, בעודו בחיים חיותו, נפש אחד של איזה צדיק, אשר כבר נשלם להתקן ולהתגלגל, ולא נצרך להתגלגל, ונכנס כאן </a:t>
            </a:r>
            <a:r>
              <a:rPr lang="he-IL" dirty="0" err="1">
                <a:latin typeface="David" panose="020E0502060401010101" pitchFamily="34" charset="-79"/>
                <a:cs typeface="David" panose="020E0502060401010101" pitchFamily="34" charset="-79"/>
              </a:rPr>
              <a:t>ונעשת</a:t>
            </a:r>
            <a:r>
              <a:rPr lang="he-IL" dirty="0">
                <a:latin typeface="David" panose="020E0502060401010101" pitchFamily="34" charset="-79"/>
                <a:cs typeface="David" panose="020E0502060401010101" pitchFamily="34" charset="-79"/>
              </a:rPr>
              <a:t> נפש הצדיק הזה, במקום רוח אל נפש האדם הזה, ולפעמים אפשר שיתגלגלו שם נפשות ראשונים, עד אברהם אבינו ע"ה, וכיוצא בו, כפי </a:t>
            </a:r>
            <a:r>
              <a:rPr lang="he-IL" dirty="0" err="1">
                <a:latin typeface="David" panose="020E0502060401010101" pitchFamily="34" charset="-79"/>
                <a:cs typeface="David" panose="020E0502060401010101" pitchFamily="34" charset="-79"/>
              </a:rPr>
              <a:t>תקון</a:t>
            </a:r>
            <a:r>
              <a:rPr lang="he-IL" dirty="0">
                <a:latin typeface="David" panose="020E0502060401010101" pitchFamily="34" charset="-79"/>
                <a:cs typeface="David" panose="020E0502060401010101" pitchFamily="34" charset="-79"/>
              </a:rPr>
              <a:t> והזדככות נפש האדם הזה:</a:t>
            </a:r>
            <a:endParaRPr lang="en-US" dirty="0">
              <a:latin typeface="David" panose="020E0502060401010101" pitchFamily="34" charset="-79"/>
              <a:cs typeface="David" panose="020E0502060401010101" pitchFamily="34" charset="-79"/>
            </a:endParaRPr>
          </a:p>
          <a:p>
            <a:pPr algn="ctr">
              <a:lnSpc>
                <a:spcPct val="150000"/>
              </a:lnSpc>
            </a:pPr>
            <a:r>
              <a:rPr lang="en-US" sz="2800" dirty="0">
                <a:latin typeface="Bookman Old Style" panose="02050604050505020204" pitchFamily="18" charset="0"/>
              </a:rPr>
              <a:t>It should be known what happens to the </a:t>
            </a:r>
            <a:r>
              <a:rPr lang="en-US" sz="2800" i="1" dirty="0">
                <a:latin typeface="Century Gothic" panose="020B0502020202020204" pitchFamily="34" charset="0"/>
              </a:rPr>
              <a:t>Nefesh</a:t>
            </a:r>
            <a:r>
              <a:rPr lang="en-US" sz="2800" i="1" dirty="0">
                <a:latin typeface="Bookman Old Style" panose="02050604050505020204" pitchFamily="18" charset="0"/>
              </a:rPr>
              <a:t>, </a:t>
            </a:r>
          </a:p>
          <a:p>
            <a:pPr algn="ctr">
              <a:lnSpc>
                <a:spcPct val="150000"/>
              </a:lnSpc>
            </a:pPr>
            <a:r>
              <a:rPr lang="en-US" sz="2800" dirty="0">
                <a:latin typeface="Bookman Old Style" panose="02050604050505020204" pitchFamily="18" charset="0"/>
              </a:rPr>
              <a:t>that alone was already rectified, </a:t>
            </a:r>
          </a:p>
          <a:p>
            <a:pPr algn="ctr">
              <a:lnSpc>
                <a:spcPct val="150000"/>
              </a:lnSpc>
            </a:pPr>
            <a:r>
              <a:rPr lang="en-US" sz="2800" dirty="0">
                <a:latin typeface="Bookman Old Style" panose="02050604050505020204" pitchFamily="18" charset="0"/>
              </a:rPr>
              <a:t>without its </a:t>
            </a:r>
            <a:r>
              <a:rPr lang="en-US" sz="2800" i="1" dirty="0">
                <a:latin typeface="Century Gothic" panose="020B0502020202020204" pitchFamily="34" charset="0"/>
              </a:rPr>
              <a:t>Ru’a</a:t>
            </a:r>
            <a:r>
              <a:rPr lang="en-US" sz="2800" i="1" u="sng" dirty="0">
                <a:latin typeface="Century Gothic" panose="020B0502020202020204" pitchFamily="34" charset="0"/>
              </a:rPr>
              <a:t>h</a:t>
            </a:r>
            <a:r>
              <a:rPr lang="en-US" sz="2800" dirty="0">
                <a:latin typeface="Bookman Old Style" panose="02050604050505020204" pitchFamily="18" charset="0"/>
              </a:rPr>
              <a:t> …</a:t>
            </a:r>
          </a:p>
          <a:p>
            <a:pPr algn="ctr">
              <a:lnSpc>
                <a:spcPct val="150000"/>
              </a:lnSpc>
            </a:pPr>
            <a:r>
              <a:rPr lang="en-US" sz="2800" dirty="0">
                <a:latin typeface="Bookman Old Style" panose="02050604050505020204" pitchFamily="18" charset="0"/>
              </a:rPr>
              <a:t>The mystery of the matter is that </a:t>
            </a:r>
          </a:p>
          <a:p>
            <a:pPr algn="ctr">
              <a:lnSpc>
                <a:spcPct val="150000"/>
              </a:lnSpc>
            </a:pPr>
            <a:r>
              <a:rPr lang="en-US" sz="2800" dirty="0">
                <a:latin typeface="Bookman Old Style" panose="02050604050505020204" pitchFamily="18" charset="0"/>
              </a:rPr>
              <a:t>according to the level of refinement </a:t>
            </a:r>
          </a:p>
          <a:p>
            <a:pPr algn="ctr">
              <a:lnSpc>
                <a:spcPct val="150000"/>
              </a:lnSpc>
            </a:pPr>
            <a:r>
              <a:rPr lang="en-US" sz="2800" dirty="0">
                <a:latin typeface="Bookman Old Style" panose="02050604050505020204" pitchFamily="18" charset="0"/>
              </a:rPr>
              <a:t>and the level of rectification </a:t>
            </a:r>
          </a:p>
          <a:p>
            <a:pPr algn="ctr">
              <a:lnSpc>
                <a:spcPct val="150000"/>
              </a:lnSpc>
            </a:pPr>
            <a:r>
              <a:rPr lang="en-US" sz="2800" dirty="0">
                <a:latin typeface="Bookman Old Style" panose="02050604050505020204" pitchFamily="18" charset="0"/>
              </a:rPr>
              <a:t>of this </a:t>
            </a:r>
            <a:r>
              <a:rPr lang="en-US" sz="2800" i="1" dirty="0">
                <a:latin typeface="Century Gothic" panose="020B0502020202020204" pitchFamily="34" charset="0"/>
              </a:rPr>
              <a:t>Nefesh</a:t>
            </a:r>
            <a:r>
              <a:rPr lang="en-US" sz="2800" i="1" dirty="0">
                <a:latin typeface="Bookman Old Style" panose="02050604050505020204" pitchFamily="18" charset="0"/>
              </a:rPr>
              <a:t>, </a:t>
            </a:r>
          </a:p>
          <a:p>
            <a:pPr algn="ctr">
              <a:lnSpc>
                <a:spcPct val="150000"/>
              </a:lnSpc>
            </a:pPr>
            <a:r>
              <a:rPr lang="en-US" sz="2800" dirty="0">
                <a:latin typeface="Berlin Sans FB" panose="020E0602020502020306" pitchFamily="34" charset="0"/>
              </a:rPr>
              <a:t> </a:t>
            </a:r>
          </a:p>
          <a:p>
            <a:pPr algn="just" rtl="1"/>
            <a:endParaRPr lang="en-US" dirty="0">
              <a:latin typeface="Berlin Sans FB" panose="020E0602020502020306" pitchFamily="34" charset="0"/>
            </a:endParaRPr>
          </a:p>
          <a:p>
            <a:pPr algn="just" rtl="1"/>
            <a:r>
              <a:rPr lang="en-US" dirty="0">
                <a:latin typeface="Berlin Sans FB" panose="020E0602020502020306" pitchFamily="34" charset="0"/>
              </a:rPr>
              <a:t> </a:t>
            </a:r>
          </a:p>
        </p:txBody>
      </p:sp>
    </p:spTree>
    <p:extLst>
      <p:ext uri="{BB962C8B-B14F-4D97-AF65-F5344CB8AC3E}">
        <p14:creationId xmlns:p14="http://schemas.microsoft.com/office/powerpoint/2010/main" val="168074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99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94E65DD-62A4-C529-51B6-8D055D4A71A6}"/>
              </a:ext>
            </a:extLst>
          </p:cNvPr>
          <p:cNvSpPr txBox="1"/>
          <p:nvPr/>
        </p:nvSpPr>
        <p:spPr>
          <a:xfrm>
            <a:off x="220337" y="0"/>
            <a:ext cx="11777032" cy="6771084"/>
          </a:xfrm>
          <a:prstGeom prst="rect">
            <a:avLst/>
          </a:prstGeom>
          <a:noFill/>
        </p:spPr>
        <p:txBody>
          <a:bodyPr wrap="square">
            <a:spAutoFit/>
          </a:bodyPr>
          <a:lstStyle/>
          <a:p>
            <a:pPr algn="ctr">
              <a:lnSpc>
                <a:spcPct val="150000"/>
              </a:lnSpc>
            </a:pPr>
            <a:r>
              <a:rPr lang="en-US" sz="2800" dirty="0">
                <a:latin typeface="Bookman Old Style" panose="02050604050505020204" pitchFamily="18" charset="0"/>
              </a:rPr>
              <a:t>on that level itself  </a:t>
            </a:r>
          </a:p>
          <a:p>
            <a:pPr algn="ctr">
              <a:lnSpc>
                <a:spcPct val="150000"/>
              </a:lnSpc>
            </a:pPr>
            <a:r>
              <a:rPr lang="en-US" sz="2800" dirty="0">
                <a:latin typeface="Bookman Old Style" panose="02050604050505020204" pitchFamily="18" charset="0"/>
              </a:rPr>
              <a:t>the </a:t>
            </a:r>
            <a:r>
              <a:rPr lang="en-US" sz="2800" i="1" dirty="0">
                <a:latin typeface="Century Gothic" panose="020B0502020202020204" pitchFamily="34" charset="0"/>
              </a:rPr>
              <a:t>Nefesh</a:t>
            </a:r>
            <a:r>
              <a:rPr lang="en-US" sz="2800" dirty="0">
                <a:latin typeface="Bookman Old Style" panose="02050604050505020204" pitchFamily="18" charset="0"/>
              </a:rPr>
              <a:t> of a righteous person will revolve into the</a:t>
            </a:r>
          </a:p>
          <a:p>
            <a:pPr algn="ctr">
              <a:lnSpc>
                <a:spcPct val="150000"/>
              </a:lnSpc>
            </a:pPr>
            <a:r>
              <a:rPr lang="en-US" sz="2800" dirty="0">
                <a:latin typeface="Bookman Old Style" panose="02050604050505020204" pitchFamily="18" charset="0"/>
              </a:rPr>
              <a:t>body of this person while he is alive.</a:t>
            </a:r>
          </a:p>
          <a:p>
            <a:pPr algn="ctr">
              <a:lnSpc>
                <a:spcPct val="150000"/>
              </a:lnSpc>
            </a:pPr>
            <a:r>
              <a:rPr lang="en-US" sz="2800" dirty="0">
                <a:latin typeface="Bookman Old Style" panose="02050604050505020204" pitchFamily="18" charset="0"/>
              </a:rPr>
              <a:t>One who has already completed his rectification and revolutions, </a:t>
            </a:r>
          </a:p>
          <a:p>
            <a:pPr algn="ctr">
              <a:lnSpc>
                <a:spcPct val="150000"/>
              </a:lnSpc>
            </a:pPr>
            <a:r>
              <a:rPr lang="en-US" sz="2800" dirty="0">
                <a:latin typeface="Bookman Old Style" panose="02050604050505020204" pitchFamily="18" charset="0"/>
              </a:rPr>
              <a:t>having no further need to revolve, </a:t>
            </a:r>
          </a:p>
          <a:p>
            <a:pPr algn="ctr">
              <a:lnSpc>
                <a:spcPct val="150000"/>
              </a:lnSpc>
            </a:pPr>
            <a:r>
              <a:rPr lang="en-US" sz="2800" dirty="0">
                <a:latin typeface="Bookman Old Style" panose="02050604050505020204" pitchFamily="18" charset="0"/>
              </a:rPr>
              <a:t>will enter  </a:t>
            </a:r>
          </a:p>
          <a:p>
            <a:pPr algn="ctr">
              <a:lnSpc>
                <a:spcPct val="150000"/>
              </a:lnSpc>
            </a:pPr>
            <a:r>
              <a:rPr lang="en-US" sz="2800" dirty="0">
                <a:latin typeface="Bookman Old Style" panose="02050604050505020204" pitchFamily="18" charset="0"/>
              </a:rPr>
              <a:t>-- the </a:t>
            </a:r>
            <a:r>
              <a:rPr lang="en-US" sz="2800" i="1" dirty="0">
                <a:latin typeface="Century Gothic" panose="020B0502020202020204" pitchFamily="34" charset="0"/>
              </a:rPr>
              <a:t>Nefesh</a:t>
            </a:r>
            <a:r>
              <a:rPr lang="en-US" sz="2800" dirty="0">
                <a:latin typeface="Bookman Old Style" panose="02050604050505020204" pitchFamily="18" charset="0"/>
              </a:rPr>
              <a:t> of this righteous person will  </a:t>
            </a:r>
          </a:p>
          <a:p>
            <a:pPr algn="ctr">
              <a:lnSpc>
                <a:spcPct val="150000"/>
              </a:lnSpc>
            </a:pPr>
            <a:r>
              <a:rPr lang="en-US" sz="2800" dirty="0">
                <a:latin typeface="Bookman Old Style" panose="02050604050505020204" pitchFamily="18" charset="0"/>
              </a:rPr>
              <a:t>function as a </a:t>
            </a:r>
            <a:r>
              <a:rPr lang="en-US" sz="2800" i="1" dirty="0">
                <a:latin typeface="Century Gothic" panose="020B0502020202020204" pitchFamily="34" charset="0"/>
              </a:rPr>
              <a:t>Ru’ah</a:t>
            </a:r>
            <a:r>
              <a:rPr lang="en-US" sz="2800" i="1" dirty="0">
                <a:latin typeface="Bookman Old Style" panose="02050604050505020204" pitchFamily="18" charset="0"/>
              </a:rPr>
              <a:t> </a:t>
            </a:r>
            <a:r>
              <a:rPr lang="en-US" sz="2800" dirty="0">
                <a:latin typeface="Bookman Old Style" panose="02050604050505020204" pitchFamily="18" charset="0"/>
              </a:rPr>
              <a:t>for the </a:t>
            </a:r>
            <a:r>
              <a:rPr lang="en-US" sz="2800" i="1" dirty="0">
                <a:latin typeface="Century Gothic" panose="020B0502020202020204" pitchFamily="34" charset="0"/>
              </a:rPr>
              <a:t>Nefesh</a:t>
            </a:r>
            <a:r>
              <a:rPr lang="en-US" sz="2800" i="1" dirty="0">
                <a:latin typeface="Bookman Old Style" panose="02050604050505020204" pitchFamily="18" charset="0"/>
              </a:rPr>
              <a:t> </a:t>
            </a:r>
          </a:p>
          <a:p>
            <a:pPr algn="ctr">
              <a:lnSpc>
                <a:spcPct val="150000"/>
              </a:lnSpc>
            </a:pPr>
            <a:r>
              <a:rPr lang="en-US" sz="2800" dirty="0">
                <a:latin typeface="Bookman Old Style" panose="02050604050505020204" pitchFamily="18" charset="0"/>
              </a:rPr>
              <a:t>of this [living] person.</a:t>
            </a:r>
          </a:p>
          <a:p>
            <a:pPr algn="ctr"/>
            <a:endParaRPr lang="en-US" sz="2800" dirty="0">
              <a:latin typeface="Berlin Sans FB" panose="020E0602020502020306" pitchFamily="34" charset="0"/>
            </a:endParaRPr>
          </a:p>
          <a:p>
            <a:pPr algn="ctr"/>
            <a:r>
              <a:rPr lang="en-US" sz="2800" dirty="0">
                <a:latin typeface="Berlin Sans FB" panose="020E0602020502020306" pitchFamily="34" charset="0"/>
              </a:rPr>
              <a:t> </a:t>
            </a:r>
          </a:p>
        </p:txBody>
      </p:sp>
    </p:spTree>
    <p:extLst>
      <p:ext uri="{BB962C8B-B14F-4D97-AF65-F5344CB8AC3E}">
        <p14:creationId xmlns:p14="http://schemas.microsoft.com/office/powerpoint/2010/main" val="3707451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99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A649C49-D563-4C62-19B2-9CFF9AE5596C}"/>
              </a:ext>
            </a:extLst>
          </p:cNvPr>
          <p:cNvSpPr txBox="1"/>
          <p:nvPr/>
        </p:nvSpPr>
        <p:spPr>
          <a:xfrm>
            <a:off x="0" y="99152"/>
            <a:ext cx="12192000" cy="6124754"/>
          </a:xfrm>
          <a:prstGeom prst="rect">
            <a:avLst/>
          </a:prstGeom>
          <a:noFill/>
        </p:spPr>
        <p:txBody>
          <a:bodyPr wrap="square">
            <a:spAutoFit/>
          </a:bodyPr>
          <a:lstStyle/>
          <a:p>
            <a:pPr algn="ctr">
              <a:lnSpc>
                <a:spcPct val="150000"/>
              </a:lnSpc>
            </a:pPr>
            <a:r>
              <a:rPr lang="en-US" sz="2800" dirty="0">
                <a:latin typeface="Bookman Old Style" panose="02050604050505020204" pitchFamily="18" charset="0"/>
              </a:rPr>
              <a:t>Sometimes it is possible that </a:t>
            </a:r>
            <a:r>
              <a:rPr lang="en-US" sz="2800" i="1" dirty="0" err="1">
                <a:latin typeface="Century Gothic" panose="020B0502020202020204" pitchFamily="34" charset="0"/>
              </a:rPr>
              <a:t>Nefashot</a:t>
            </a:r>
            <a:endParaRPr lang="en-US" sz="2800" i="1" dirty="0">
              <a:latin typeface="Century Gothic" panose="020B0502020202020204" pitchFamily="34" charset="0"/>
            </a:endParaRPr>
          </a:p>
          <a:p>
            <a:pPr algn="ctr">
              <a:lnSpc>
                <a:spcPct val="150000"/>
              </a:lnSpc>
            </a:pPr>
            <a:r>
              <a:rPr lang="en-US" sz="2800" dirty="0">
                <a:latin typeface="Bookman Old Style" panose="02050604050505020204" pitchFamily="18" charset="0"/>
              </a:rPr>
              <a:t>of earlier generations </a:t>
            </a:r>
          </a:p>
          <a:p>
            <a:pPr algn="ctr">
              <a:lnSpc>
                <a:spcPct val="150000"/>
              </a:lnSpc>
            </a:pPr>
            <a:r>
              <a:rPr lang="en-US" sz="2800" dirty="0">
                <a:latin typeface="Bookman Old Style" panose="02050604050505020204" pitchFamily="18" charset="0"/>
              </a:rPr>
              <a:t>will revolve there, </a:t>
            </a:r>
          </a:p>
          <a:p>
            <a:pPr algn="ctr">
              <a:lnSpc>
                <a:spcPct val="150000"/>
              </a:lnSpc>
            </a:pPr>
            <a:r>
              <a:rPr lang="en-US" sz="2800" dirty="0">
                <a:latin typeface="Bookman Old Style" panose="02050604050505020204" pitchFamily="18" charset="0"/>
              </a:rPr>
              <a:t>going back to our father Abraham, peace be upon him, </a:t>
            </a:r>
          </a:p>
          <a:p>
            <a:pPr algn="ctr">
              <a:lnSpc>
                <a:spcPct val="150000"/>
              </a:lnSpc>
            </a:pPr>
            <a:r>
              <a:rPr lang="en-US" sz="2800" dirty="0">
                <a:latin typeface="Bookman Old Style" panose="02050604050505020204" pitchFamily="18" charset="0"/>
              </a:rPr>
              <a:t>or similar [souls]. </a:t>
            </a:r>
          </a:p>
          <a:p>
            <a:pPr algn="ctr">
              <a:lnSpc>
                <a:spcPct val="150000"/>
              </a:lnSpc>
            </a:pPr>
            <a:r>
              <a:rPr lang="en-US" sz="2800" dirty="0">
                <a:latin typeface="Bookman Old Style" panose="02050604050505020204" pitchFamily="18" charset="0"/>
              </a:rPr>
              <a:t>It will be based upon the rectification and refinement </a:t>
            </a:r>
          </a:p>
          <a:p>
            <a:pPr algn="ctr">
              <a:lnSpc>
                <a:spcPct val="150000"/>
              </a:lnSpc>
            </a:pPr>
            <a:r>
              <a:rPr lang="en-US" sz="2800" dirty="0">
                <a:latin typeface="Bookman Old Style" panose="02050604050505020204" pitchFamily="18" charset="0"/>
              </a:rPr>
              <a:t>of the </a:t>
            </a:r>
            <a:r>
              <a:rPr lang="en-US" sz="2800" i="1" dirty="0">
                <a:latin typeface="Century Gothic" panose="020B0502020202020204" pitchFamily="34" charset="0"/>
              </a:rPr>
              <a:t>Nefesh</a:t>
            </a:r>
            <a:r>
              <a:rPr lang="en-US" sz="2800" dirty="0">
                <a:latin typeface="Century Gothic" panose="020B0502020202020204" pitchFamily="34" charset="0"/>
              </a:rPr>
              <a:t> </a:t>
            </a:r>
          </a:p>
          <a:p>
            <a:pPr algn="ctr">
              <a:lnSpc>
                <a:spcPct val="150000"/>
              </a:lnSpc>
            </a:pPr>
            <a:r>
              <a:rPr lang="en-US" sz="2800" dirty="0">
                <a:latin typeface="Bookman Old Style" panose="02050604050505020204" pitchFamily="18" charset="0"/>
              </a:rPr>
              <a:t>of this [living] person.</a:t>
            </a:r>
          </a:p>
          <a:p>
            <a:pPr algn="ctr"/>
            <a:endParaRPr lang="en-US" sz="2800" dirty="0">
              <a:latin typeface="Berlin Sans FB" panose="020E0602020502020306" pitchFamily="34" charset="0"/>
            </a:endParaRPr>
          </a:p>
          <a:p>
            <a:pPr algn="ctr"/>
            <a:r>
              <a:rPr lang="en-US" sz="2800" dirty="0">
                <a:latin typeface="Berlin Sans FB" panose="020E0602020502020306" pitchFamily="34" charset="0"/>
              </a:rPr>
              <a:t> </a:t>
            </a:r>
          </a:p>
        </p:txBody>
      </p:sp>
    </p:spTree>
    <p:extLst>
      <p:ext uri="{BB962C8B-B14F-4D97-AF65-F5344CB8AC3E}">
        <p14:creationId xmlns:p14="http://schemas.microsoft.com/office/powerpoint/2010/main" val="41148977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412</TotalTime>
  <Words>3674</Words>
  <Application>Microsoft Office PowerPoint</Application>
  <PresentationFormat>Widescreen</PresentationFormat>
  <Paragraphs>325</Paragraphs>
  <Slides>37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37</vt:i4>
      </vt:variant>
    </vt:vector>
  </HeadingPairs>
  <TitlesOfParts>
    <vt:vector size="46" baseType="lpstr">
      <vt:lpstr>Aharoni</vt:lpstr>
      <vt:lpstr>Arial</vt:lpstr>
      <vt:lpstr>Berlin Sans FB</vt:lpstr>
      <vt:lpstr>Bookman Old Style</vt:lpstr>
      <vt:lpstr>Calibri</vt:lpstr>
      <vt:lpstr>Calibri Light</vt:lpstr>
      <vt:lpstr>Century Gothic</vt:lpstr>
      <vt:lpstr>David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Transformation of Reality in Torat ha-Shemittot </vt:lpstr>
      <vt:lpstr>PowerPoint Presentation</vt:lpstr>
      <vt:lpstr>PowerPoint Presentation</vt:lpstr>
      <vt:lpstr>PowerPoint Presentation</vt:lpstr>
      <vt:lpstr>PowerPoint Presentation</vt:lpstr>
      <vt:lpstr>a. Transformation of Life Forms: Upending the Hierarchical Categories of Nature </vt:lpstr>
      <vt:lpstr>PowerPoint Presentation</vt:lpstr>
      <vt:lpstr>b. To Everything, Turn, Turn, Turn:   Who’s Ruling over Whom?</vt:lpstr>
      <vt:lpstr>PowerPoint Presentation</vt:lpstr>
      <vt:lpstr>c. The Effects of Sin</vt:lpstr>
      <vt:lpstr>d. The Intermingling of Species</vt:lpstr>
      <vt:lpstr>e. Transferability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Nathaniel</dc:creator>
  <cp:lastModifiedBy>Joel Hecker</cp:lastModifiedBy>
  <cp:revision>56</cp:revision>
  <dcterms:created xsi:type="dcterms:W3CDTF">2022-12-05T22:56:59Z</dcterms:created>
  <dcterms:modified xsi:type="dcterms:W3CDTF">2024-02-28T20:31:34Z</dcterms:modified>
</cp:coreProperties>
</file>