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9"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EFDAA-5AEF-472A-A65C-9F474ADB689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83691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FDAA-5AEF-472A-A65C-9F474ADB689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190315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FDAA-5AEF-472A-A65C-9F474ADB689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215965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FDAA-5AEF-472A-A65C-9F474ADB689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400231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8EFDAA-5AEF-472A-A65C-9F474ADB689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77941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EFDAA-5AEF-472A-A65C-9F474ADB689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41400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EFDAA-5AEF-472A-A65C-9F474ADB6892}"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390721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EFDAA-5AEF-472A-A65C-9F474ADB6892}"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176098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EFDAA-5AEF-472A-A65C-9F474ADB6892}"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94287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EFDAA-5AEF-472A-A65C-9F474ADB689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67345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EFDAA-5AEF-472A-A65C-9F474ADB689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DDB6A-3F87-4FC6-854C-4513C29E7891}" type="slidenum">
              <a:rPr lang="en-US" smtClean="0"/>
              <a:t>‹#›</a:t>
            </a:fld>
            <a:endParaRPr lang="en-US"/>
          </a:p>
        </p:txBody>
      </p:sp>
    </p:spTree>
    <p:extLst>
      <p:ext uri="{BB962C8B-B14F-4D97-AF65-F5344CB8AC3E}">
        <p14:creationId xmlns:p14="http://schemas.microsoft.com/office/powerpoint/2010/main" val="120019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EFDAA-5AEF-472A-A65C-9F474ADB6892}" type="datetimeFigureOut">
              <a:rPr lang="en-US" smtClean="0"/>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DDB6A-3F87-4FC6-854C-4513C29E7891}" type="slidenum">
              <a:rPr lang="en-US" smtClean="0"/>
              <a:t>‹#›</a:t>
            </a:fld>
            <a:endParaRPr lang="en-US"/>
          </a:p>
        </p:txBody>
      </p:sp>
    </p:spTree>
    <p:extLst>
      <p:ext uri="{BB962C8B-B14F-4D97-AF65-F5344CB8AC3E}">
        <p14:creationId xmlns:p14="http://schemas.microsoft.com/office/powerpoint/2010/main" val="242368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85DD-55B8-4242-948A-1A8C51B5DB2F}"/>
              </a:ext>
            </a:extLst>
          </p:cNvPr>
          <p:cNvSpPr>
            <a:spLocks noGrp="1"/>
          </p:cNvSpPr>
          <p:nvPr>
            <p:ph type="ctrTitle"/>
          </p:nvPr>
        </p:nvSpPr>
        <p:spPr>
          <a:xfrm>
            <a:off x="3514453" y="2760359"/>
            <a:ext cx="8677547" cy="1928191"/>
          </a:xfrm>
        </p:spPr>
        <p:txBody>
          <a:bodyPr>
            <a:noAutofit/>
          </a:bodyPr>
          <a:lstStyle/>
          <a:p>
            <a:pPr>
              <a:lnSpc>
                <a:spcPct val="100000"/>
              </a:lnSpc>
            </a:pPr>
            <a:r>
              <a:rPr lang="en-US" sz="5800" b="1" dirty="0" smtClean="0">
                <a:solidFill>
                  <a:schemeClr val="accent4">
                    <a:lumMod val="75000"/>
                  </a:schemeClr>
                </a:solidFill>
                <a:latin typeface="+mn-lt"/>
              </a:rPr>
              <a:t>A Hasid in Medieval Garb</a:t>
            </a:r>
            <a:r>
              <a:rPr lang="en-US" b="1" dirty="0" smtClean="0">
                <a:solidFill>
                  <a:schemeClr val="accent4">
                    <a:lumMod val="75000"/>
                  </a:schemeClr>
                </a:solidFill>
                <a:latin typeface="+mn-lt"/>
              </a:rPr>
              <a:t/>
            </a:r>
            <a:br>
              <a:rPr lang="en-US" b="1" dirty="0" smtClean="0">
                <a:solidFill>
                  <a:schemeClr val="accent4">
                    <a:lumMod val="75000"/>
                  </a:schemeClr>
                </a:solidFill>
                <a:latin typeface="+mn-lt"/>
              </a:rPr>
            </a:br>
            <a:r>
              <a:rPr lang="en-US" sz="4800" b="1" dirty="0" smtClean="0">
                <a:latin typeface="+mn-lt"/>
              </a:rPr>
              <a:t>Piety and Popular Religion</a:t>
            </a:r>
            <a:br>
              <a:rPr lang="en-US" sz="4800" b="1" dirty="0" smtClean="0">
                <a:latin typeface="+mn-lt"/>
              </a:rPr>
            </a:br>
            <a:r>
              <a:rPr lang="en-US" sz="4800" b="1" dirty="0" smtClean="0">
                <a:latin typeface="+mn-lt"/>
              </a:rPr>
              <a:t>in </a:t>
            </a:r>
            <a:r>
              <a:rPr lang="en-US" sz="4800" b="1" dirty="0" err="1" smtClean="0">
                <a:latin typeface="+mn-lt"/>
              </a:rPr>
              <a:t>Ashkenaz</a:t>
            </a:r>
            <a:r>
              <a:rPr lang="en-US" sz="4800" b="1" dirty="0" smtClean="0">
                <a:latin typeface="+mn-lt"/>
              </a:rPr>
              <a:t> and Beyond</a:t>
            </a:r>
            <a:endParaRPr lang="en-US" sz="4800" b="1" dirty="0">
              <a:latin typeface="+mn-lt"/>
            </a:endParaRPr>
          </a:p>
        </p:txBody>
      </p:sp>
      <p:pic>
        <p:nvPicPr>
          <p:cNvPr id="5" name="Picture 4">
            <a:extLst>
              <a:ext uri="{FF2B5EF4-FFF2-40B4-BE49-F238E27FC236}">
                <a16:creationId xmlns:a16="http://schemas.microsoft.com/office/drawing/2014/main" id="{ED007DCB-8433-49AF-8865-1068FE1166A0}"/>
              </a:ext>
            </a:extLst>
          </p:cNvPr>
          <p:cNvPicPr>
            <a:picLocks noChangeAspect="1"/>
          </p:cNvPicPr>
          <p:nvPr/>
        </p:nvPicPr>
        <p:blipFill rotWithShape="1">
          <a:blip r:embed="rId2"/>
          <a:srcRect l="-9596" r="19291"/>
          <a:stretch/>
        </p:blipFill>
        <p:spPr>
          <a:xfrm>
            <a:off x="-158479" y="0"/>
            <a:ext cx="1419475" cy="6858000"/>
          </a:xfrm>
          <a:prstGeom prst="rect">
            <a:avLst/>
          </a:prstGeom>
        </p:spPr>
      </p:pic>
      <p:sp>
        <p:nvSpPr>
          <p:cNvPr id="6" name="TextBox 5">
            <a:extLst>
              <a:ext uri="{FF2B5EF4-FFF2-40B4-BE49-F238E27FC236}">
                <a16:creationId xmlns:a16="http://schemas.microsoft.com/office/drawing/2014/main" id="{6D64F7D6-17DB-42A7-BE89-64C18A72239A}"/>
              </a:ext>
            </a:extLst>
          </p:cNvPr>
          <p:cNvSpPr txBox="1"/>
          <p:nvPr/>
        </p:nvSpPr>
        <p:spPr>
          <a:xfrm>
            <a:off x="4351140" y="5634053"/>
            <a:ext cx="6685738" cy="1015663"/>
          </a:xfrm>
          <a:prstGeom prst="rect">
            <a:avLst/>
          </a:prstGeom>
          <a:noFill/>
        </p:spPr>
        <p:txBody>
          <a:bodyPr wrap="square" rtlCol="0">
            <a:spAutoFit/>
          </a:bodyPr>
          <a:lstStyle/>
          <a:p>
            <a:pPr algn="ctr"/>
            <a:r>
              <a:rPr lang="en-US" sz="3000" dirty="0"/>
              <a:t>Dr. Rachel </a:t>
            </a:r>
            <a:r>
              <a:rPr lang="en-US" sz="3000" dirty="0" err="1" smtClean="0"/>
              <a:t>Furst</a:t>
            </a:r>
            <a:endParaRPr lang="en-US" sz="3000" dirty="0" smtClean="0"/>
          </a:p>
          <a:p>
            <a:pPr algn="ctr"/>
            <a:r>
              <a:rPr lang="en-US" sz="3000" dirty="0" err="1" smtClean="0"/>
              <a:t>Drisha</a:t>
            </a:r>
            <a:r>
              <a:rPr lang="en-US" sz="3000" dirty="0" smtClean="0"/>
              <a:t>, Spring 2023</a:t>
            </a:r>
            <a:endParaRPr lang="en-US" sz="3000" dirty="0"/>
          </a:p>
        </p:txBody>
      </p:sp>
      <p:sp>
        <p:nvSpPr>
          <p:cNvPr id="3" name="TextBox 2">
            <a:extLst>
              <a:ext uri="{FF2B5EF4-FFF2-40B4-BE49-F238E27FC236}">
                <a16:creationId xmlns:a16="http://schemas.microsoft.com/office/drawing/2014/main" id="{917D1BDE-C00D-402F-9AE1-EBCF3BC526E4}"/>
              </a:ext>
            </a:extLst>
          </p:cNvPr>
          <p:cNvSpPr txBox="1"/>
          <p:nvPr/>
        </p:nvSpPr>
        <p:spPr>
          <a:xfrm>
            <a:off x="3514452" y="497040"/>
            <a:ext cx="8677547" cy="630942"/>
          </a:xfrm>
          <a:prstGeom prst="rect">
            <a:avLst/>
          </a:prstGeom>
          <a:noFill/>
        </p:spPr>
        <p:txBody>
          <a:bodyPr wrap="square" rtlCol="0">
            <a:spAutoFit/>
          </a:bodyPr>
          <a:lstStyle/>
          <a:p>
            <a:pPr algn="ctr"/>
            <a:r>
              <a:rPr lang="en-US" sz="3500" b="1" dirty="0" smtClean="0"/>
              <a:t>Unit </a:t>
            </a:r>
            <a:r>
              <a:rPr lang="en-US" sz="3500" b="1" dirty="0" smtClean="0"/>
              <a:t>7: Shame and Humiliation</a:t>
            </a:r>
            <a:endParaRPr lang="en-US" sz="3500" dirty="0"/>
          </a:p>
        </p:txBody>
      </p:sp>
      <p:pic>
        <p:nvPicPr>
          <p:cNvPr id="1026" name="Picture 2" descr="undefin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576"/>
          <a:stretch/>
        </p:blipFill>
        <p:spPr bwMode="auto">
          <a:xfrm>
            <a:off x="1350293" y="2448498"/>
            <a:ext cx="2150322" cy="21660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50293" y="0"/>
            <a:ext cx="2150322" cy="2374531"/>
          </a:xfrm>
          <a:prstGeom prst="rect">
            <a:avLst/>
          </a:prstGeom>
        </p:spPr>
      </p:pic>
      <p:pic>
        <p:nvPicPr>
          <p:cNvPr id="7" name="Picture 6"/>
          <p:cNvPicPr>
            <a:picLocks noChangeAspect="1"/>
          </p:cNvPicPr>
          <p:nvPr/>
        </p:nvPicPr>
        <p:blipFill>
          <a:blip r:embed="rId5"/>
          <a:stretch>
            <a:fillRect/>
          </a:stretch>
        </p:blipFill>
        <p:spPr>
          <a:xfrm>
            <a:off x="1350293" y="4688550"/>
            <a:ext cx="2150322" cy="2169450"/>
          </a:xfrm>
          <a:prstGeom prst="rect">
            <a:avLst/>
          </a:prstGeom>
        </p:spPr>
      </p:pic>
    </p:spTree>
    <p:extLst>
      <p:ext uri="{BB962C8B-B14F-4D97-AF65-F5344CB8AC3E}">
        <p14:creationId xmlns:p14="http://schemas.microsoft.com/office/powerpoint/2010/main" val="382167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8946" y="464512"/>
            <a:ext cx="4581236" cy="2939266"/>
          </a:xfrm>
          <a:prstGeom prst="rect">
            <a:avLst/>
          </a:prstGeom>
        </p:spPr>
        <p:txBody>
          <a:bodyPr wrap="square">
            <a:spAutoFit/>
          </a:bodyPr>
          <a:lstStyle/>
          <a:p>
            <a:pPr algn="just" rtl="1">
              <a:spcAft>
                <a:spcPts val="600"/>
              </a:spcAft>
            </a:pPr>
            <a:r>
              <a:rPr lang="he-IL" sz="2000" b="1" dirty="0">
                <a:solidFill>
                  <a:srgbClr val="C65A11"/>
                </a:solidFill>
                <a:latin typeface="Arial-BoldMT"/>
              </a:rPr>
              <a:t>ספר חסידים (</a:t>
            </a:r>
            <a:r>
              <a:rPr lang="he-IL" sz="2000" b="1" dirty="0" smtClean="0">
                <a:solidFill>
                  <a:srgbClr val="C65A11"/>
                </a:solidFill>
                <a:latin typeface="Arial-BoldMT"/>
              </a:rPr>
              <a:t>פרמא), ס</a:t>
            </a:r>
            <a:r>
              <a:rPr lang="he-IL" sz="2000" b="1" dirty="0">
                <a:solidFill>
                  <a:srgbClr val="C65A11"/>
                </a:solidFill>
                <a:latin typeface="Arial-BoldMT"/>
              </a:rPr>
              <a:t>' תתקע"ו</a:t>
            </a:r>
          </a:p>
          <a:p>
            <a:pPr algn="just" rtl="1"/>
            <a:r>
              <a:rPr lang="he-IL" sz="2000" dirty="0">
                <a:solidFill>
                  <a:srgbClr val="000000"/>
                </a:solidFill>
                <a:latin typeface="TimesNewRomanPSMT"/>
                <a:cs typeface="+mj-cs"/>
              </a:rPr>
              <a:t>כי עליך </a:t>
            </a:r>
            <a:r>
              <a:rPr lang="en-US" sz="2000" dirty="0" smtClean="0">
                <a:solidFill>
                  <a:srgbClr val="000000"/>
                </a:solidFill>
                <a:latin typeface="TimesNewRomanPSMT"/>
                <a:cs typeface="+mj-cs"/>
              </a:rPr>
              <a:t>}</a:t>
            </a:r>
            <a:r>
              <a:rPr lang="he-IL" sz="2000" dirty="0" smtClean="0">
                <a:solidFill>
                  <a:srgbClr val="000000"/>
                </a:solidFill>
                <a:latin typeface="TimesNewRomanPSMT"/>
                <a:cs typeface="+mj-cs"/>
              </a:rPr>
              <a:t>זור</a:t>
            </a:r>
            <a:r>
              <a:rPr lang="en-US" sz="2000" dirty="0" smtClean="0">
                <a:solidFill>
                  <a:srgbClr val="000000"/>
                </a:solidFill>
                <a:latin typeface="TimesNewRomanPSMT"/>
                <a:cs typeface="+mj-cs"/>
              </a:rPr>
              <a:t>{</a:t>
            </a:r>
            <a:r>
              <a:rPr lang="he-IL" sz="2000" dirty="0" smtClean="0">
                <a:solidFill>
                  <a:srgbClr val="000000"/>
                </a:solidFill>
                <a:latin typeface="TimesNewRomanPSMT"/>
                <a:cs typeface="+mj-cs"/>
              </a:rPr>
              <a:t> </a:t>
            </a:r>
            <a:r>
              <a:rPr lang="he-IL" sz="2000" dirty="0">
                <a:solidFill>
                  <a:srgbClr val="000000"/>
                </a:solidFill>
                <a:latin typeface="TimesNewRomanPSMT"/>
                <a:cs typeface="+mj-cs"/>
              </a:rPr>
              <a:t>הורגנו כל היום אילו בני אדם </a:t>
            </a:r>
            <a:r>
              <a:rPr lang="he-IL" sz="2000" dirty="0" smtClean="0">
                <a:solidFill>
                  <a:srgbClr val="000000"/>
                </a:solidFill>
                <a:latin typeface="TimesNewRomanPSMT"/>
                <a:cs typeface="+mj-cs"/>
              </a:rPr>
              <a:t>שמקבלים </a:t>
            </a:r>
            <a:r>
              <a:rPr lang="he-IL" sz="2000" b="1" dirty="0" smtClean="0">
                <a:solidFill>
                  <a:srgbClr val="000000"/>
                </a:solidFill>
                <a:latin typeface="TimesNewRomanPSMT"/>
                <a:cs typeface="+mj-cs"/>
              </a:rPr>
              <a:t>בושת </a:t>
            </a:r>
            <a:r>
              <a:rPr lang="he-IL" sz="2000" b="1" dirty="0">
                <a:solidFill>
                  <a:srgbClr val="000000"/>
                </a:solidFill>
                <a:latin typeface="TimesNewRomanPSMT"/>
                <a:cs typeface="+mj-cs"/>
              </a:rPr>
              <a:t>וכלימה והלבנת פנים </a:t>
            </a:r>
            <a:r>
              <a:rPr lang="he-IL" sz="2000" dirty="0">
                <a:solidFill>
                  <a:srgbClr val="000000"/>
                </a:solidFill>
                <a:latin typeface="TimesNewRomanPSMT"/>
                <a:cs typeface="+mj-cs"/>
              </a:rPr>
              <a:t>על המצות בא אדם </a:t>
            </a:r>
            <a:r>
              <a:rPr lang="he-IL" sz="2000" dirty="0" smtClean="0">
                <a:solidFill>
                  <a:srgbClr val="000000"/>
                </a:solidFill>
                <a:latin typeface="TimesNewRomanPSMT"/>
                <a:cs typeface="+mj-cs"/>
              </a:rPr>
              <a:t>לקיים מצות </a:t>
            </a:r>
            <a:r>
              <a:rPr lang="he-IL" sz="2000" dirty="0">
                <a:solidFill>
                  <a:srgbClr val="000000"/>
                </a:solidFill>
                <a:latin typeface="TimesNewRomanPSMT"/>
                <a:cs typeface="+mj-cs"/>
              </a:rPr>
              <a:t>ציצי' ותפילין וכיוצא בהם נשפך </a:t>
            </a:r>
            <a:r>
              <a:rPr lang="en-US" sz="2000" dirty="0" smtClean="0">
                <a:solidFill>
                  <a:srgbClr val="000000"/>
                </a:solidFill>
                <a:latin typeface="TimesNewRomanPSMT"/>
                <a:cs typeface="+mj-cs"/>
              </a:rPr>
              <a:t>}</a:t>
            </a:r>
            <a:r>
              <a:rPr lang="he-IL" sz="2000" dirty="0" smtClean="0">
                <a:solidFill>
                  <a:srgbClr val="000000"/>
                </a:solidFill>
                <a:latin typeface="TimesNewRomanPSMT"/>
                <a:cs typeface="+mj-cs"/>
              </a:rPr>
              <a:t>דמם</a:t>
            </a:r>
            <a:r>
              <a:rPr lang="en-US" sz="2000" dirty="0" smtClean="0">
                <a:solidFill>
                  <a:srgbClr val="000000"/>
                </a:solidFill>
                <a:latin typeface="TimesNewRomanPSMT"/>
                <a:cs typeface="+mj-cs"/>
              </a:rPr>
              <a:t>{</a:t>
            </a:r>
            <a:r>
              <a:rPr lang="he-IL" sz="2000" dirty="0" smtClean="0">
                <a:solidFill>
                  <a:srgbClr val="000000"/>
                </a:solidFill>
                <a:latin typeface="TimesNewRomanPSMT"/>
                <a:cs typeface="+mj-cs"/>
              </a:rPr>
              <a:t> </a:t>
            </a:r>
            <a:r>
              <a:rPr lang="he-IL" sz="2000" dirty="0">
                <a:solidFill>
                  <a:srgbClr val="000000"/>
                </a:solidFill>
                <a:latin typeface="TimesNewRomanPSMT"/>
                <a:cs typeface="+mj-cs"/>
              </a:rPr>
              <a:t>דמם </a:t>
            </a:r>
            <a:r>
              <a:rPr lang="he-IL" sz="2000" dirty="0" smtClean="0">
                <a:solidFill>
                  <a:srgbClr val="000000"/>
                </a:solidFill>
                <a:latin typeface="TimesNewRomanPSMT"/>
                <a:cs typeface="+mj-cs"/>
              </a:rPr>
              <a:t>מפני הבשת </a:t>
            </a:r>
            <a:r>
              <a:rPr lang="he-IL" sz="2000" dirty="0">
                <a:solidFill>
                  <a:srgbClr val="000000"/>
                </a:solidFill>
                <a:latin typeface="TimesNewRomanPSMT"/>
                <a:cs typeface="+mj-cs"/>
              </a:rPr>
              <a:t>ומעלה על המלבין פניהם כאילו שופך דמים </a:t>
            </a:r>
            <a:r>
              <a:rPr lang="he-IL" sz="2000" dirty="0" smtClean="0">
                <a:solidFill>
                  <a:srgbClr val="000000"/>
                </a:solidFill>
                <a:latin typeface="TimesNewRomanPSMT"/>
                <a:cs typeface="+mj-cs"/>
              </a:rPr>
              <a:t>ומונעם מלעשות </a:t>
            </a:r>
            <a:r>
              <a:rPr lang="he-IL" sz="2000" dirty="0">
                <a:solidFill>
                  <a:srgbClr val="000000"/>
                </a:solidFill>
                <a:latin typeface="TimesNewRomanPSMT"/>
                <a:cs typeface="+mj-cs"/>
              </a:rPr>
              <a:t>מצוה וזהו מחטיאי עמי בדבר שהם מדברים </a:t>
            </a:r>
            <a:r>
              <a:rPr lang="he-IL" sz="2000" dirty="0" smtClean="0">
                <a:solidFill>
                  <a:srgbClr val="000000"/>
                </a:solidFill>
                <a:latin typeface="TimesNewRomanPSMT"/>
                <a:cs typeface="+mj-cs"/>
              </a:rPr>
              <a:t>רע על </a:t>
            </a:r>
            <a:r>
              <a:rPr lang="he-IL" sz="2000" dirty="0">
                <a:solidFill>
                  <a:srgbClr val="000000"/>
                </a:solidFill>
                <a:latin typeface="TimesNewRomanPSMT"/>
                <a:cs typeface="+mj-cs"/>
              </a:rPr>
              <a:t>עושי מצוה וזהו כי עליך הורגנו כל היום וזהו כי </a:t>
            </a:r>
            <a:r>
              <a:rPr lang="he-IL" sz="2000" dirty="0" smtClean="0">
                <a:solidFill>
                  <a:srgbClr val="000000"/>
                </a:solidFill>
                <a:latin typeface="TimesNewRomanPSMT"/>
                <a:cs typeface="+mj-cs"/>
              </a:rPr>
              <a:t>עליך נשאתי </a:t>
            </a:r>
            <a:r>
              <a:rPr lang="he-IL" sz="2000" dirty="0">
                <a:solidFill>
                  <a:srgbClr val="000000"/>
                </a:solidFill>
                <a:latin typeface="TimesNewRomanPSMT"/>
                <a:cs typeface="+mj-cs"/>
              </a:rPr>
              <a:t>חרפה.</a:t>
            </a:r>
            <a:endParaRPr lang="en-US" sz="2000" dirty="0">
              <a:cs typeface="+mj-cs"/>
            </a:endParaRPr>
          </a:p>
        </p:txBody>
      </p:sp>
      <p:sp>
        <p:nvSpPr>
          <p:cNvPr id="6" name="Rectangle 5"/>
          <p:cNvSpPr/>
          <p:nvPr/>
        </p:nvSpPr>
        <p:spPr>
          <a:xfrm>
            <a:off x="397163" y="464512"/>
            <a:ext cx="6539346" cy="2939266"/>
          </a:xfrm>
          <a:prstGeom prst="rect">
            <a:avLst/>
          </a:prstGeom>
        </p:spPr>
        <p:txBody>
          <a:bodyPr wrap="square">
            <a:spAutoFit/>
          </a:bodyPr>
          <a:lstStyle/>
          <a:p>
            <a:pPr>
              <a:spcAft>
                <a:spcPts val="600"/>
              </a:spcAft>
            </a:pPr>
            <a:r>
              <a:rPr lang="en-US" sz="2000" b="1" dirty="0" err="1" smtClean="0">
                <a:solidFill>
                  <a:srgbClr val="C65A11"/>
                </a:solidFill>
              </a:rPr>
              <a:t>Sefer</a:t>
            </a:r>
            <a:r>
              <a:rPr lang="en-US" sz="2000" b="1" dirty="0" smtClean="0">
                <a:solidFill>
                  <a:srgbClr val="C65A11"/>
                </a:solidFill>
              </a:rPr>
              <a:t> Hasidim (Parma), no. </a:t>
            </a:r>
            <a:r>
              <a:rPr lang="en-US" sz="2000" b="1" dirty="0">
                <a:solidFill>
                  <a:srgbClr val="C65A11"/>
                </a:solidFill>
              </a:rPr>
              <a:t>976</a:t>
            </a:r>
          </a:p>
          <a:p>
            <a:pPr algn="just"/>
            <a:r>
              <a:rPr lang="en-US" sz="2000" dirty="0" smtClean="0"/>
              <a:t>“It </a:t>
            </a:r>
            <a:r>
              <a:rPr lang="en-US" sz="2000" dirty="0"/>
              <a:t>is for Your sake that we are slain all day </a:t>
            </a:r>
            <a:r>
              <a:rPr lang="en-US" sz="2000" dirty="0" smtClean="0"/>
              <a:t>long” (Ps 44,23). </a:t>
            </a:r>
            <a:r>
              <a:rPr lang="en-US" sz="2000" dirty="0"/>
              <a:t>These are people who are subject </a:t>
            </a:r>
            <a:r>
              <a:rPr lang="en-US" sz="2000" dirty="0" smtClean="0"/>
              <a:t>to </a:t>
            </a:r>
            <a:r>
              <a:rPr lang="en-US" sz="2000" b="1" dirty="0" smtClean="0"/>
              <a:t>embarrassment</a:t>
            </a:r>
            <a:r>
              <a:rPr lang="en-US" sz="2000" b="1" dirty="0"/>
              <a:t>, shame, and humiliation</a:t>
            </a:r>
            <a:r>
              <a:rPr lang="en-US" sz="2000" dirty="0"/>
              <a:t> for </a:t>
            </a:r>
            <a:r>
              <a:rPr lang="en-US" sz="2000" dirty="0" smtClean="0"/>
              <a:t>observing the commandments. [When] </a:t>
            </a:r>
            <a:r>
              <a:rPr lang="en-US" sz="2000" dirty="0"/>
              <a:t>one comes forward </a:t>
            </a:r>
            <a:r>
              <a:rPr lang="en-US" sz="2000" dirty="0" smtClean="0"/>
              <a:t>to perform </a:t>
            </a:r>
            <a:r>
              <a:rPr lang="en-US" sz="2000" dirty="0"/>
              <a:t>the commandments of </a:t>
            </a:r>
            <a:r>
              <a:rPr lang="en-US" sz="2000" i="1" dirty="0" err="1" smtClean="0"/>
              <a:t>tzitzit</a:t>
            </a:r>
            <a:r>
              <a:rPr lang="en-US" sz="2000" i="1" dirty="0" smtClean="0"/>
              <a:t>, </a:t>
            </a:r>
            <a:r>
              <a:rPr lang="en-US" sz="2000" i="1" dirty="0" err="1" smtClean="0"/>
              <a:t>tefillin</a:t>
            </a:r>
            <a:r>
              <a:rPr lang="en-US" sz="2000" i="1" dirty="0" smtClean="0"/>
              <a:t>, </a:t>
            </a:r>
            <a:r>
              <a:rPr lang="en-US" sz="2000" dirty="0" smtClean="0"/>
              <a:t>and others </a:t>
            </a:r>
            <a:r>
              <a:rPr lang="en-US" sz="2000" dirty="0"/>
              <a:t>his blood is then spilled [while being] shamed </a:t>
            </a:r>
            <a:r>
              <a:rPr lang="en-US" sz="2000" dirty="0" smtClean="0"/>
              <a:t>or [he] </a:t>
            </a:r>
            <a:r>
              <a:rPr lang="en-US" sz="2000" dirty="0"/>
              <a:t>is humiliated as if his blood had been </a:t>
            </a:r>
            <a:r>
              <a:rPr lang="en-US" sz="2000" dirty="0" smtClean="0"/>
              <a:t>spilt. This [type </a:t>
            </a:r>
            <a:r>
              <a:rPr lang="en-US" sz="2000" dirty="0"/>
              <a:t>of ridicule] prevents them from fulfilling </a:t>
            </a:r>
            <a:r>
              <a:rPr lang="en-US" sz="2000" dirty="0" smtClean="0"/>
              <a:t>the commandments.</a:t>
            </a:r>
            <a:endParaRPr lang="en-US" sz="2000" dirty="0"/>
          </a:p>
        </p:txBody>
      </p:sp>
    </p:spTree>
    <p:extLst>
      <p:ext uri="{BB962C8B-B14F-4D97-AF65-F5344CB8AC3E}">
        <p14:creationId xmlns:p14="http://schemas.microsoft.com/office/powerpoint/2010/main" val="365219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8946" y="464512"/>
            <a:ext cx="4581236" cy="3554819"/>
          </a:xfrm>
          <a:prstGeom prst="rect">
            <a:avLst/>
          </a:prstGeom>
        </p:spPr>
        <p:txBody>
          <a:bodyPr wrap="square">
            <a:spAutoFit/>
          </a:bodyPr>
          <a:lstStyle/>
          <a:p>
            <a:pPr algn="just" rtl="1">
              <a:spcAft>
                <a:spcPts val="600"/>
              </a:spcAft>
            </a:pPr>
            <a:r>
              <a:rPr lang="he-IL" sz="2000" b="1" dirty="0">
                <a:solidFill>
                  <a:srgbClr val="C65A11"/>
                </a:solidFill>
                <a:latin typeface="Arial-BoldMT"/>
              </a:rPr>
              <a:t>ספר חסידים (</a:t>
            </a:r>
            <a:r>
              <a:rPr lang="he-IL" sz="2000" b="1" dirty="0" smtClean="0">
                <a:solidFill>
                  <a:srgbClr val="C65A11"/>
                </a:solidFill>
                <a:latin typeface="Arial-BoldMT"/>
              </a:rPr>
              <a:t>פרמא), ס</a:t>
            </a:r>
            <a:r>
              <a:rPr lang="he-IL" sz="2000" b="1" dirty="0">
                <a:solidFill>
                  <a:srgbClr val="C65A11"/>
                </a:solidFill>
                <a:latin typeface="Arial-BoldMT"/>
              </a:rPr>
              <a:t>' </a:t>
            </a:r>
            <a:r>
              <a:rPr lang="he-IL" sz="2000" b="1" dirty="0" smtClean="0">
                <a:solidFill>
                  <a:srgbClr val="C65A11"/>
                </a:solidFill>
                <a:latin typeface="Arial-BoldMT"/>
              </a:rPr>
              <a:t>קי"ט</a:t>
            </a:r>
            <a:endParaRPr lang="he-IL" sz="2000" b="1" dirty="0">
              <a:solidFill>
                <a:srgbClr val="C65A11"/>
              </a:solidFill>
              <a:latin typeface="Arial-BoldMT"/>
            </a:endParaRPr>
          </a:p>
          <a:p>
            <a:pPr algn="just" rtl="1"/>
            <a:r>
              <a:rPr lang="he-IL" sz="2000" dirty="0">
                <a:cs typeface="+mj-cs"/>
              </a:rPr>
              <a:t>מעשה בחסיד אחד שהיה אחד </a:t>
            </a:r>
            <a:r>
              <a:rPr lang="he-IL" sz="2000" dirty="0" smtClean="0">
                <a:cs typeface="+mj-cs"/>
              </a:rPr>
              <a:t>מביישו ומדבר </a:t>
            </a:r>
            <a:r>
              <a:rPr lang="he-IL" sz="2000" dirty="0">
                <a:cs typeface="+mj-cs"/>
              </a:rPr>
              <a:t>לו דברים רעים </a:t>
            </a:r>
            <a:r>
              <a:rPr lang="he-IL" sz="2000" dirty="0" smtClean="0">
                <a:cs typeface="+mj-cs"/>
              </a:rPr>
              <a:t>אמרו לו </a:t>
            </a:r>
            <a:r>
              <a:rPr lang="he-IL" sz="2000" dirty="0">
                <a:cs typeface="+mj-cs"/>
              </a:rPr>
              <a:t>הקהל נעשה לו נזיפה ונשמור עליו </a:t>
            </a:r>
            <a:r>
              <a:rPr lang="he-IL" sz="2000" dirty="0" smtClean="0">
                <a:cs typeface="+mj-cs"/>
              </a:rPr>
              <a:t>חרם אמ</a:t>
            </a:r>
            <a:r>
              <a:rPr lang="he-IL" sz="2000" dirty="0">
                <a:cs typeface="+mj-cs"/>
              </a:rPr>
              <a:t>' להם אל תעשו אמרו לו נעשה בשביל </a:t>
            </a:r>
            <a:r>
              <a:rPr lang="he-IL" sz="2000" dirty="0" smtClean="0">
                <a:cs typeface="+mj-cs"/>
              </a:rPr>
              <a:t>שלא יעשה </a:t>
            </a:r>
            <a:r>
              <a:rPr lang="he-IL" sz="2000" dirty="0">
                <a:cs typeface="+mj-cs"/>
              </a:rPr>
              <a:t>לאחרים אמ' להם ממני תלמדו וכן </a:t>
            </a:r>
            <a:r>
              <a:rPr lang="he-IL" sz="2000" dirty="0" smtClean="0">
                <a:cs typeface="+mj-cs"/>
              </a:rPr>
              <a:t>תעשו כמו </a:t>
            </a:r>
            <a:r>
              <a:rPr lang="he-IL" sz="2000" dirty="0">
                <a:cs typeface="+mj-cs"/>
              </a:rPr>
              <a:t>שאני סובל ואיני נותן לכם להתקוטט </a:t>
            </a:r>
            <a:r>
              <a:rPr lang="he-IL" sz="2000" dirty="0" smtClean="0">
                <a:cs typeface="+mj-cs"/>
              </a:rPr>
              <a:t>בשבילי כך </a:t>
            </a:r>
            <a:r>
              <a:rPr lang="he-IL" sz="2000" dirty="0">
                <a:cs typeface="+mj-cs"/>
              </a:rPr>
              <a:t>כשתשמעו חרפתכם מני נבל כל היום </a:t>
            </a:r>
            <a:r>
              <a:rPr lang="he-IL" sz="2000" dirty="0" smtClean="0">
                <a:cs typeface="+mj-cs"/>
              </a:rPr>
              <a:t>מקול מחרף </a:t>
            </a:r>
            <a:r>
              <a:rPr lang="he-IL" sz="2000" dirty="0">
                <a:cs typeface="+mj-cs"/>
              </a:rPr>
              <a:t>ומגדף אל תשימו לב לכל דבריו </a:t>
            </a:r>
            <a:r>
              <a:rPr lang="he-IL" sz="2000" dirty="0" smtClean="0">
                <a:cs typeface="+mj-cs"/>
              </a:rPr>
              <a:t>הרי כתיב </a:t>
            </a:r>
            <a:r>
              <a:rPr lang="he-IL" sz="2000" dirty="0">
                <a:cs typeface="+mj-cs"/>
              </a:rPr>
              <a:t>ומשה עניו מאד מכל האדם וכנגדו </a:t>
            </a:r>
            <a:r>
              <a:rPr lang="he-IL" sz="2000" dirty="0" smtClean="0">
                <a:cs typeface="+mj-cs"/>
              </a:rPr>
              <a:t>לא קם </a:t>
            </a:r>
            <a:r>
              <a:rPr lang="he-IL" sz="2000" dirty="0">
                <a:cs typeface="+mj-cs"/>
              </a:rPr>
              <a:t>נביא עוד בישראל כמשה וג' ועוד </a:t>
            </a:r>
            <a:r>
              <a:rPr lang="he-IL" sz="2000" dirty="0" smtClean="0">
                <a:cs typeface="+mj-cs"/>
              </a:rPr>
              <a:t>כתיב אחרי </a:t>
            </a:r>
            <a:r>
              <a:rPr lang="he-IL" sz="2000" dirty="0">
                <a:cs typeface="+mj-cs"/>
              </a:rPr>
              <a:t>יי' אלהיכם תלכו וכתיב החשיתי </a:t>
            </a:r>
            <a:r>
              <a:rPr lang="he-IL" sz="2000" dirty="0" smtClean="0">
                <a:cs typeface="+mj-cs"/>
              </a:rPr>
              <a:t>מעולם אחריש ואתאפק.</a:t>
            </a:r>
            <a:endParaRPr lang="he-IL" sz="2000" dirty="0">
              <a:cs typeface="+mj-cs"/>
            </a:endParaRPr>
          </a:p>
        </p:txBody>
      </p:sp>
      <p:sp>
        <p:nvSpPr>
          <p:cNvPr id="6" name="Rectangle 5"/>
          <p:cNvSpPr/>
          <p:nvPr/>
        </p:nvSpPr>
        <p:spPr>
          <a:xfrm>
            <a:off x="397163" y="464512"/>
            <a:ext cx="6539346" cy="3247043"/>
          </a:xfrm>
          <a:prstGeom prst="rect">
            <a:avLst/>
          </a:prstGeom>
        </p:spPr>
        <p:txBody>
          <a:bodyPr wrap="square">
            <a:spAutoFit/>
          </a:bodyPr>
          <a:lstStyle/>
          <a:p>
            <a:pPr>
              <a:spcAft>
                <a:spcPts val="600"/>
              </a:spcAft>
            </a:pPr>
            <a:r>
              <a:rPr lang="en-US" sz="2000" b="1" dirty="0" err="1" smtClean="0">
                <a:solidFill>
                  <a:srgbClr val="C65A11"/>
                </a:solidFill>
              </a:rPr>
              <a:t>Sefer</a:t>
            </a:r>
            <a:r>
              <a:rPr lang="en-US" sz="2000" b="1" dirty="0" smtClean="0">
                <a:solidFill>
                  <a:srgbClr val="C65A11"/>
                </a:solidFill>
              </a:rPr>
              <a:t> Hasidim (Parma), no. 119</a:t>
            </a:r>
            <a:endParaRPr lang="he-IL" sz="2000" b="1" dirty="0" smtClean="0">
              <a:solidFill>
                <a:srgbClr val="C65A11"/>
              </a:solidFill>
            </a:endParaRPr>
          </a:p>
          <a:p>
            <a:pPr algn="just">
              <a:spcAft>
                <a:spcPts val="600"/>
              </a:spcAft>
            </a:pPr>
            <a:r>
              <a:rPr lang="en-US" sz="2000" dirty="0" smtClean="0"/>
              <a:t>[There was] an incident involving a certain </a:t>
            </a:r>
            <a:r>
              <a:rPr lang="en-US" sz="2000" i="1" dirty="0" smtClean="0"/>
              <a:t>Hasid </a:t>
            </a:r>
            <a:r>
              <a:rPr lang="en-US" sz="2000" dirty="0" smtClean="0"/>
              <a:t>whom another individual used to shame and say bad things to. The community said to him, “Let us reproach him and excommunicate him.” He said to them, “Learn from me and do as I do. Just as I suffer and don’t allow you to fight on my behalf, so, when you are “blasphemed by base men all day long” (Psalms 74:22) do not pay attention. Does it not say “and Moses was the humblest of all men” – and also “there was never another prophet in Israel like Moses”?</a:t>
            </a:r>
            <a:endParaRPr lang="en-US" sz="2000" dirty="0"/>
          </a:p>
        </p:txBody>
      </p:sp>
    </p:spTree>
    <p:extLst>
      <p:ext uri="{BB962C8B-B14F-4D97-AF65-F5344CB8AC3E}">
        <p14:creationId xmlns:p14="http://schemas.microsoft.com/office/powerpoint/2010/main" val="208232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8946" y="464512"/>
            <a:ext cx="4581236" cy="1708160"/>
          </a:xfrm>
          <a:prstGeom prst="rect">
            <a:avLst/>
          </a:prstGeom>
        </p:spPr>
        <p:txBody>
          <a:bodyPr wrap="square">
            <a:spAutoFit/>
          </a:bodyPr>
          <a:lstStyle/>
          <a:p>
            <a:pPr algn="just" rtl="1">
              <a:spcAft>
                <a:spcPts val="600"/>
              </a:spcAft>
            </a:pPr>
            <a:r>
              <a:rPr lang="he-IL" sz="2000" b="1" dirty="0">
                <a:solidFill>
                  <a:srgbClr val="C65A11"/>
                </a:solidFill>
                <a:latin typeface="Arial-BoldMT"/>
              </a:rPr>
              <a:t>ספר חסידים (</a:t>
            </a:r>
            <a:r>
              <a:rPr lang="he-IL" sz="2000" b="1" dirty="0" smtClean="0">
                <a:solidFill>
                  <a:srgbClr val="C65A11"/>
                </a:solidFill>
                <a:latin typeface="Arial-BoldMT"/>
              </a:rPr>
              <a:t>פרמא), ס</a:t>
            </a:r>
            <a:r>
              <a:rPr lang="he-IL" sz="2000" b="1" dirty="0">
                <a:solidFill>
                  <a:srgbClr val="C65A11"/>
                </a:solidFill>
                <a:latin typeface="Arial-BoldMT"/>
              </a:rPr>
              <a:t>' </a:t>
            </a:r>
            <a:r>
              <a:rPr lang="he-IL" sz="2000" b="1" dirty="0" smtClean="0">
                <a:solidFill>
                  <a:srgbClr val="C65A11"/>
                </a:solidFill>
                <a:latin typeface="Arial-BoldMT"/>
              </a:rPr>
              <a:t>תתקע"ה</a:t>
            </a:r>
            <a:endParaRPr lang="he-IL" sz="2000" b="1" dirty="0">
              <a:solidFill>
                <a:srgbClr val="C65A11"/>
              </a:solidFill>
              <a:latin typeface="Arial-BoldMT"/>
            </a:endParaRPr>
          </a:p>
          <a:p>
            <a:pPr algn="just" rtl="1"/>
            <a:r>
              <a:rPr lang="he-IL" sz="2000" dirty="0">
                <a:cs typeface="+mj-cs"/>
              </a:rPr>
              <a:t>למה נקרא חסיד על שם חסדיו </a:t>
            </a:r>
            <a:r>
              <a:rPr lang="he-IL" sz="2000" dirty="0" smtClean="0">
                <a:cs typeface="+mj-cs"/>
              </a:rPr>
              <a:t>ועוד</a:t>
            </a:r>
            <a:r>
              <a:rPr lang="en-US" sz="2000" dirty="0" smtClean="0">
                <a:cs typeface="+mj-cs"/>
              </a:rPr>
              <a:t> </a:t>
            </a:r>
            <a:r>
              <a:rPr lang="he-IL" sz="2000" dirty="0" smtClean="0">
                <a:cs typeface="+mj-cs"/>
              </a:rPr>
              <a:t>חסיד </a:t>
            </a:r>
            <a:r>
              <a:rPr lang="he-IL" sz="2000" dirty="0">
                <a:cs typeface="+mj-cs"/>
              </a:rPr>
              <a:t>על שם והחסידה </a:t>
            </a:r>
            <a:r>
              <a:rPr lang="he-IL" sz="2000" dirty="0" smtClean="0">
                <a:cs typeface="+mj-cs"/>
              </a:rPr>
              <a:t>תרגומו</a:t>
            </a:r>
            <a:r>
              <a:rPr lang="en-US" sz="2000" dirty="0" smtClean="0">
                <a:cs typeface="+mj-cs"/>
              </a:rPr>
              <a:t> </a:t>
            </a:r>
            <a:r>
              <a:rPr lang="he-IL" sz="2000" dirty="0" smtClean="0">
                <a:cs typeface="+mj-cs"/>
              </a:rPr>
              <a:t>וחווריתא </a:t>
            </a:r>
            <a:r>
              <a:rPr lang="he-IL" sz="2000" dirty="0">
                <a:cs typeface="+mj-cs"/>
              </a:rPr>
              <a:t>וכתיב לא פניו יחוורו לפי </a:t>
            </a:r>
            <a:r>
              <a:rPr lang="he-IL" sz="2000" dirty="0" smtClean="0">
                <a:cs typeface="+mj-cs"/>
              </a:rPr>
              <a:t>שמביישין</a:t>
            </a:r>
            <a:r>
              <a:rPr lang="en-US" sz="2000" dirty="0" smtClean="0">
                <a:cs typeface="+mj-cs"/>
              </a:rPr>
              <a:t> </a:t>
            </a:r>
            <a:r>
              <a:rPr lang="he-IL" sz="2000" dirty="0" smtClean="0">
                <a:cs typeface="+mj-cs"/>
              </a:rPr>
              <a:t>ומלבינין </a:t>
            </a:r>
            <a:r>
              <a:rPr lang="he-IL" sz="2000" dirty="0">
                <a:cs typeface="+mj-cs"/>
              </a:rPr>
              <a:t>פניו והוא כחרש וכאלם לא </a:t>
            </a:r>
            <a:r>
              <a:rPr lang="he-IL" sz="2000" dirty="0" smtClean="0">
                <a:cs typeface="+mj-cs"/>
              </a:rPr>
              <a:t>יפתח</a:t>
            </a:r>
            <a:r>
              <a:rPr lang="en-US" sz="2000" dirty="0" smtClean="0">
                <a:cs typeface="+mj-cs"/>
              </a:rPr>
              <a:t> </a:t>
            </a:r>
            <a:r>
              <a:rPr lang="he-IL" sz="2000" dirty="0" smtClean="0">
                <a:cs typeface="+mj-cs"/>
              </a:rPr>
              <a:t>פיו </a:t>
            </a:r>
            <a:r>
              <a:rPr lang="he-IL" sz="2000" dirty="0">
                <a:cs typeface="+mj-cs"/>
              </a:rPr>
              <a:t>לא יבייש פני </a:t>
            </a:r>
            <a:r>
              <a:rPr lang="he-IL" sz="2000" dirty="0" smtClean="0">
                <a:cs typeface="+mj-cs"/>
              </a:rPr>
              <a:t>אדם</a:t>
            </a:r>
            <a:r>
              <a:rPr lang="en-US" sz="2000" dirty="0" smtClean="0">
                <a:cs typeface="+mj-cs"/>
              </a:rPr>
              <a:t>.</a:t>
            </a:r>
            <a:endParaRPr lang="he-IL" sz="2000" dirty="0">
              <a:cs typeface="+mj-cs"/>
            </a:endParaRPr>
          </a:p>
        </p:txBody>
      </p:sp>
      <p:sp>
        <p:nvSpPr>
          <p:cNvPr id="6" name="Rectangle 5"/>
          <p:cNvSpPr/>
          <p:nvPr/>
        </p:nvSpPr>
        <p:spPr>
          <a:xfrm>
            <a:off x="397163" y="464512"/>
            <a:ext cx="6539346" cy="2939266"/>
          </a:xfrm>
          <a:prstGeom prst="rect">
            <a:avLst/>
          </a:prstGeom>
        </p:spPr>
        <p:txBody>
          <a:bodyPr wrap="square">
            <a:spAutoFit/>
          </a:bodyPr>
          <a:lstStyle/>
          <a:p>
            <a:pPr>
              <a:spcAft>
                <a:spcPts val="600"/>
              </a:spcAft>
            </a:pPr>
            <a:r>
              <a:rPr lang="en-US" sz="2000" b="1" dirty="0" err="1" smtClean="0">
                <a:solidFill>
                  <a:srgbClr val="C65A11"/>
                </a:solidFill>
              </a:rPr>
              <a:t>Sefer</a:t>
            </a:r>
            <a:r>
              <a:rPr lang="en-US" sz="2000" b="1" dirty="0" smtClean="0">
                <a:solidFill>
                  <a:srgbClr val="C65A11"/>
                </a:solidFill>
              </a:rPr>
              <a:t> Hasidim (Parma), no. 975</a:t>
            </a:r>
          </a:p>
          <a:p>
            <a:pPr algn="just">
              <a:spcAft>
                <a:spcPts val="600"/>
              </a:spcAft>
            </a:pPr>
            <a:r>
              <a:rPr lang="en-US" sz="2000" dirty="0" smtClean="0">
                <a:cs typeface="Times New Roman" panose="02020603050405020304" pitchFamily="18" charset="0"/>
              </a:rPr>
              <a:t>Why is he called a </a:t>
            </a:r>
            <a:r>
              <a:rPr lang="en-US" sz="2000" i="1" dirty="0" smtClean="0">
                <a:cs typeface="Times New Roman" panose="02020603050405020304" pitchFamily="18" charset="0"/>
              </a:rPr>
              <a:t>Hasid</a:t>
            </a:r>
            <a:r>
              <a:rPr lang="en-US" sz="2000" dirty="0" smtClean="0">
                <a:cs typeface="Times New Roman" panose="02020603050405020304" pitchFamily="18" charset="0"/>
              </a:rPr>
              <a:t>? Due to his kindnesses. And further – [he is called] a </a:t>
            </a:r>
            <a:r>
              <a:rPr lang="en-US" sz="2000" i="1" dirty="0" smtClean="0">
                <a:cs typeface="Times New Roman" panose="02020603050405020304" pitchFamily="18" charset="0"/>
              </a:rPr>
              <a:t>Hasid</a:t>
            </a:r>
            <a:r>
              <a:rPr lang="en-US" sz="2000" dirty="0" smtClean="0">
                <a:cs typeface="Times New Roman" panose="02020603050405020304" pitchFamily="18" charset="0"/>
              </a:rPr>
              <a:t> because of [the verse] “And the stork…” (Deut. 14:18) whose (Aramaic) translation is “the </a:t>
            </a:r>
            <a:r>
              <a:rPr lang="en-US" sz="2000" dirty="0" err="1" smtClean="0">
                <a:cs typeface="Times New Roman" panose="02020603050405020304" pitchFamily="18" charset="0"/>
              </a:rPr>
              <a:t>Huvrita</a:t>
            </a:r>
            <a:r>
              <a:rPr lang="en-US" sz="2000" dirty="0" smtClean="0">
                <a:cs typeface="Times New Roman" panose="02020603050405020304" pitchFamily="18" charset="0"/>
              </a:rPr>
              <a:t>.” And it is written (Isaiah 29:22) “(No more shall Jacob be shamed,) no longer his face grow pale” – because they shame him and make his face grow pale, and he is like one who is deaf and mute, he does not open his mouth nor shame any person.</a:t>
            </a:r>
            <a:endParaRPr lang="en-US" sz="2000" dirty="0">
              <a:cs typeface="Times New Roman" panose="02020603050405020304" pitchFamily="18" charset="0"/>
            </a:endParaRPr>
          </a:p>
        </p:txBody>
      </p:sp>
    </p:spTree>
    <p:extLst>
      <p:ext uri="{BB962C8B-B14F-4D97-AF65-F5344CB8AC3E}">
        <p14:creationId xmlns:p14="http://schemas.microsoft.com/office/powerpoint/2010/main" val="123719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8946" y="464512"/>
            <a:ext cx="4581236" cy="3554819"/>
          </a:xfrm>
          <a:prstGeom prst="rect">
            <a:avLst/>
          </a:prstGeom>
        </p:spPr>
        <p:txBody>
          <a:bodyPr wrap="square">
            <a:spAutoFit/>
          </a:bodyPr>
          <a:lstStyle/>
          <a:p>
            <a:pPr algn="just" rtl="1">
              <a:spcAft>
                <a:spcPts val="600"/>
              </a:spcAft>
            </a:pPr>
            <a:r>
              <a:rPr lang="he-IL" sz="2000" b="1" dirty="0">
                <a:solidFill>
                  <a:srgbClr val="C65A11"/>
                </a:solidFill>
                <a:latin typeface="Arial-BoldMT"/>
              </a:rPr>
              <a:t>ספר חסידים (</a:t>
            </a:r>
            <a:r>
              <a:rPr lang="he-IL" sz="2000" b="1" dirty="0" smtClean="0">
                <a:solidFill>
                  <a:srgbClr val="C65A11"/>
                </a:solidFill>
                <a:latin typeface="Arial-BoldMT"/>
              </a:rPr>
              <a:t>פרמא), ס</a:t>
            </a:r>
            <a:r>
              <a:rPr lang="he-IL" sz="2000" b="1" dirty="0">
                <a:solidFill>
                  <a:srgbClr val="C65A11"/>
                </a:solidFill>
                <a:latin typeface="Arial-BoldMT"/>
              </a:rPr>
              <a:t>' </a:t>
            </a:r>
            <a:r>
              <a:rPr lang="he-IL" sz="2000" b="1" dirty="0" smtClean="0">
                <a:solidFill>
                  <a:srgbClr val="C65A11"/>
                </a:solidFill>
                <a:latin typeface="Arial-BoldMT"/>
              </a:rPr>
              <a:t>תתקפ"ב</a:t>
            </a:r>
            <a:endParaRPr lang="he-IL" sz="2000" b="1" dirty="0">
              <a:solidFill>
                <a:srgbClr val="C65A11"/>
              </a:solidFill>
              <a:latin typeface="Arial-BoldMT"/>
            </a:endParaRPr>
          </a:p>
          <a:p>
            <a:pPr algn="just" rtl="1"/>
            <a:r>
              <a:rPr lang="he-IL" sz="2000" dirty="0">
                <a:cs typeface="+mj-cs"/>
              </a:rPr>
              <a:t>שורש החסידות מתחילה </a:t>
            </a:r>
            <a:r>
              <a:rPr lang="he-IL" sz="2000" dirty="0" smtClean="0">
                <a:cs typeface="+mj-cs"/>
              </a:rPr>
              <a:t>כיצד</a:t>
            </a:r>
            <a:r>
              <a:rPr lang="en-US" sz="2000" dirty="0" smtClean="0">
                <a:cs typeface="+mj-cs"/>
              </a:rPr>
              <a:t> </a:t>
            </a:r>
            <a:r>
              <a:rPr lang="he-IL" sz="2000" dirty="0" smtClean="0">
                <a:cs typeface="+mj-cs"/>
              </a:rPr>
              <a:t>מתחילה </a:t>
            </a:r>
            <a:r>
              <a:rPr lang="he-IL" sz="2000" dirty="0">
                <a:cs typeface="+mj-cs"/>
              </a:rPr>
              <a:t>כשאדם מושך </a:t>
            </a:r>
            <a:r>
              <a:rPr lang="he-IL" sz="2000" dirty="0" smtClean="0">
                <a:cs typeface="+mj-cs"/>
              </a:rPr>
              <a:t>את</a:t>
            </a:r>
            <a:r>
              <a:rPr lang="en-US" sz="2000" dirty="0" smtClean="0">
                <a:cs typeface="+mj-cs"/>
              </a:rPr>
              <a:t> </a:t>
            </a:r>
            <a:r>
              <a:rPr lang="he-IL" sz="2000" dirty="0" smtClean="0">
                <a:cs typeface="+mj-cs"/>
              </a:rPr>
              <a:t>לבו </a:t>
            </a:r>
            <a:r>
              <a:rPr lang="he-IL" sz="2000" dirty="0">
                <a:cs typeface="+mj-cs"/>
              </a:rPr>
              <a:t>במידת חסידות קשה לו כמו </a:t>
            </a:r>
            <a:r>
              <a:rPr lang="he-IL" sz="2000" dirty="0" smtClean="0">
                <a:cs typeface="+mj-cs"/>
              </a:rPr>
              <a:t>שמלעיגים</a:t>
            </a:r>
            <a:r>
              <a:rPr lang="en-US" sz="2000" dirty="0" smtClean="0">
                <a:cs typeface="+mj-cs"/>
              </a:rPr>
              <a:t> </a:t>
            </a:r>
            <a:r>
              <a:rPr lang="he-IL" sz="2000" dirty="0" smtClean="0">
                <a:cs typeface="+mj-cs"/>
              </a:rPr>
              <a:t>עליו </a:t>
            </a:r>
            <a:r>
              <a:rPr lang="he-IL" sz="2000" dirty="0">
                <a:cs typeface="+mj-cs"/>
              </a:rPr>
              <a:t>ומביישים אותו ואחר שדש </a:t>
            </a:r>
            <a:r>
              <a:rPr lang="he-IL" sz="2000" dirty="0" smtClean="0">
                <a:cs typeface="+mj-cs"/>
              </a:rPr>
              <a:t>במידת</a:t>
            </a:r>
            <a:r>
              <a:rPr lang="en-US" sz="2000" dirty="0" smtClean="0">
                <a:cs typeface="+mj-cs"/>
              </a:rPr>
              <a:t> </a:t>
            </a:r>
            <a:r>
              <a:rPr lang="he-IL" sz="2000" dirty="0" smtClean="0">
                <a:cs typeface="+mj-cs"/>
              </a:rPr>
              <a:t>החסידות </a:t>
            </a:r>
            <a:r>
              <a:rPr lang="he-IL" sz="2000" dirty="0">
                <a:cs typeface="+mj-cs"/>
              </a:rPr>
              <a:t>אין בו יצר לסור ממידת </a:t>
            </a:r>
            <a:r>
              <a:rPr lang="he-IL" sz="2000" dirty="0" smtClean="0">
                <a:cs typeface="+mj-cs"/>
              </a:rPr>
              <a:t>החסידות</a:t>
            </a:r>
            <a:r>
              <a:rPr lang="en-US" sz="2000" dirty="0" smtClean="0">
                <a:cs typeface="+mj-cs"/>
              </a:rPr>
              <a:t> </a:t>
            </a:r>
            <a:r>
              <a:rPr lang="he-IL" sz="2000" dirty="0" smtClean="0">
                <a:cs typeface="+mj-cs"/>
              </a:rPr>
              <a:t>כשם </a:t>
            </a:r>
            <a:r>
              <a:rPr lang="he-IL" sz="2000" dirty="0">
                <a:cs typeface="+mj-cs"/>
              </a:rPr>
              <a:t>שנכנס בקושי בחסידות כך היה לו </a:t>
            </a:r>
            <a:r>
              <a:rPr lang="he-IL" sz="2000" dirty="0" smtClean="0">
                <a:cs typeface="+mj-cs"/>
              </a:rPr>
              <a:t>קשה</a:t>
            </a:r>
            <a:r>
              <a:rPr lang="en-US" sz="2000" dirty="0" smtClean="0">
                <a:cs typeface="+mj-cs"/>
              </a:rPr>
              <a:t> </a:t>
            </a:r>
            <a:r>
              <a:rPr lang="he-IL" sz="2000" dirty="0" smtClean="0">
                <a:cs typeface="+mj-cs"/>
              </a:rPr>
              <a:t>לעזוב </a:t>
            </a:r>
            <a:r>
              <a:rPr lang="he-IL" sz="2000" dirty="0">
                <a:cs typeface="+mj-cs"/>
              </a:rPr>
              <a:t>מידת חסידותו מפני הבושה לכך </a:t>
            </a:r>
            <a:r>
              <a:rPr lang="he-IL" sz="2000" dirty="0" smtClean="0">
                <a:cs typeface="+mj-cs"/>
              </a:rPr>
              <a:t>שורש</a:t>
            </a:r>
            <a:r>
              <a:rPr lang="en-US" sz="2000" dirty="0" smtClean="0">
                <a:cs typeface="+mj-cs"/>
              </a:rPr>
              <a:t> </a:t>
            </a:r>
            <a:r>
              <a:rPr lang="he-IL" sz="2000" dirty="0" smtClean="0">
                <a:cs typeface="+mj-cs"/>
              </a:rPr>
              <a:t>החסידות </a:t>
            </a:r>
            <a:r>
              <a:rPr lang="he-IL" sz="2000" dirty="0">
                <a:cs typeface="+mj-cs"/>
              </a:rPr>
              <a:t>קשה בתחלתו לכך יעשה </a:t>
            </a:r>
            <a:r>
              <a:rPr lang="he-IL" sz="2000" dirty="0" smtClean="0">
                <a:cs typeface="+mj-cs"/>
              </a:rPr>
              <a:t>בבחרותו</a:t>
            </a:r>
            <a:r>
              <a:rPr lang="en-US" sz="2000" dirty="0" smtClean="0">
                <a:cs typeface="+mj-cs"/>
              </a:rPr>
              <a:t> </a:t>
            </a:r>
            <a:r>
              <a:rPr lang="he-IL" sz="2000" dirty="0" smtClean="0">
                <a:cs typeface="+mj-cs"/>
              </a:rPr>
              <a:t>אבל </a:t>
            </a:r>
            <a:r>
              <a:rPr lang="he-IL" sz="2000" dirty="0">
                <a:cs typeface="+mj-cs"/>
              </a:rPr>
              <a:t>כשהוא זקן ואינו חושש באותן </a:t>
            </a:r>
            <a:r>
              <a:rPr lang="he-IL" sz="2000" dirty="0" smtClean="0">
                <a:cs typeface="+mj-cs"/>
              </a:rPr>
              <a:t>מעשים</a:t>
            </a:r>
            <a:r>
              <a:rPr lang="en-US" sz="2000" dirty="0" smtClean="0">
                <a:cs typeface="+mj-cs"/>
              </a:rPr>
              <a:t> </a:t>
            </a:r>
            <a:r>
              <a:rPr lang="he-IL" sz="2000" dirty="0" smtClean="0">
                <a:cs typeface="+mj-cs"/>
              </a:rPr>
              <a:t>דומה </a:t>
            </a:r>
            <a:r>
              <a:rPr lang="he-IL" sz="2000" dirty="0">
                <a:cs typeface="+mj-cs"/>
              </a:rPr>
              <a:t>לאדם שדיבר לשון הרע וכלתה לשונו </a:t>
            </a:r>
            <a:r>
              <a:rPr lang="he-IL" sz="2000" dirty="0" smtClean="0">
                <a:cs typeface="+mj-cs"/>
              </a:rPr>
              <a:t>ולא</a:t>
            </a:r>
            <a:r>
              <a:rPr lang="en-US" sz="2000" dirty="0" smtClean="0">
                <a:cs typeface="+mj-cs"/>
              </a:rPr>
              <a:t> </a:t>
            </a:r>
            <a:r>
              <a:rPr lang="he-IL" sz="2000" dirty="0" smtClean="0">
                <a:cs typeface="+mj-cs"/>
              </a:rPr>
              <a:t>מדבר </a:t>
            </a:r>
            <a:r>
              <a:rPr lang="he-IL" sz="2000" dirty="0">
                <a:cs typeface="+mj-cs"/>
              </a:rPr>
              <a:t>יותר ועל דבר שקשה לו לאדם </a:t>
            </a:r>
            <a:r>
              <a:rPr lang="he-IL" sz="2000" dirty="0" smtClean="0">
                <a:cs typeface="+mj-cs"/>
              </a:rPr>
              <a:t>לעשות</a:t>
            </a:r>
            <a:r>
              <a:rPr lang="en-US" sz="2000" dirty="0" smtClean="0">
                <a:cs typeface="+mj-cs"/>
              </a:rPr>
              <a:t> </a:t>
            </a:r>
            <a:r>
              <a:rPr lang="he-IL" sz="2000" dirty="0" smtClean="0">
                <a:cs typeface="+mj-cs"/>
              </a:rPr>
              <a:t>ועושה </a:t>
            </a:r>
            <a:r>
              <a:rPr lang="he-IL" sz="2000" dirty="0">
                <a:cs typeface="+mj-cs"/>
              </a:rPr>
              <a:t>יש לו שכר </a:t>
            </a:r>
            <a:r>
              <a:rPr lang="he-IL" sz="2000" dirty="0" smtClean="0">
                <a:cs typeface="+mj-cs"/>
              </a:rPr>
              <a:t>הרבה.</a:t>
            </a:r>
            <a:endParaRPr lang="he-IL" sz="2000" dirty="0">
              <a:cs typeface="+mj-cs"/>
            </a:endParaRPr>
          </a:p>
        </p:txBody>
      </p:sp>
      <p:sp>
        <p:nvSpPr>
          <p:cNvPr id="6" name="Rectangle 5"/>
          <p:cNvSpPr/>
          <p:nvPr/>
        </p:nvSpPr>
        <p:spPr>
          <a:xfrm>
            <a:off x="397163" y="464512"/>
            <a:ext cx="6539346" cy="400110"/>
          </a:xfrm>
          <a:prstGeom prst="rect">
            <a:avLst/>
          </a:prstGeom>
        </p:spPr>
        <p:txBody>
          <a:bodyPr wrap="square">
            <a:spAutoFit/>
          </a:bodyPr>
          <a:lstStyle/>
          <a:p>
            <a:pPr>
              <a:spcAft>
                <a:spcPts val="600"/>
              </a:spcAft>
            </a:pPr>
            <a:r>
              <a:rPr lang="en-US" sz="2000" b="1" dirty="0" err="1" smtClean="0">
                <a:solidFill>
                  <a:srgbClr val="C65A11"/>
                </a:solidFill>
              </a:rPr>
              <a:t>Sefer</a:t>
            </a:r>
            <a:r>
              <a:rPr lang="en-US" sz="2000" b="1" dirty="0" smtClean="0">
                <a:solidFill>
                  <a:srgbClr val="C65A11"/>
                </a:solidFill>
              </a:rPr>
              <a:t> Hasidim (Parma), no. 982</a:t>
            </a:r>
            <a:endParaRPr lang="en-US" sz="2000" b="1" dirty="0">
              <a:solidFill>
                <a:srgbClr val="C65A11"/>
              </a:solidFill>
            </a:endParaRPr>
          </a:p>
        </p:txBody>
      </p:sp>
    </p:spTree>
    <p:extLst>
      <p:ext uri="{BB962C8B-B14F-4D97-AF65-F5344CB8AC3E}">
        <p14:creationId xmlns:p14="http://schemas.microsoft.com/office/powerpoint/2010/main" val="15225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8946" y="464512"/>
            <a:ext cx="4581236" cy="2939266"/>
          </a:xfrm>
          <a:prstGeom prst="rect">
            <a:avLst/>
          </a:prstGeom>
        </p:spPr>
        <p:txBody>
          <a:bodyPr wrap="square">
            <a:spAutoFit/>
          </a:bodyPr>
          <a:lstStyle/>
          <a:p>
            <a:pPr algn="just" rtl="1">
              <a:spcAft>
                <a:spcPts val="600"/>
              </a:spcAft>
            </a:pPr>
            <a:r>
              <a:rPr lang="he-IL" sz="2000" b="1" dirty="0">
                <a:solidFill>
                  <a:srgbClr val="C65A11"/>
                </a:solidFill>
                <a:latin typeface="Arial-BoldMT"/>
              </a:rPr>
              <a:t>ספר חסידים (</a:t>
            </a:r>
            <a:r>
              <a:rPr lang="he-IL" sz="2000" b="1" dirty="0" smtClean="0">
                <a:solidFill>
                  <a:srgbClr val="C65A11"/>
                </a:solidFill>
                <a:latin typeface="Arial-BoldMT"/>
              </a:rPr>
              <a:t>פרמא), ס</a:t>
            </a:r>
            <a:r>
              <a:rPr lang="he-IL" sz="2000" b="1" dirty="0">
                <a:solidFill>
                  <a:srgbClr val="C65A11"/>
                </a:solidFill>
                <a:latin typeface="Arial-BoldMT"/>
              </a:rPr>
              <a:t>' </a:t>
            </a:r>
            <a:r>
              <a:rPr lang="he-IL" sz="2000" b="1" dirty="0" smtClean="0">
                <a:solidFill>
                  <a:srgbClr val="C65A11"/>
                </a:solidFill>
                <a:latin typeface="Arial-BoldMT"/>
              </a:rPr>
              <a:t>תתקע"ז</a:t>
            </a:r>
            <a:endParaRPr lang="he-IL" sz="2000" b="1" dirty="0">
              <a:solidFill>
                <a:srgbClr val="C65A11"/>
              </a:solidFill>
              <a:latin typeface="Arial-BoldMT"/>
            </a:endParaRPr>
          </a:p>
          <a:p>
            <a:pPr algn="just" rtl="1"/>
            <a:r>
              <a:rPr lang="he-IL" sz="2000" dirty="0">
                <a:cs typeface="+mj-cs"/>
              </a:rPr>
              <a:t>אחד היה מחרף ומבזה את </a:t>
            </a:r>
            <a:r>
              <a:rPr lang="he-IL" sz="2000" dirty="0" smtClean="0">
                <a:cs typeface="+mj-cs"/>
              </a:rPr>
              <a:t>החסיד</a:t>
            </a:r>
            <a:r>
              <a:rPr lang="de-DE" sz="2000" dirty="0" smtClean="0">
                <a:cs typeface="+mj-cs"/>
              </a:rPr>
              <a:t> </a:t>
            </a:r>
            <a:r>
              <a:rPr lang="he-IL" sz="2000" dirty="0" smtClean="0">
                <a:cs typeface="+mj-cs"/>
              </a:rPr>
              <a:t>לא </a:t>
            </a:r>
            <a:r>
              <a:rPr lang="he-IL" sz="2000" dirty="0">
                <a:cs typeface="+mj-cs"/>
              </a:rPr>
              <a:t>נפלו פניו והיה מקללו </a:t>
            </a:r>
            <a:r>
              <a:rPr lang="he-IL" sz="2000" dirty="0" smtClean="0">
                <a:cs typeface="+mj-cs"/>
              </a:rPr>
              <a:t>בחייו</a:t>
            </a:r>
            <a:r>
              <a:rPr lang="de-DE" sz="2000" dirty="0" smtClean="0">
                <a:cs typeface="+mj-cs"/>
              </a:rPr>
              <a:t> </a:t>
            </a:r>
            <a:r>
              <a:rPr lang="he-IL" sz="2000" dirty="0" smtClean="0">
                <a:cs typeface="+mj-cs"/>
              </a:rPr>
              <a:t>ובממונו </a:t>
            </a:r>
            <a:r>
              <a:rPr lang="he-IL" sz="2000" dirty="0">
                <a:cs typeface="+mj-cs"/>
              </a:rPr>
              <a:t>היה מקללו שיזדמנו לו עונות </a:t>
            </a:r>
            <a:r>
              <a:rPr lang="he-IL" sz="2000" dirty="0" smtClean="0">
                <a:cs typeface="+mj-cs"/>
              </a:rPr>
              <a:t>הרבה</a:t>
            </a:r>
            <a:r>
              <a:rPr lang="de-DE" sz="2000" dirty="0" smtClean="0">
                <a:cs typeface="+mj-cs"/>
              </a:rPr>
              <a:t> </a:t>
            </a:r>
            <a:r>
              <a:rPr lang="he-IL" sz="2000" dirty="0" smtClean="0">
                <a:cs typeface="+mj-cs"/>
              </a:rPr>
              <a:t>כדי </a:t>
            </a:r>
            <a:r>
              <a:rPr lang="he-IL" sz="2000" dirty="0">
                <a:cs typeface="+mj-cs"/>
              </a:rPr>
              <a:t>שלא יהא בן העולם הבא ונתעצב </a:t>
            </a:r>
            <a:r>
              <a:rPr lang="he-IL" sz="2000" dirty="0" smtClean="0">
                <a:cs typeface="+mj-cs"/>
              </a:rPr>
              <a:t>ונפלו</a:t>
            </a:r>
            <a:r>
              <a:rPr lang="de-DE" sz="2000" dirty="0" smtClean="0">
                <a:cs typeface="+mj-cs"/>
              </a:rPr>
              <a:t> </a:t>
            </a:r>
            <a:r>
              <a:rPr lang="he-IL" sz="2000" dirty="0" smtClean="0">
                <a:cs typeface="+mj-cs"/>
              </a:rPr>
              <a:t>פניו </a:t>
            </a:r>
            <a:r>
              <a:rPr lang="he-IL" sz="2000" dirty="0">
                <a:cs typeface="+mj-cs"/>
              </a:rPr>
              <a:t>אמרו לו תלמידיו למה נפלו פניך אמר </a:t>
            </a:r>
            <a:r>
              <a:rPr lang="he-IL" sz="2000" dirty="0" smtClean="0">
                <a:cs typeface="+mj-cs"/>
              </a:rPr>
              <a:t>להם</a:t>
            </a:r>
            <a:r>
              <a:rPr lang="de-DE" sz="2000" dirty="0" smtClean="0">
                <a:cs typeface="+mj-cs"/>
              </a:rPr>
              <a:t> </a:t>
            </a:r>
            <a:r>
              <a:rPr lang="he-IL" sz="2000" dirty="0" smtClean="0">
                <a:cs typeface="+mj-cs"/>
              </a:rPr>
              <a:t>כשביישני </a:t>
            </a:r>
            <a:r>
              <a:rPr lang="he-IL" sz="2000" dirty="0">
                <a:cs typeface="+mj-cs"/>
              </a:rPr>
              <a:t>הרי לא פגם אותי ואין אני </a:t>
            </a:r>
            <a:r>
              <a:rPr lang="he-IL" sz="2000" dirty="0" smtClean="0">
                <a:cs typeface="+mj-cs"/>
              </a:rPr>
              <a:t>חפץ</a:t>
            </a:r>
            <a:r>
              <a:rPr lang="de-DE" sz="2000" dirty="0" smtClean="0">
                <a:cs typeface="+mj-cs"/>
              </a:rPr>
              <a:t> </a:t>
            </a:r>
            <a:r>
              <a:rPr lang="he-IL" sz="2000" dirty="0" smtClean="0">
                <a:cs typeface="+mj-cs"/>
              </a:rPr>
              <a:t>בכבודות </a:t>
            </a:r>
            <a:r>
              <a:rPr lang="he-IL" sz="2000" dirty="0">
                <a:cs typeface="+mj-cs"/>
              </a:rPr>
              <a:t>כשמת אדם לא יהנה </a:t>
            </a:r>
            <a:r>
              <a:rPr lang="he-IL" sz="2000" dirty="0" smtClean="0">
                <a:cs typeface="+mj-cs"/>
              </a:rPr>
              <a:t>מכבודו</a:t>
            </a:r>
            <a:r>
              <a:rPr lang="de-DE" sz="2000" dirty="0" smtClean="0">
                <a:cs typeface="+mj-cs"/>
              </a:rPr>
              <a:t> </a:t>
            </a:r>
            <a:r>
              <a:rPr lang="he-IL" sz="2000" dirty="0" smtClean="0">
                <a:cs typeface="+mj-cs"/>
              </a:rPr>
              <a:t>וכשקללני </a:t>
            </a:r>
            <a:r>
              <a:rPr lang="he-IL" sz="2000" dirty="0">
                <a:cs typeface="+mj-cs"/>
              </a:rPr>
              <a:t>בהנאת העולם הזה כל זה כלה </a:t>
            </a:r>
            <a:r>
              <a:rPr lang="he-IL" sz="2000" dirty="0" smtClean="0">
                <a:cs typeface="+mj-cs"/>
              </a:rPr>
              <a:t>אבל</a:t>
            </a:r>
            <a:r>
              <a:rPr lang="de-DE" sz="2000" dirty="0" smtClean="0">
                <a:cs typeface="+mj-cs"/>
              </a:rPr>
              <a:t> </a:t>
            </a:r>
            <a:r>
              <a:rPr lang="he-IL" sz="2000" dirty="0" smtClean="0">
                <a:cs typeface="+mj-cs"/>
              </a:rPr>
              <a:t>כשקלנני </a:t>
            </a:r>
            <a:r>
              <a:rPr lang="he-IL" sz="2000" dirty="0">
                <a:cs typeface="+mj-cs"/>
              </a:rPr>
              <a:t>בהנאת העולם הבא למרוד בהקב'</a:t>
            </a:r>
            <a:r>
              <a:rPr lang="he-IL" sz="2000" dirty="0" smtClean="0">
                <a:cs typeface="+mj-cs"/>
              </a:rPr>
              <a:t>'ה</a:t>
            </a:r>
            <a:r>
              <a:rPr lang="de-DE" sz="2000" dirty="0" smtClean="0">
                <a:cs typeface="+mj-cs"/>
              </a:rPr>
              <a:t> </a:t>
            </a:r>
            <a:r>
              <a:rPr lang="he-IL" sz="2000" dirty="0" smtClean="0">
                <a:cs typeface="+mj-cs"/>
              </a:rPr>
              <a:t>דאג </a:t>
            </a:r>
            <a:r>
              <a:rPr lang="he-IL" sz="2000" dirty="0">
                <a:cs typeface="+mj-cs"/>
              </a:rPr>
              <a:t>לבי פן לא יגרום </a:t>
            </a:r>
            <a:r>
              <a:rPr lang="he-IL" sz="2000" dirty="0" smtClean="0">
                <a:cs typeface="+mj-cs"/>
              </a:rPr>
              <a:t>עון</a:t>
            </a:r>
            <a:r>
              <a:rPr lang="de-DE" sz="2000" dirty="0" smtClean="0">
                <a:cs typeface="+mj-cs"/>
              </a:rPr>
              <a:t>…</a:t>
            </a:r>
            <a:endParaRPr lang="he-IL" sz="2000" dirty="0">
              <a:cs typeface="+mj-cs"/>
            </a:endParaRPr>
          </a:p>
        </p:txBody>
      </p:sp>
      <p:sp>
        <p:nvSpPr>
          <p:cNvPr id="6" name="Rectangle 5"/>
          <p:cNvSpPr/>
          <p:nvPr/>
        </p:nvSpPr>
        <p:spPr>
          <a:xfrm>
            <a:off x="397163" y="464512"/>
            <a:ext cx="6539346" cy="3862596"/>
          </a:xfrm>
          <a:prstGeom prst="rect">
            <a:avLst/>
          </a:prstGeom>
        </p:spPr>
        <p:txBody>
          <a:bodyPr wrap="square">
            <a:spAutoFit/>
          </a:bodyPr>
          <a:lstStyle/>
          <a:p>
            <a:pPr>
              <a:spcAft>
                <a:spcPts val="600"/>
              </a:spcAft>
            </a:pPr>
            <a:r>
              <a:rPr lang="en-US" sz="2000" b="1" dirty="0" err="1" smtClean="0">
                <a:solidFill>
                  <a:srgbClr val="C65A11"/>
                </a:solidFill>
              </a:rPr>
              <a:t>Sefer</a:t>
            </a:r>
            <a:r>
              <a:rPr lang="en-US" sz="2000" b="1" dirty="0" smtClean="0">
                <a:solidFill>
                  <a:srgbClr val="C65A11"/>
                </a:solidFill>
              </a:rPr>
              <a:t> Hasidim (Parma), no. 977</a:t>
            </a:r>
            <a:endParaRPr lang="en-US" sz="2000" b="1" dirty="0">
              <a:solidFill>
                <a:srgbClr val="C65A11"/>
              </a:solidFill>
            </a:endParaRPr>
          </a:p>
          <a:p>
            <a:pPr algn="just">
              <a:spcAft>
                <a:spcPts val="600"/>
              </a:spcAft>
            </a:pPr>
            <a:r>
              <a:rPr lang="de-DE" sz="2000" dirty="0" smtClean="0"/>
              <a:t>One </a:t>
            </a:r>
            <a:r>
              <a:rPr lang="en-US" sz="2000" dirty="0" smtClean="0"/>
              <a:t>[person] used to abuse and insult a </a:t>
            </a:r>
            <a:r>
              <a:rPr lang="en-US" sz="2000" i="1" dirty="0" smtClean="0"/>
              <a:t>Hasid</a:t>
            </a:r>
            <a:r>
              <a:rPr lang="en-US" sz="2000" dirty="0" smtClean="0"/>
              <a:t>; but he (the </a:t>
            </a:r>
            <a:r>
              <a:rPr lang="en-US" sz="2000" i="1" dirty="0" smtClean="0"/>
              <a:t>Hasid</a:t>
            </a:r>
            <a:r>
              <a:rPr lang="en-US" sz="2000" dirty="0" smtClean="0"/>
              <a:t>) did not get upset, [even as] he (the man) would curse [the </a:t>
            </a:r>
            <a:r>
              <a:rPr lang="en-US" sz="2000" i="1" dirty="0" smtClean="0"/>
              <a:t>Hasid</a:t>
            </a:r>
            <a:r>
              <a:rPr lang="en-US" sz="2000" dirty="0" smtClean="0"/>
              <a:t>’s] body and his possessions. But when he cursed him by saying he wished him many sins so that he might lose his share of the World to Come, that grieved and upset him. His students asked him, “Why did you get upset?” He said to them, “When he shamed me, he did not harm me. I need no honor, for when a man dies he cannot benefit from honor. But when he cursed my benefit in the World to Come by [wishing that I might] rebel against God, [then] I feared lest he cause me to sin…</a:t>
            </a:r>
            <a:endParaRPr lang="en-US" sz="2000" dirty="0"/>
          </a:p>
        </p:txBody>
      </p:sp>
    </p:spTree>
    <p:extLst>
      <p:ext uri="{BB962C8B-B14F-4D97-AF65-F5344CB8AC3E}">
        <p14:creationId xmlns:p14="http://schemas.microsoft.com/office/powerpoint/2010/main" val="265904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903</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Arial-BoldMT</vt:lpstr>
      <vt:lpstr>Calibri</vt:lpstr>
      <vt:lpstr>Calibri Light</vt:lpstr>
      <vt:lpstr>Times New Roman</vt:lpstr>
      <vt:lpstr>TimesNewRomanPSMT</vt:lpstr>
      <vt:lpstr>Office Theme</vt:lpstr>
      <vt:lpstr>A Hasid in Medieval Garb Piety and Popular Religion in Ashkenaz and Beyond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cp:lastModifiedBy>
  <cp:revision>18</cp:revision>
  <dcterms:created xsi:type="dcterms:W3CDTF">2023-03-22T13:24:33Z</dcterms:created>
  <dcterms:modified xsi:type="dcterms:W3CDTF">2023-03-29T08:52:20Z</dcterms:modified>
</cp:coreProperties>
</file>