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80" r:id="rId3"/>
    <p:sldId id="279" r:id="rId4"/>
    <p:sldId id="260" r:id="rId5"/>
    <p:sldId id="257" r:id="rId6"/>
    <p:sldId id="258" r:id="rId7"/>
    <p:sldId id="284" r:id="rId8"/>
    <p:sldId id="275" r:id="rId9"/>
    <p:sldId id="276" r:id="rId10"/>
    <p:sldId id="261" r:id="rId11"/>
    <p:sldId id="262" r:id="rId12"/>
    <p:sldId id="265" r:id="rId13"/>
    <p:sldId id="263" r:id="rId14"/>
    <p:sldId id="264" r:id="rId15"/>
    <p:sldId id="266" r:id="rId16"/>
    <p:sldId id="267" r:id="rId17"/>
    <p:sldId id="281" r:id="rId18"/>
    <p:sldId id="273" r:id="rId19"/>
    <p:sldId id="272" r:id="rId20"/>
    <p:sldId id="271" r:id="rId21"/>
    <p:sldId id="274" r:id="rId22"/>
    <p:sldId id="282" r:id="rId23"/>
    <p:sldId id="269" r:id="rId24"/>
    <p:sldId id="270" r:id="rId25"/>
    <p:sldId id="283"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11824-3196-4A19-A24B-38C6E91AD5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DF8463-EDAF-4327-929C-4CD5729090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D92CE4-C916-4442-BECD-7F1611456256}"/>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5" name="Footer Placeholder 4">
            <a:extLst>
              <a:ext uri="{FF2B5EF4-FFF2-40B4-BE49-F238E27FC236}">
                <a16:creationId xmlns:a16="http://schemas.microsoft.com/office/drawing/2014/main" id="{7595FBC4-3051-486C-A4EE-EC4E9DC0AA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9C3453-2DEB-45D2-9232-972B06E27250}"/>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101646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00B97-FCAD-4229-BF63-823F618B57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DA541D-11DB-4B55-AF74-94E926F0E3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F16DAD-503C-44D6-9214-C40110D15AC2}"/>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5" name="Footer Placeholder 4">
            <a:extLst>
              <a:ext uri="{FF2B5EF4-FFF2-40B4-BE49-F238E27FC236}">
                <a16:creationId xmlns:a16="http://schemas.microsoft.com/office/drawing/2014/main" id="{7B2188EA-94F8-4507-BE65-DD02971D14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6E833E-800F-4813-84D8-502517A6E31B}"/>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2458401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E45233-BFBF-4911-A690-DFF42E0976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2E5FFB-B4A2-4CF9-BA4D-D0CEBB0ECB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4155C6-67B7-4A33-A6ED-F5FDC6FE4E3E}"/>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5" name="Footer Placeholder 4">
            <a:extLst>
              <a:ext uri="{FF2B5EF4-FFF2-40B4-BE49-F238E27FC236}">
                <a16:creationId xmlns:a16="http://schemas.microsoft.com/office/drawing/2014/main" id="{F812E591-ACED-4F49-8988-C49EF3B8D7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A57ECE-4656-40DF-B463-BD187C7BC015}"/>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417928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A7BE-4FE0-4366-80E4-FF1D3BCCC7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14D9B4-A368-4087-BB51-6A9D962093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95BA3-19FB-4A6F-BE22-AE2DFE4D626E}"/>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5" name="Footer Placeholder 4">
            <a:extLst>
              <a:ext uri="{FF2B5EF4-FFF2-40B4-BE49-F238E27FC236}">
                <a16:creationId xmlns:a16="http://schemas.microsoft.com/office/drawing/2014/main" id="{D31B068D-006A-4B13-ACB3-C1AB0D5D6C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13001-77A0-436C-90E9-A620CAA3D385}"/>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192396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A4DAC-737F-4FFA-A3BF-0F76B9A884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C0BD38-B4D3-4642-92D8-D9AE30339C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A9E698-6B03-4FB9-9185-C10CE56762D4}"/>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5" name="Footer Placeholder 4">
            <a:extLst>
              <a:ext uri="{FF2B5EF4-FFF2-40B4-BE49-F238E27FC236}">
                <a16:creationId xmlns:a16="http://schemas.microsoft.com/office/drawing/2014/main" id="{C86D3C5F-9F71-4868-97BA-F37FBA0B44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17B66B-0DE3-44CE-B3BF-1F0354971491}"/>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801994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344FC-A8A0-47F2-975D-E879B2EEFD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9BD973-F4D9-4B47-A210-BDBE7CA1C1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58EE95-A00C-4AE5-9DCE-5299EDF74D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33203E-27B3-455E-BA0A-FD13347AAEB4}"/>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6" name="Footer Placeholder 5">
            <a:extLst>
              <a:ext uri="{FF2B5EF4-FFF2-40B4-BE49-F238E27FC236}">
                <a16:creationId xmlns:a16="http://schemas.microsoft.com/office/drawing/2014/main" id="{F5B1863D-D1D6-471E-B19E-5CBF8027A5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8C7B45-36F8-4D20-A6D8-3F6F80407CF2}"/>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2406605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46FA0-CAAD-421E-9C3B-2D2E70F406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9212BD-7964-4E80-AF43-95069CFABC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E9D5ED-C5D2-4C98-ABDE-40BB2CE58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F80D69-6590-40A6-9215-49EB952B9F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2DB296-21F3-4FB5-9368-82CAFB2B60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15901C-478E-45E2-9501-113287D91F06}"/>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8" name="Footer Placeholder 7">
            <a:extLst>
              <a:ext uri="{FF2B5EF4-FFF2-40B4-BE49-F238E27FC236}">
                <a16:creationId xmlns:a16="http://schemas.microsoft.com/office/drawing/2014/main" id="{7E1E1354-0F37-44F6-9FF6-1E992D513F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4D9E6A-6D9C-4951-ACDD-93C626B98895}"/>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2789938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66BB9-3736-4BF6-BB50-FB3621E240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4B3C2E-F8D1-4517-B3F2-C24323AA8201}"/>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4" name="Footer Placeholder 3">
            <a:extLst>
              <a:ext uri="{FF2B5EF4-FFF2-40B4-BE49-F238E27FC236}">
                <a16:creationId xmlns:a16="http://schemas.microsoft.com/office/drawing/2014/main" id="{3739B401-C8EC-4EDE-9914-AECD93E8DE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3DE56F-E618-489C-A914-644ABE8C0FBD}"/>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425538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D82D3B-C5CB-4D6A-AE42-1AB767DF5AAB}"/>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3" name="Footer Placeholder 2">
            <a:extLst>
              <a:ext uri="{FF2B5EF4-FFF2-40B4-BE49-F238E27FC236}">
                <a16:creationId xmlns:a16="http://schemas.microsoft.com/office/drawing/2014/main" id="{7464328E-61DF-431B-85F7-71E0A58049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2D7EEB-E30F-407E-8547-D308354BD28B}"/>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2445796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3350C-AB54-4AA8-8501-77E8E365CE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55C301-40FC-468A-A80E-31FDFD6ED2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5B23E5-4236-471B-94DF-159E3EA628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0D9142-B899-4744-8DE6-87C397C8333C}"/>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6" name="Footer Placeholder 5">
            <a:extLst>
              <a:ext uri="{FF2B5EF4-FFF2-40B4-BE49-F238E27FC236}">
                <a16:creationId xmlns:a16="http://schemas.microsoft.com/office/drawing/2014/main" id="{763DC788-0003-43A8-9843-062F887AB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B8F7FF-3158-466E-8EE9-D12A94DE1BB5}"/>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137149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F9F35-49C9-49E9-803B-4998044CD2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DF0D84-9446-4319-841B-1809AED3E1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DC9770-8ED4-41E4-A7CF-6C7EE7BCAA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B5F96-5E71-4A0A-A285-BAF8CF9F0312}"/>
              </a:ext>
            </a:extLst>
          </p:cNvPr>
          <p:cNvSpPr>
            <a:spLocks noGrp="1"/>
          </p:cNvSpPr>
          <p:nvPr>
            <p:ph type="dt" sz="half" idx="10"/>
          </p:nvPr>
        </p:nvSpPr>
        <p:spPr/>
        <p:txBody>
          <a:bodyPr/>
          <a:lstStyle/>
          <a:p>
            <a:fld id="{BEB8FF64-8290-4799-B389-362E9E7488B2}" type="datetimeFigureOut">
              <a:rPr lang="en-US" smtClean="0"/>
              <a:t>4/27/2021</a:t>
            </a:fld>
            <a:endParaRPr lang="en-US"/>
          </a:p>
        </p:txBody>
      </p:sp>
      <p:sp>
        <p:nvSpPr>
          <p:cNvPr id="6" name="Footer Placeholder 5">
            <a:extLst>
              <a:ext uri="{FF2B5EF4-FFF2-40B4-BE49-F238E27FC236}">
                <a16:creationId xmlns:a16="http://schemas.microsoft.com/office/drawing/2014/main" id="{ED045AEB-31C8-43AE-9FD5-0D5588700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264863-1004-4416-ABC6-331434C19D82}"/>
              </a:ext>
            </a:extLst>
          </p:cNvPr>
          <p:cNvSpPr>
            <a:spLocks noGrp="1"/>
          </p:cNvSpPr>
          <p:nvPr>
            <p:ph type="sldNum" sz="quarter" idx="12"/>
          </p:nvPr>
        </p:nvSpPr>
        <p:spPr/>
        <p:txBody>
          <a:bodyPr/>
          <a:lstStyle/>
          <a:p>
            <a:fld id="{5C25ADA9-DEB2-46E8-8331-F8E17AD5D453}" type="slidenum">
              <a:rPr lang="en-US" smtClean="0"/>
              <a:t>‹#›</a:t>
            </a:fld>
            <a:endParaRPr lang="en-US"/>
          </a:p>
        </p:txBody>
      </p:sp>
    </p:spTree>
    <p:extLst>
      <p:ext uri="{BB962C8B-B14F-4D97-AF65-F5344CB8AC3E}">
        <p14:creationId xmlns:p14="http://schemas.microsoft.com/office/powerpoint/2010/main" val="228084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B82B22-E6CC-4EC4-AB12-79AACF27A8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5D43CF-23AA-459B-A17F-60C7CFBFA9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CAEB37-CD9D-4E44-B190-B98EC1E5FA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B8FF64-8290-4799-B389-362E9E7488B2}" type="datetimeFigureOut">
              <a:rPr lang="en-US" smtClean="0"/>
              <a:t>4/27/2021</a:t>
            </a:fld>
            <a:endParaRPr lang="en-US"/>
          </a:p>
        </p:txBody>
      </p:sp>
      <p:sp>
        <p:nvSpPr>
          <p:cNvPr id="5" name="Footer Placeholder 4">
            <a:extLst>
              <a:ext uri="{FF2B5EF4-FFF2-40B4-BE49-F238E27FC236}">
                <a16:creationId xmlns:a16="http://schemas.microsoft.com/office/drawing/2014/main" id="{EE165061-4FC9-44CA-A5B8-1BFA93562A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71946D-72F6-4552-8EB6-2E7EF2690B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5ADA9-DEB2-46E8-8331-F8E17AD5D453}" type="slidenum">
              <a:rPr lang="en-US" smtClean="0"/>
              <a:t>‹#›</a:t>
            </a:fld>
            <a:endParaRPr lang="en-US"/>
          </a:p>
        </p:txBody>
      </p:sp>
    </p:spTree>
    <p:extLst>
      <p:ext uri="{BB962C8B-B14F-4D97-AF65-F5344CB8AC3E}">
        <p14:creationId xmlns:p14="http://schemas.microsoft.com/office/powerpoint/2010/main" val="3266797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1BB6A5-4032-4F55-BD53-F6DB983DCADC}"/>
              </a:ext>
            </a:extLst>
          </p:cNvPr>
          <p:cNvSpPr txBox="1"/>
          <p:nvPr/>
        </p:nvSpPr>
        <p:spPr>
          <a:xfrm>
            <a:off x="81280" y="0"/>
            <a:ext cx="12110720" cy="7534050"/>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r>
              <a:rPr lang="en-US" sz="2800">
                <a:effectLst/>
                <a:latin typeface="Copperplate Gothic Bold" panose="020E0705020206020404" pitchFamily="34" charset="0"/>
                <a:ea typeface="Calibri" panose="020F0502020204030204" pitchFamily="34" charset="0"/>
                <a:cs typeface="Arial" panose="020B0604020202020204" pitchFamily="34" charset="0"/>
              </a:rPr>
              <a:t>Death and Afterlife </a:t>
            </a:r>
          </a:p>
          <a:p>
            <a:pPr marL="0" marR="0" algn="ctr">
              <a:lnSpc>
                <a:spcPct val="107000"/>
              </a:lnSpc>
              <a:spcBef>
                <a:spcPts val="0"/>
              </a:spcBef>
              <a:spcAft>
                <a:spcPts val="800"/>
              </a:spcAft>
            </a:pPr>
            <a:r>
              <a:rPr lang="en-US" sz="2800">
                <a:effectLst/>
                <a:latin typeface="Copperplate Gothic Bold" panose="020E0705020206020404" pitchFamily="34" charset="0"/>
                <a:ea typeface="Calibri" panose="020F0502020204030204" pitchFamily="34" charset="0"/>
                <a:cs typeface="Arial" panose="020B0604020202020204" pitchFamily="34" charset="0"/>
              </a:rPr>
              <a:t>in Rabbinic and Kabbalistic Imaginations</a:t>
            </a:r>
          </a:p>
          <a:p>
            <a:pPr marL="0" marR="0" algn="ctr">
              <a:lnSpc>
                <a:spcPct val="107000"/>
              </a:lnSpc>
              <a:spcBef>
                <a:spcPts val="0"/>
              </a:spcBef>
              <a:spcAft>
                <a:spcPts val="800"/>
              </a:spcAft>
            </a:pPr>
            <a:r>
              <a:rPr lang="en-US" sz="2800">
                <a:effectLst/>
                <a:latin typeface="Copperplate Gothic Bold" panose="020E0705020206020404" pitchFamily="34" charset="0"/>
                <a:ea typeface="Calibri" panose="020F0502020204030204" pitchFamily="34" charset="0"/>
                <a:cs typeface="Arial" panose="020B0604020202020204" pitchFamily="34" charset="0"/>
              </a:rPr>
              <a:t>Session Three:</a:t>
            </a:r>
          </a:p>
          <a:p>
            <a:pPr marL="0" marR="0" algn="ctr">
              <a:lnSpc>
                <a:spcPct val="107000"/>
              </a:lnSpc>
              <a:spcBef>
                <a:spcPts val="0"/>
              </a:spcBef>
              <a:spcAft>
                <a:spcPts val="800"/>
              </a:spcAft>
            </a:pPr>
            <a:endParaRPr lang="en-US" sz="28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What is a Self?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Integration</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And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Disintegration</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 During and After Life</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1445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469DC0-AC46-4A99-8CA1-6D46F86860D2}"/>
              </a:ext>
            </a:extLst>
          </p:cNvPr>
          <p:cNvSpPr txBox="1"/>
          <p:nvPr/>
        </p:nvSpPr>
        <p:spPr>
          <a:xfrm>
            <a:off x="0" y="243840"/>
            <a:ext cx="12192000" cy="2246769"/>
          </a:xfrm>
          <a:prstGeom prst="rect">
            <a:avLst/>
          </a:prstGeom>
          <a:noFill/>
        </p:spPr>
        <p:txBody>
          <a:bodyPr wrap="square">
            <a:spAutoFit/>
          </a:bodyPr>
          <a:lstStyle/>
          <a:p>
            <a:pPr marL="457200" indent="-457200" algn="ctr">
              <a:buFont typeface="Wingdings" panose="05000000000000000000" pitchFamily="2" charset="2"/>
              <a:buChar char="Ø"/>
            </a:pPr>
            <a:r>
              <a:rPr lang="en-US" sz="2800" b="1" u="sng">
                <a:latin typeface="Bookman Old Style" panose="02050604050505020204" pitchFamily="18" charset="0"/>
              </a:rPr>
              <a:t>Zohar I:218b-219a</a:t>
            </a:r>
          </a:p>
          <a:p>
            <a:pPr algn="ctr" rtl="1"/>
            <a:endParaRPr lang="en-US" sz="2800" b="1">
              <a:latin typeface="Bookman Old Style" panose="02050604050505020204" pitchFamily="18" charset="0"/>
            </a:endParaRPr>
          </a:p>
          <a:p>
            <a:pPr algn="ctr" rtl="1"/>
            <a:r>
              <a:rPr lang="en-US" sz="2800" b="1">
                <a:latin typeface="Bookman Old Style" panose="02050604050505020204" pitchFamily="18" charset="0"/>
              </a:rPr>
              <a:t>אָמַר רִבִּי יְהוּדָה, כָּל ז' יוֹמִין, נִשְׁמָתָא אָזְלָא מִבֵּיתֵיהּ לְקִבְרֵיהּ, וּמִקִּבְרֵיהּ לְבֵיתֵיהּ, וְאִתְאַבָּלַת עֲלוֹי   דְגוּפָא. דִּכְתִיב),  איוב יד(  אַךְ בְּשָׂרוֹ עָלָיו יִכְאָב וְנַפְשׁוֹ עָלָיו תֶּאֱבָל. אָזְלָא וְיָתְבָא בְּבֵיתֵיהּ, חָמֵי לְכֻלְּהוּ עֲצִיבִין וּמִתְאַבְּלָא:</a:t>
            </a:r>
          </a:p>
        </p:txBody>
      </p:sp>
    </p:spTree>
    <p:extLst>
      <p:ext uri="{BB962C8B-B14F-4D97-AF65-F5344CB8AC3E}">
        <p14:creationId xmlns:p14="http://schemas.microsoft.com/office/powerpoint/2010/main" val="97182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B57E90-2720-4321-939C-EFE89735CD34}"/>
              </a:ext>
            </a:extLst>
          </p:cNvPr>
          <p:cNvSpPr txBox="1"/>
          <p:nvPr/>
        </p:nvSpPr>
        <p:spPr>
          <a:xfrm>
            <a:off x="91440" y="0"/>
            <a:ext cx="12100560" cy="6478953"/>
          </a:xfrm>
          <a:prstGeom prst="rect">
            <a:avLst/>
          </a:prstGeom>
          <a:noFill/>
        </p:spPr>
        <p:txBody>
          <a:bodyPr wrap="square">
            <a:spAutoFit/>
          </a:bodyPr>
          <a:lstStyle/>
          <a:p>
            <a:pPr algn="ctr">
              <a:lnSpc>
                <a:spcPct val="150000"/>
              </a:lnSpc>
            </a:pPr>
            <a:r>
              <a:rPr lang="en-US" sz="2800" b="1">
                <a:latin typeface="Bookman Old Style" panose="02050604050505020204" pitchFamily="18" charset="0"/>
              </a:rPr>
              <a:t>Rabbi Yehudah said, “All seven days, </a:t>
            </a:r>
          </a:p>
          <a:p>
            <a:pPr algn="ctr">
              <a:lnSpc>
                <a:spcPct val="150000"/>
              </a:lnSpc>
            </a:pPr>
            <a:r>
              <a:rPr lang="en-US" sz="2800" b="1">
                <a:latin typeface="Bookman Old Style" panose="02050604050505020204" pitchFamily="18" charset="0"/>
              </a:rPr>
              <a:t>the </a:t>
            </a:r>
            <a:r>
              <a:rPr lang="en-US" sz="2800" b="1" i="1">
                <a:latin typeface="Bookman Old Style" panose="02050604050505020204" pitchFamily="18" charset="0"/>
              </a:rPr>
              <a:t>neshama</a:t>
            </a:r>
            <a:r>
              <a:rPr lang="en-US" sz="2800" b="1">
                <a:latin typeface="Bookman Old Style" panose="02050604050505020204" pitchFamily="18" charset="0"/>
              </a:rPr>
              <a:t> goes from his house to his grave, </a:t>
            </a:r>
          </a:p>
          <a:p>
            <a:pPr algn="ctr">
              <a:lnSpc>
                <a:spcPct val="150000"/>
              </a:lnSpc>
            </a:pPr>
            <a:r>
              <a:rPr lang="en-US" sz="2800" b="1">
                <a:latin typeface="Bookman Old Style" panose="02050604050505020204" pitchFamily="18" charset="0"/>
              </a:rPr>
              <a:t>and from his grave to his house, </a:t>
            </a:r>
          </a:p>
          <a:p>
            <a:pPr algn="ctr">
              <a:lnSpc>
                <a:spcPct val="150000"/>
              </a:lnSpc>
            </a:pPr>
            <a:r>
              <a:rPr lang="en-US" sz="2800" b="1">
                <a:latin typeface="Bookman Old Style" panose="02050604050505020204" pitchFamily="18" charset="0"/>
              </a:rPr>
              <a:t>mourning over the body, </a:t>
            </a:r>
          </a:p>
          <a:p>
            <a:pPr algn="ctr">
              <a:lnSpc>
                <a:spcPct val="150000"/>
              </a:lnSpc>
            </a:pPr>
            <a:r>
              <a:rPr lang="en-US" sz="2800" b="1">
                <a:latin typeface="Bookman Old Style" panose="02050604050505020204" pitchFamily="18" charset="0"/>
              </a:rPr>
              <a:t>as is written: “Surely his flesh feels pain for him </a:t>
            </a:r>
          </a:p>
          <a:p>
            <a:pPr algn="ctr">
              <a:lnSpc>
                <a:spcPct val="150000"/>
              </a:lnSpc>
            </a:pPr>
            <a:r>
              <a:rPr lang="en-US" sz="2800" b="1">
                <a:latin typeface="Bookman Old Style" panose="02050604050505020204" pitchFamily="18" charset="0"/>
              </a:rPr>
              <a:t>and his soul mourns for him” (Job 14: 22). </a:t>
            </a:r>
          </a:p>
          <a:p>
            <a:pPr algn="ctr">
              <a:lnSpc>
                <a:spcPct val="150000"/>
              </a:lnSpc>
            </a:pPr>
            <a:r>
              <a:rPr lang="en-US" sz="2800" b="1">
                <a:latin typeface="Bookman Old Style" panose="02050604050505020204" pitchFamily="18" charset="0"/>
              </a:rPr>
              <a:t>She goes and sits in the house, </a:t>
            </a:r>
          </a:p>
          <a:p>
            <a:pPr algn="ctr">
              <a:lnSpc>
                <a:spcPct val="150000"/>
              </a:lnSpc>
            </a:pPr>
            <a:r>
              <a:rPr lang="en-US" sz="2800" b="1">
                <a:latin typeface="Bookman Old Style" panose="02050604050505020204" pitchFamily="18" charset="0"/>
              </a:rPr>
              <a:t>sees all of them sad, and mourns.</a:t>
            </a:r>
          </a:p>
          <a:p>
            <a:pPr algn="ctr">
              <a:lnSpc>
                <a:spcPct val="150000"/>
              </a:lnSpc>
            </a:pPr>
            <a:endParaRPr lang="en-US" sz="2800" b="1">
              <a:latin typeface="Bookman Old Style" panose="02050604050505020204" pitchFamily="18" charset="0"/>
            </a:endParaRPr>
          </a:p>
          <a:p>
            <a:pPr algn="ctr">
              <a:lnSpc>
                <a:spcPct val="150000"/>
              </a:lnSpc>
            </a:pPr>
            <a:r>
              <a:rPr lang="en-US" sz="2800" b="1">
                <a:latin typeface="Bookman Old Style" panose="02050604050505020204" pitchFamily="18" charset="0"/>
              </a:rPr>
              <a:t> </a:t>
            </a:r>
          </a:p>
        </p:txBody>
      </p:sp>
    </p:spTree>
    <p:extLst>
      <p:ext uri="{BB962C8B-B14F-4D97-AF65-F5344CB8AC3E}">
        <p14:creationId xmlns:p14="http://schemas.microsoft.com/office/powerpoint/2010/main" val="4094525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6501A6-C0D6-4A31-B58B-6BD8EF745295}"/>
              </a:ext>
            </a:extLst>
          </p:cNvPr>
          <p:cNvSpPr txBox="1"/>
          <p:nvPr/>
        </p:nvSpPr>
        <p:spPr>
          <a:xfrm>
            <a:off x="81280" y="0"/>
            <a:ext cx="11968480" cy="6802055"/>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Dissociation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And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Unity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Of the Self</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After</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Death</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79259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BAA58D-1FA4-4699-BD97-7C44A0A92BB0}"/>
              </a:ext>
            </a:extLst>
          </p:cNvPr>
          <p:cNvSpPr txBox="1"/>
          <p:nvPr/>
        </p:nvSpPr>
        <p:spPr>
          <a:xfrm>
            <a:off x="132080" y="335280"/>
            <a:ext cx="11968480" cy="6124754"/>
          </a:xfrm>
          <a:prstGeom prst="rect">
            <a:avLst/>
          </a:prstGeom>
          <a:noFill/>
        </p:spPr>
        <p:txBody>
          <a:bodyPr wrap="square">
            <a:spAutoFit/>
          </a:bodyPr>
          <a:lstStyle/>
          <a:p>
            <a:pPr marL="457200" indent="-457200" algn="ctr">
              <a:buFont typeface="Wingdings" panose="05000000000000000000" pitchFamily="2" charset="2"/>
              <a:buChar char="Ø"/>
            </a:pPr>
            <a:r>
              <a:rPr lang="en-US" sz="2800" b="1" u="sng">
                <a:latin typeface="Bookman Old Style" panose="02050604050505020204" pitchFamily="18" charset="0"/>
              </a:rPr>
              <a:t>Zohar II:141a</a:t>
            </a:r>
          </a:p>
          <a:p>
            <a:pPr algn="ctr" rtl="1"/>
            <a:endParaRPr lang="en-US" sz="2800" b="1">
              <a:latin typeface="Bookman Old Style" panose="02050604050505020204" pitchFamily="18" charset="0"/>
            </a:endParaRPr>
          </a:p>
          <a:p>
            <a:pPr algn="ctr" rtl="1"/>
            <a:r>
              <a:rPr lang="en-US" sz="2800" b="1">
                <a:latin typeface="Bookman Old Style" panose="02050604050505020204" pitchFamily="18" charset="0"/>
              </a:rPr>
              <a:t>תְּלַת שְׁמָהָן אִקְרֵי נִשְׁמְתָא דְּבַר נָשׁ, נֶפֶשׁ, רוּחָא, וְנִשְׁמָתָא. וְכֻלְּהוּ כְּלִילָן דָּא בְּדָא, וּבִתְלַת דּוּכְתֵּי אִשְׁתְּכַח חֵילַיְיהוּ. נֶפֶשׁ דָּא, אִשְׁתְּכַחַת גּוֹ קִבְרָא, עַד דְּגוּפָא אִתְבְּלֵי בְּעַפְרָא, וּבְדָא מִתְגַּלְגְּלָת הַאי עָלְמָא, לְאִשְׁתַּכְּחָא גּוֹ חַיַּיָא, וּלְמִנְדַּע בְּצַעֲרָא דִּלְהוֹן, וּבְשַׁעֲתָא דִּי אִצְטְרִיכוּ, בָּעָאת רַחֲמֵי עָלַיְיהוּ:</a:t>
            </a:r>
          </a:p>
          <a:p>
            <a:pPr algn="ctr" rtl="1"/>
            <a:r>
              <a:rPr lang="he-IL" sz="2800" b="1">
                <a:latin typeface="Bookman Old Style" panose="02050604050505020204" pitchFamily="18" charset="0"/>
              </a:rPr>
              <a:t>רוּחָא דָּא, אִיהוּ דְּעָאל בְּגִּנְתָּא דִּי בְּאַרְעָא, וְאִצְטַיָיר תַּמָּן, בְּדִיּוּקְנָא דְּגוּפָא דְּהַאי עָלְמָא, בְּחַד מַלְבּוּשָׁא דְּמִתְלַבְּשָׁא תַּמָּן. וְדָא אִתְהֲנֵי תַּמָּן בַּהֲנָאִין וְכִסּוּפִין בְּזִיוָא דִּבְגִּנְתָּא. וּבְשַׁבָּתֵי וְיַרְחֵי וּזְמָנֵי, סַלְּקָא לְעֵילָּא,  וְאִתְהֲנֵי תַּמָּן, וְתָב לְאַתְרֵיהּ. </a:t>
            </a:r>
            <a:endParaRPr lang="en-US" sz="2800" b="1">
              <a:latin typeface="Bookman Old Style" panose="02050604050505020204" pitchFamily="18" charset="0"/>
            </a:endParaRPr>
          </a:p>
          <a:p>
            <a:pPr algn="ctr" rtl="1"/>
            <a:r>
              <a:rPr lang="he-IL" sz="2800" b="1">
                <a:latin typeface="Bookman Old Style" panose="02050604050505020204" pitchFamily="18" charset="0"/>
              </a:rPr>
              <a:t>נְשָׁמָה אִיהִי סַלְּקָא מִיָּד לְאַתְרָהָא, לְהַהוּא אֲתָר דְּנַפְקָת מִתַּמָּן, וְדָא אִיהִי דִּבְגִינָהּ אִתְנְהִירַת בּוּצִינָא, לְאַנְהָרָא לְעֵילָּא. דָּא לָא נַחְתַּת לְתַתָּא לְעָלְמִין, בְּדָא אִתְכְּלִילַת, מַאן דְּאִתְכְּלִילַת מִכָּל סִטְרִין מֵעֵילָּא וּמִתַּתָּא. וְעַד דְּהַאי לָא סַלְּקָא לְאִתְקַשְּׁרָא בְּכוּרְסְיָּיא, לָא מִתְעַטְּרָא רוּחַ בְּגִּנְתָּא דִּי בְּאַרְעָא, וְנֶפֶשׁ לָא מִתְיַשְּׁבָא בְּדוּכְתָּהָא. כֵּיוָן דְּאִיהִי סַלְּקָא, כֻּלְּהוּ אִית לְהוּ נַיְיחָא:</a:t>
            </a:r>
            <a:endParaRPr lang="en-US" sz="2800" b="1">
              <a:latin typeface="Bookman Old Style" panose="02050604050505020204" pitchFamily="18" charset="0"/>
            </a:endParaRPr>
          </a:p>
        </p:txBody>
      </p:sp>
    </p:spTree>
    <p:extLst>
      <p:ext uri="{BB962C8B-B14F-4D97-AF65-F5344CB8AC3E}">
        <p14:creationId xmlns:p14="http://schemas.microsoft.com/office/powerpoint/2010/main" val="1820909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1EB036-32B7-4913-9826-AAFF1884B3EC}"/>
              </a:ext>
            </a:extLst>
          </p:cNvPr>
          <p:cNvSpPr txBox="1"/>
          <p:nvPr/>
        </p:nvSpPr>
        <p:spPr>
          <a:xfrm>
            <a:off x="111760" y="304800"/>
            <a:ext cx="11998960" cy="7771615"/>
          </a:xfrm>
          <a:prstGeom prst="rect">
            <a:avLst/>
          </a:prstGeom>
          <a:noFill/>
        </p:spPr>
        <p:txBody>
          <a:bodyPr wrap="square">
            <a:spAutoFit/>
          </a:bodyPr>
          <a:lstStyle/>
          <a:p>
            <a:pPr algn="ctr">
              <a:lnSpc>
                <a:spcPct val="150000"/>
              </a:lnSpc>
            </a:pPr>
            <a:r>
              <a:rPr lang="en-US" sz="2800" b="1">
                <a:latin typeface="Bookman Old Style" panose="02050604050505020204" pitchFamily="18" charset="0"/>
              </a:rPr>
              <a:t>The soul of a human is called by three names: </a:t>
            </a:r>
          </a:p>
          <a:p>
            <a:pPr algn="ctr">
              <a:lnSpc>
                <a:spcPct val="150000"/>
              </a:lnSpc>
            </a:pPr>
            <a:r>
              <a:rPr lang="en-US" sz="2800" b="1" i="1">
                <a:latin typeface="Bookman Old Style" panose="02050604050505020204" pitchFamily="18" charset="0"/>
              </a:rPr>
              <a:t>nefesh, ruaḥ, neshamah</a:t>
            </a:r>
            <a:r>
              <a:rPr lang="en-US" sz="2800" b="1">
                <a:latin typeface="Bookman Old Style" panose="02050604050505020204" pitchFamily="18" charset="0"/>
              </a:rPr>
              <a:t>. </a:t>
            </a:r>
          </a:p>
          <a:p>
            <a:pPr algn="ctr">
              <a:lnSpc>
                <a:spcPct val="150000"/>
              </a:lnSpc>
            </a:pPr>
            <a:r>
              <a:rPr lang="en-US" sz="2800" b="1">
                <a:latin typeface="Bookman Old Style" panose="02050604050505020204" pitchFamily="18" charset="0"/>
              </a:rPr>
              <a:t>All are comprised within one another, </a:t>
            </a:r>
          </a:p>
          <a:p>
            <a:pPr algn="ctr">
              <a:lnSpc>
                <a:spcPct val="150000"/>
              </a:lnSpc>
            </a:pPr>
            <a:r>
              <a:rPr lang="en-US" sz="2800" b="1">
                <a:latin typeface="Bookman Old Style" panose="02050604050505020204" pitchFamily="18" charset="0"/>
              </a:rPr>
              <a:t>while their power [after death] resides in three places. </a:t>
            </a:r>
          </a:p>
          <a:p>
            <a:pPr algn="ctr">
              <a:lnSpc>
                <a:spcPct val="150000"/>
              </a:lnSpc>
            </a:pPr>
            <a:r>
              <a:rPr lang="en-US" sz="2800" b="1" i="1">
                <a:latin typeface="Bookman Old Style" panose="02050604050505020204" pitchFamily="18" charset="0"/>
              </a:rPr>
              <a:t>Nefesh</a:t>
            </a:r>
            <a:r>
              <a:rPr lang="en-US" sz="2800" b="1">
                <a:latin typeface="Bookman Old Style" panose="02050604050505020204" pitchFamily="18" charset="0"/>
              </a:rPr>
              <a:t> resides in the grave </a:t>
            </a:r>
          </a:p>
          <a:p>
            <a:pPr algn="ctr">
              <a:lnSpc>
                <a:spcPct val="150000"/>
              </a:lnSpc>
            </a:pPr>
            <a:r>
              <a:rPr lang="en-US" sz="2800" b="1">
                <a:latin typeface="Bookman Old Style" panose="02050604050505020204" pitchFamily="18" charset="0"/>
              </a:rPr>
              <a:t>while the body decomposes in the dust, </a:t>
            </a:r>
          </a:p>
          <a:p>
            <a:pPr algn="ctr">
              <a:lnSpc>
                <a:spcPct val="150000"/>
              </a:lnSpc>
            </a:pPr>
            <a:r>
              <a:rPr lang="en-US" sz="2800" b="1">
                <a:latin typeface="Bookman Old Style" panose="02050604050505020204" pitchFamily="18" charset="0"/>
              </a:rPr>
              <a:t>and she revolves in this world </a:t>
            </a:r>
          </a:p>
          <a:p>
            <a:pPr algn="ctr">
              <a:lnSpc>
                <a:spcPct val="150000"/>
              </a:lnSpc>
            </a:pPr>
            <a:r>
              <a:rPr lang="en-US" sz="2800" b="1">
                <a:latin typeface="Bookman Old Style" panose="02050604050505020204" pitchFamily="18" charset="0"/>
              </a:rPr>
              <a:t>to be present among the living </a:t>
            </a:r>
          </a:p>
          <a:p>
            <a:pPr algn="ctr">
              <a:lnSpc>
                <a:spcPct val="150000"/>
              </a:lnSpc>
            </a:pPr>
            <a:r>
              <a:rPr lang="en-US" sz="2800" b="1">
                <a:latin typeface="Bookman Old Style" panose="02050604050505020204" pitchFamily="18" charset="0"/>
              </a:rPr>
              <a:t>and to perceive their suffering. </a:t>
            </a:r>
          </a:p>
          <a:p>
            <a:pPr algn="ctr">
              <a:lnSpc>
                <a:spcPct val="150000"/>
              </a:lnSpc>
            </a:pPr>
            <a:r>
              <a:rPr lang="en-US" sz="2800" b="1">
                <a:latin typeface="Bookman Old Style" panose="02050604050505020204" pitchFamily="18" charset="0"/>
              </a:rPr>
              <a:t>When they are in need, she pleads for mercy.</a:t>
            </a:r>
          </a:p>
          <a:p>
            <a:pPr>
              <a:lnSpc>
                <a:spcPct val="150000"/>
              </a:lnSpc>
            </a:pPr>
            <a:endParaRPr lang="en-US" sz="2800" b="1">
              <a:latin typeface="Bookman Old Style" panose="02050604050505020204" pitchFamily="18" charset="0"/>
            </a:endParaRPr>
          </a:p>
          <a:p>
            <a:pPr>
              <a:lnSpc>
                <a:spcPct val="150000"/>
              </a:lnSpc>
            </a:pPr>
            <a:r>
              <a:rPr lang="en-US" sz="2800" b="1">
                <a:latin typeface="Bookman Old Style" panose="02050604050505020204" pitchFamily="18" charset="0"/>
              </a:rPr>
              <a:t> </a:t>
            </a:r>
          </a:p>
        </p:txBody>
      </p:sp>
    </p:spTree>
    <p:extLst>
      <p:ext uri="{BB962C8B-B14F-4D97-AF65-F5344CB8AC3E}">
        <p14:creationId xmlns:p14="http://schemas.microsoft.com/office/powerpoint/2010/main" val="1045420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BA4F64-A496-40B4-9B53-8514D0A35133}"/>
              </a:ext>
            </a:extLst>
          </p:cNvPr>
          <p:cNvSpPr txBox="1"/>
          <p:nvPr/>
        </p:nvSpPr>
        <p:spPr>
          <a:xfrm>
            <a:off x="152400" y="233680"/>
            <a:ext cx="11846560" cy="6478953"/>
          </a:xfrm>
          <a:prstGeom prst="rect">
            <a:avLst/>
          </a:prstGeom>
          <a:noFill/>
        </p:spPr>
        <p:txBody>
          <a:bodyPr wrap="square">
            <a:spAutoFit/>
          </a:bodyPr>
          <a:lstStyle/>
          <a:p>
            <a:pPr algn="ctr">
              <a:lnSpc>
                <a:spcPct val="150000"/>
              </a:lnSpc>
            </a:pPr>
            <a:r>
              <a:rPr lang="en-US" sz="2800" b="1" i="1">
                <a:latin typeface="Bookman Old Style" panose="02050604050505020204" pitchFamily="18" charset="0"/>
              </a:rPr>
              <a:t>Ruaḥ</a:t>
            </a:r>
            <a:r>
              <a:rPr lang="en-US" sz="2800" b="1">
                <a:latin typeface="Bookman Old Style" panose="02050604050505020204" pitchFamily="18" charset="0"/>
              </a:rPr>
              <a:t> enters the earthly Garden, </a:t>
            </a:r>
          </a:p>
          <a:p>
            <a:pPr algn="ctr">
              <a:lnSpc>
                <a:spcPct val="150000"/>
              </a:lnSpc>
            </a:pPr>
            <a:r>
              <a:rPr lang="en-US" sz="2800" b="1">
                <a:latin typeface="Bookman Old Style" panose="02050604050505020204" pitchFamily="18" charset="0"/>
              </a:rPr>
              <a:t>where she is formed into an image of the body of this world, </a:t>
            </a:r>
          </a:p>
          <a:p>
            <a:pPr algn="ctr">
              <a:lnSpc>
                <a:spcPct val="150000"/>
              </a:lnSpc>
            </a:pPr>
            <a:r>
              <a:rPr lang="en-US" sz="2800" b="1">
                <a:latin typeface="Bookman Old Style" panose="02050604050505020204" pitchFamily="18" charset="0"/>
              </a:rPr>
              <a:t>in a certain garment that she dons there. </a:t>
            </a:r>
          </a:p>
          <a:p>
            <a:pPr algn="ctr">
              <a:lnSpc>
                <a:spcPct val="150000"/>
              </a:lnSpc>
            </a:pPr>
            <a:r>
              <a:rPr lang="en-US" sz="2800" b="1">
                <a:latin typeface="Bookman Old Style" panose="02050604050505020204" pitchFamily="18" charset="0"/>
              </a:rPr>
              <a:t>She revels there in pleasures </a:t>
            </a:r>
          </a:p>
          <a:p>
            <a:pPr algn="ctr">
              <a:lnSpc>
                <a:spcPct val="150000"/>
              </a:lnSpc>
            </a:pPr>
            <a:r>
              <a:rPr lang="en-US" sz="2800" b="1">
                <a:latin typeface="Bookman Old Style" panose="02050604050505020204" pitchFamily="18" charset="0"/>
              </a:rPr>
              <a:t>and delights of the radiance of the Garden; </a:t>
            </a:r>
          </a:p>
          <a:p>
            <a:pPr algn="ctr">
              <a:lnSpc>
                <a:spcPct val="150000"/>
              </a:lnSpc>
            </a:pPr>
            <a:r>
              <a:rPr lang="en-US" sz="2800" b="1">
                <a:latin typeface="Bookman Old Style" panose="02050604050505020204" pitchFamily="18" charset="0"/>
              </a:rPr>
              <a:t>and on Sabbaths, new moons, and festivals, </a:t>
            </a:r>
          </a:p>
          <a:p>
            <a:pPr algn="ctr">
              <a:lnSpc>
                <a:spcPct val="150000"/>
              </a:lnSpc>
            </a:pPr>
            <a:r>
              <a:rPr lang="en-US" sz="2800" b="1">
                <a:latin typeface="Bookman Old Style" panose="02050604050505020204" pitchFamily="18" charset="0"/>
              </a:rPr>
              <a:t>she ascends above, delighting there, </a:t>
            </a:r>
          </a:p>
          <a:p>
            <a:pPr algn="ctr">
              <a:lnSpc>
                <a:spcPct val="150000"/>
              </a:lnSpc>
            </a:pPr>
            <a:r>
              <a:rPr lang="en-US" sz="2800" b="1">
                <a:latin typeface="Bookman Old Style" panose="02050604050505020204" pitchFamily="18" charset="0"/>
              </a:rPr>
              <a:t>and returns to her place…</a:t>
            </a:r>
          </a:p>
          <a:p>
            <a:pPr algn="ctr">
              <a:lnSpc>
                <a:spcPct val="150000"/>
              </a:lnSpc>
            </a:pPr>
            <a:endParaRPr lang="en-US" sz="2800" b="1">
              <a:latin typeface="Bookman Old Style" panose="02050604050505020204" pitchFamily="18" charset="0"/>
            </a:endParaRPr>
          </a:p>
          <a:p>
            <a:pPr algn="ctr">
              <a:lnSpc>
                <a:spcPct val="150000"/>
              </a:lnSpc>
            </a:pPr>
            <a:r>
              <a:rPr lang="en-US" sz="2800" b="1">
                <a:latin typeface="Bookman Old Style" panose="02050604050505020204" pitchFamily="18" charset="0"/>
              </a:rPr>
              <a:t> </a:t>
            </a:r>
          </a:p>
        </p:txBody>
      </p:sp>
    </p:spTree>
    <p:extLst>
      <p:ext uri="{BB962C8B-B14F-4D97-AF65-F5344CB8AC3E}">
        <p14:creationId xmlns:p14="http://schemas.microsoft.com/office/powerpoint/2010/main" val="2314508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C36857-190E-4167-A0FE-7FBB958E361E}"/>
              </a:ext>
            </a:extLst>
          </p:cNvPr>
          <p:cNvSpPr txBox="1"/>
          <p:nvPr/>
        </p:nvSpPr>
        <p:spPr>
          <a:xfrm>
            <a:off x="91440" y="223520"/>
            <a:ext cx="11968480" cy="6478953"/>
          </a:xfrm>
          <a:prstGeom prst="rect">
            <a:avLst/>
          </a:prstGeom>
          <a:noFill/>
        </p:spPr>
        <p:txBody>
          <a:bodyPr wrap="square">
            <a:spAutoFit/>
          </a:bodyPr>
          <a:lstStyle/>
          <a:p>
            <a:pPr algn="ctr">
              <a:lnSpc>
                <a:spcPct val="150000"/>
              </a:lnSpc>
            </a:pPr>
            <a:r>
              <a:rPr lang="en-US" sz="2800" b="1" i="1">
                <a:latin typeface="Bookman Old Style" panose="02050604050505020204" pitchFamily="18" charset="0"/>
              </a:rPr>
              <a:t>Neshamah</a:t>
            </a:r>
            <a:r>
              <a:rPr lang="en-US" sz="2800" b="1">
                <a:latin typeface="Bookman Old Style" panose="02050604050505020204" pitchFamily="18" charset="0"/>
              </a:rPr>
              <a:t> ascends immediately to her place, </a:t>
            </a:r>
          </a:p>
          <a:p>
            <a:pPr algn="ctr">
              <a:lnSpc>
                <a:spcPct val="150000"/>
              </a:lnSpc>
            </a:pPr>
            <a:r>
              <a:rPr lang="en-US" sz="2800" b="1">
                <a:latin typeface="Bookman Old Style" panose="02050604050505020204" pitchFamily="18" charset="0"/>
              </a:rPr>
              <a:t>to the place from where she issued. </a:t>
            </a:r>
          </a:p>
          <a:p>
            <a:pPr algn="ctr">
              <a:lnSpc>
                <a:spcPct val="150000"/>
              </a:lnSpc>
            </a:pPr>
            <a:r>
              <a:rPr lang="en-US" sz="2800" b="1">
                <a:latin typeface="Bookman Old Style" panose="02050604050505020204" pitchFamily="18" charset="0"/>
              </a:rPr>
              <a:t>Through her The Lamp [</a:t>
            </a:r>
            <a:r>
              <a:rPr lang="en-US" sz="2800" b="1" i="1">
                <a:latin typeface="Bookman Old Style" panose="02050604050505020204" pitchFamily="18" charset="0"/>
              </a:rPr>
              <a:t>Shekhina</a:t>
            </a:r>
            <a:r>
              <a:rPr lang="en-US" sz="2800" b="1">
                <a:latin typeface="Bookman Old Style" panose="02050604050505020204" pitchFamily="18" charset="0"/>
              </a:rPr>
              <a:t>] is kindled, shining above. </a:t>
            </a:r>
          </a:p>
          <a:p>
            <a:pPr algn="ctr">
              <a:lnSpc>
                <a:spcPct val="150000"/>
              </a:lnSpc>
            </a:pPr>
            <a:r>
              <a:rPr lang="en-US" sz="2800" b="1">
                <a:latin typeface="Bookman Old Style" panose="02050604050505020204" pitchFamily="18" charset="0"/>
              </a:rPr>
              <a:t>[</a:t>
            </a:r>
            <a:r>
              <a:rPr lang="en-US" sz="2800" b="1" i="1">
                <a:latin typeface="Bookman Old Style" panose="02050604050505020204" pitchFamily="18" charset="0"/>
              </a:rPr>
              <a:t>Neshama</a:t>
            </a:r>
            <a:r>
              <a:rPr lang="en-US" sz="2800" b="1">
                <a:latin typeface="Bookman Old Style" panose="02050604050505020204" pitchFamily="18" charset="0"/>
              </a:rPr>
              <a:t>] never descends below; </a:t>
            </a:r>
          </a:p>
          <a:p>
            <a:pPr algn="ctr">
              <a:lnSpc>
                <a:spcPct val="150000"/>
              </a:lnSpc>
            </a:pPr>
            <a:r>
              <a:rPr lang="en-US" sz="2800" b="1">
                <a:latin typeface="Bookman Old Style" panose="02050604050505020204" pitchFamily="18" charset="0"/>
              </a:rPr>
              <a:t>through [</a:t>
            </a:r>
            <a:r>
              <a:rPr lang="en-US" sz="2800" b="1" i="1">
                <a:latin typeface="Bookman Old Style" panose="02050604050505020204" pitchFamily="18" charset="0"/>
              </a:rPr>
              <a:t>neshama</a:t>
            </a:r>
            <a:r>
              <a:rPr lang="en-US" sz="2800" b="1">
                <a:latin typeface="Bookman Old Style" panose="02050604050505020204" pitchFamily="18" charset="0"/>
              </a:rPr>
              <a:t>] is embraced </a:t>
            </a:r>
          </a:p>
          <a:p>
            <a:pPr algn="ctr">
              <a:lnSpc>
                <a:spcPct val="150000"/>
              </a:lnSpc>
            </a:pPr>
            <a:r>
              <a:rPr lang="en-US" sz="2800" b="1">
                <a:latin typeface="Bookman Old Style" panose="02050604050505020204" pitchFamily="18" charset="0"/>
              </a:rPr>
              <a:t>The One [</a:t>
            </a:r>
            <a:r>
              <a:rPr lang="en-US" sz="2800" b="1" i="1">
                <a:latin typeface="Bookman Old Style" panose="02050604050505020204" pitchFamily="18" charset="0"/>
              </a:rPr>
              <a:t>Shekhina</a:t>
            </a:r>
            <a:r>
              <a:rPr lang="en-US" sz="2800" b="1">
                <a:latin typeface="Bookman Old Style" panose="02050604050505020204" pitchFamily="18" charset="0"/>
              </a:rPr>
              <a:t>] who is embraced</a:t>
            </a:r>
          </a:p>
          <a:p>
            <a:pPr algn="ctr">
              <a:lnSpc>
                <a:spcPct val="150000"/>
              </a:lnSpc>
            </a:pPr>
            <a:r>
              <a:rPr lang="en-US" sz="2800" b="1">
                <a:latin typeface="Bookman Old Style" panose="02050604050505020204" pitchFamily="18" charset="0"/>
              </a:rPr>
              <a:t> from all sides, above and below. </a:t>
            </a:r>
          </a:p>
          <a:p>
            <a:pPr algn="ctr">
              <a:lnSpc>
                <a:spcPct val="150000"/>
              </a:lnSpc>
            </a:pPr>
            <a:r>
              <a:rPr lang="en-US" sz="2800" b="1">
                <a:latin typeface="Bookman Old Style" panose="02050604050505020204" pitchFamily="18" charset="0"/>
              </a:rPr>
              <a:t> </a:t>
            </a:r>
          </a:p>
          <a:p>
            <a:pPr algn="ctr">
              <a:lnSpc>
                <a:spcPct val="150000"/>
              </a:lnSpc>
            </a:pPr>
            <a:endParaRPr lang="en-US" sz="2800" b="1">
              <a:latin typeface="Bookman Old Style" panose="02050604050505020204" pitchFamily="18" charset="0"/>
            </a:endParaRPr>
          </a:p>
          <a:p>
            <a:pPr algn="ctr">
              <a:lnSpc>
                <a:spcPct val="150000"/>
              </a:lnSpc>
            </a:pPr>
            <a:r>
              <a:rPr lang="en-US" sz="2800" b="1">
                <a:latin typeface="Bookman Old Style" panose="02050604050505020204" pitchFamily="18" charset="0"/>
              </a:rPr>
              <a:t> </a:t>
            </a:r>
          </a:p>
        </p:txBody>
      </p:sp>
    </p:spTree>
    <p:extLst>
      <p:ext uri="{BB962C8B-B14F-4D97-AF65-F5344CB8AC3E}">
        <p14:creationId xmlns:p14="http://schemas.microsoft.com/office/powerpoint/2010/main" val="2277385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A81F4E-FF6E-4667-85F8-AF08A5042980}"/>
              </a:ext>
            </a:extLst>
          </p:cNvPr>
          <p:cNvSpPr txBox="1"/>
          <p:nvPr/>
        </p:nvSpPr>
        <p:spPr>
          <a:xfrm>
            <a:off x="101600" y="111760"/>
            <a:ext cx="12090400" cy="4539961"/>
          </a:xfrm>
          <a:prstGeom prst="rect">
            <a:avLst/>
          </a:prstGeom>
          <a:noFill/>
        </p:spPr>
        <p:txBody>
          <a:bodyPr wrap="square">
            <a:spAutoFit/>
          </a:bodyPr>
          <a:lstStyle/>
          <a:p>
            <a:pPr algn="ctr">
              <a:lnSpc>
                <a:spcPct val="150000"/>
              </a:lnSpc>
            </a:pPr>
            <a:r>
              <a:rPr lang="en-US" sz="2800" b="1">
                <a:latin typeface="Bookman Old Style" panose="02050604050505020204" pitchFamily="18" charset="0"/>
              </a:rPr>
              <a:t>Until [</a:t>
            </a:r>
            <a:r>
              <a:rPr lang="en-US" sz="2800" b="1" i="1">
                <a:latin typeface="Bookman Old Style" panose="02050604050505020204" pitchFamily="18" charset="0"/>
              </a:rPr>
              <a:t>neshama</a:t>
            </a:r>
            <a:r>
              <a:rPr lang="en-US" sz="2800" b="1">
                <a:latin typeface="Bookman Old Style" panose="02050604050505020204" pitchFamily="18" charset="0"/>
              </a:rPr>
              <a:t>] ascends to be linked with her place, </a:t>
            </a:r>
          </a:p>
          <a:p>
            <a:pPr algn="ctr">
              <a:lnSpc>
                <a:spcPct val="150000"/>
              </a:lnSpc>
            </a:pPr>
            <a:r>
              <a:rPr lang="en-US" sz="2800" b="1" i="1">
                <a:latin typeface="Bookman Old Style" panose="02050604050505020204" pitchFamily="18" charset="0"/>
              </a:rPr>
              <a:t>ruaḥ</a:t>
            </a:r>
            <a:r>
              <a:rPr lang="en-US" sz="2800" b="1">
                <a:latin typeface="Bookman Old Style" panose="02050604050505020204" pitchFamily="18" charset="0"/>
              </a:rPr>
              <a:t> is not crowned in the earthly Garden </a:t>
            </a:r>
          </a:p>
          <a:p>
            <a:pPr algn="ctr">
              <a:lnSpc>
                <a:spcPct val="150000"/>
              </a:lnSpc>
            </a:pPr>
            <a:r>
              <a:rPr lang="en-US" sz="2800" b="1">
                <a:latin typeface="Bookman Old Style" panose="02050604050505020204" pitchFamily="18" charset="0"/>
              </a:rPr>
              <a:t>and nefesh does not settle in her place.</a:t>
            </a:r>
          </a:p>
          <a:p>
            <a:pPr algn="ctr">
              <a:lnSpc>
                <a:spcPct val="150000"/>
              </a:lnSpc>
            </a:pPr>
            <a:r>
              <a:rPr lang="en-US" sz="2800" b="1">
                <a:latin typeface="Bookman Old Style" panose="02050604050505020204" pitchFamily="18" charset="0"/>
              </a:rPr>
              <a:t>As soon as  this ascends, </a:t>
            </a:r>
          </a:p>
          <a:p>
            <a:pPr algn="ctr">
              <a:lnSpc>
                <a:spcPct val="150000"/>
              </a:lnSpc>
            </a:pPr>
            <a:r>
              <a:rPr lang="en-US" sz="2800" b="1">
                <a:latin typeface="Bookman Old Style" panose="02050604050505020204" pitchFamily="18" charset="0"/>
              </a:rPr>
              <a:t>all of them attain tranquility….</a:t>
            </a:r>
          </a:p>
          <a:p>
            <a:pPr algn="ctr">
              <a:lnSpc>
                <a:spcPct val="150000"/>
              </a:lnSpc>
            </a:pPr>
            <a:endParaRPr lang="en-US" sz="2800" b="1">
              <a:latin typeface="Bookman Old Style" panose="02050604050505020204" pitchFamily="18" charset="0"/>
            </a:endParaRPr>
          </a:p>
          <a:p>
            <a:pPr algn="ctr">
              <a:lnSpc>
                <a:spcPct val="150000"/>
              </a:lnSpc>
            </a:pPr>
            <a:endParaRPr lang="en-US" sz="2800" b="1">
              <a:latin typeface="Bookman Old Style" panose="02050604050505020204" pitchFamily="18" charset="0"/>
            </a:endParaRPr>
          </a:p>
        </p:txBody>
      </p:sp>
    </p:spTree>
    <p:extLst>
      <p:ext uri="{BB962C8B-B14F-4D97-AF65-F5344CB8AC3E}">
        <p14:creationId xmlns:p14="http://schemas.microsoft.com/office/powerpoint/2010/main" val="4032849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F358C0-3F7B-42E7-AACA-7B00C9F830A1}"/>
              </a:ext>
            </a:extLst>
          </p:cNvPr>
          <p:cNvSpPr txBox="1"/>
          <p:nvPr/>
        </p:nvSpPr>
        <p:spPr>
          <a:xfrm>
            <a:off x="101600" y="81281"/>
            <a:ext cx="12009120" cy="6802055"/>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The living</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Call for Help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And the</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Dead </a:t>
            </a:r>
          </a:p>
          <a:p>
            <a:pPr marL="0" marR="0" algn="ctr">
              <a:lnSpc>
                <a:spcPct val="107000"/>
              </a:lnSpc>
              <a:spcBef>
                <a:spcPts val="0"/>
              </a:spcBef>
              <a:spcAft>
                <a:spcPts val="800"/>
              </a:spcAft>
            </a:pPr>
            <a:r>
              <a:rPr lang="en-US" sz="4000">
                <a:latin typeface="Copperplate Gothic Bold" panose="020E0705020206020404" pitchFamily="34" charset="0"/>
                <a:ea typeface="Calibri" panose="020F0502020204030204" pitchFamily="34" charset="0"/>
                <a:cs typeface="Arial" panose="020B0604020202020204" pitchFamily="34" charset="0"/>
              </a:rPr>
              <a:t>Reintegrate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And </a:t>
            </a:r>
          </a:p>
          <a:p>
            <a:pPr marL="0" marR="0" algn="ctr">
              <a:lnSpc>
                <a:spcPct val="107000"/>
              </a:lnSpc>
              <a:spcBef>
                <a:spcPts val="0"/>
              </a:spcBef>
              <a:spcAft>
                <a:spcPts val="800"/>
              </a:spcAft>
            </a:pPr>
            <a:r>
              <a:rPr lang="en-US" sz="4000">
                <a:latin typeface="Copperplate Gothic Bold" panose="020E0705020206020404" pitchFamily="34" charset="0"/>
                <a:ea typeface="Calibri" panose="020F0502020204030204" pitchFamily="34" charset="0"/>
                <a:cs typeface="Arial" panose="020B0604020202020204" pitchFamily="34" charset="0"/>
              </a:rPr>
              <a:t>Respond</a:t>
            </a: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23828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040694-3489-4675-AFA5-081A6E72E850}"/>
              </a:ext>
            </a:extLst>
          </p:cNvPr>
          <p:cNvSpPr txBox="1"/>
          <p:nvPr/>
        </p:nvSpPr>
        <p:spPr>
          <a:xfrm>
            <a:off x="0" y="396240"/>
            <a:ext cx="12029440" cy="2246769"/>
          </a:xfrm>
          <a:prstGeom prst="rect">
            <a:avLst/>
          </a:prstGeom>
          <a:noFill/>
        </p:spPr>
        <p:txBody>
          <a:bodyPr wrap="square">
            <a:spAutoFit/>
          </a:bodyPr>
          <a:lstStyle/>
          <a:p>
            <a:pPr marL="457200" indent="-457200" algn="ctr">
              <a:buFont typeface="Wingdings" panose="05000000000000000000" pitchFamily="2" charset="2"/>
              <a:buChar char="Ø"/>
            </a:pPr>
            <a:r>
              <a:rPr lang="en-US" sz="2800" b="1" u="sng">
                <a:latin typeface="Bookman Old Style" panose="02050604050505020204" pitchFamily="18" charset="0"/>
              </a:rPr>
              <a:t>Zohar II:141b</a:t>
            </a:r>
          </a:p>
          <a:p>
            <a:pPr algn="ctr" rtl="1"/>
            <a:endParaRPr lang="en-US" sz="2800" b="1"/>
          </a:p>
          <a:p>
            <a:pPr algn="ctr" rtl="1"/>
            <a:r>
              <a:rPr lang="en-US" sz="2800" b="1"/>
              <a:t>ו….ְכַד אִצְטְרִיךְ לִבְנֵי עָלְמָא, כַּד אִינּוּן בְּצַעֲרָא, וְאָזְלֵי לְבֵי קִבְרֵי, הַאי נֶפֶשׁ אִתְּעָרַת, וְאִיהִי אַזְלָא וּמְשַׁטְּטָא, וְאִתְּעָרַת לְרוּחַ, וְהַהוּא רוּחַ אִתְּעַר לְגַבֵּי אֲבָהָן, וְסָלִיק וְאִתְּעַר לְגַבֵּי נְשָׁמָה, וּכְדֵין, קֻדְשָׁא בְּרִיךְ הוּא חַיִּיס עַל עָלְמָא </a:t>
            </a:r>
          </a:p>
        </p:txBody>
      </p:sp>
    </p:spTree>
    <p:extLst>
      <p:ext uri="{BB962C8B-B14F-4D97-AF65-F5344CB8AC3E}">
        <p14:creationId xmlns:p14="http://schemas.microsoft.com/office/powerpoint/2010/main" val="3038929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13A0B0-BC88-420A-B14A-5022857F4D03}"/>
              </a:ext>
            </a:extLst>
          </p:cNvPr>
          <p:cNvSpPr txBox="1"/>
          <p:nvPr/>
        </p:nvSpPr>
        <p:spPr>
          <a:xfrm>
            <a:off x="0" y="629920"/>
            <a:ext cx="12192000" cy="4842288"/>
          </a:xfrm>
          <a:prstGeom prst="rect">
            <a:avLst/>
          </a:prstGeom>
          <a:noFill/>
        </p:spPr>
        <p:txBody>
          <a:bodyPr wrap="square">
            <a:spAutoFit/>
          </a:bodyPr>
          <a:lstStyle/>
          <a:p>
            <a:pPr marL="285750" indent="-285750" algn="ctr">
              <a:buFont typeface="Wingdings" panose="05000000000000000000" pitchFamily="2" charset="2"/>
              <a:buChar char="Ø"/>
            </a:pPr>
            <a:r>
              <a:rPr lang="en-US" sz="2200" b="1" i="0" u="sng" strike="noStrike" baseline="0">
                <a:latin typeface="Bookman Old Style" panose="02050604050505020204" pitchFamily="18" charset="0"/>
              </a:rPr>
              <a:t>Alexander Nehamas, </a:t>
            </a:r>
            <a:r>
              <a:rPr lang="en-US" sz="2200" b="1" i="1" u="sng" strike="noStrike" baseline="0">
                <a:latin typeface="Bookman Old Style" panose="02050604050505020204" pitchFamily="18" charset="0"/>
              </a:rPr>
              <a:t>Life as Literature </a:t>
            </a:r>
            <a:r>
              <a:rPr lang="en-US" sz="2200" b="1" i="0" u="sng" strike="noStrike" baseline="0">
                <a:latin typeface="Bookman Old Style" panose="02050604050505020204" pitchFamily="18" charset="0"/>
              </a:rPr>
              <a:t>(1985)</a:t>
            </a:r>
          </a:p>
          <a:p>
            <a:pPr algn="ctr"/>
            <a:endParaRPr lang="en-US" sz="2200" b="1" u="sng">
              <a:latin typeface="Bookman Old Style" panose="02050604050505020204" pitchFamily="18" charset="0"/>
            </a:endParaRPr>
          </a:p>
          <a:p>
            <a:pPr algn="ctr">
              <a:lnSpc>
                <a:spcPct val="150000"/>
              </a:lnSpc>
            </a:pPr>
            <a:endParaRPr lang="en-US" sz="3000" b="1">
              <a:latin typeface="Bookman Old Style" panose="02050604050505020204" pitchFamily="18" charset="0"/>
            </a:endParaRPr>
          </a:p>
          <a:p>
            <a:pPr algn="ctr">
              <a:lnSpc>
                <a:spcPct val="150000"/>
              </a:lnSpc>
            </a:pPr>
            <a:r>
              <a:rPr lang="en-US" sz="3000" b="1" i="1">
                <a:latin typeface="Bookman Old Style" panose="02050604050505020204" pitchFamily="18" charset="0"/>
              </a:rPr>
              <a:t>[For Plato,] </a:t>
            </a:r>
            <a:r>
              <a:rPr lang="en-US" sz="3000" b="1" i="1" u="none" strike="noStrike" baseline="0">
                <a:latin typeface="Bookman Old Style" panose="02050604050505020204" pitchFamily="18" charset="0"/>
              </a:rPr>
              <a:t>the unity of the self </a:t>
            </a:r>
          </a:p>
          <a:p>
            <a:pPr algn="ctr">
              <a:lnSpc>
                <a:spcPct val="150000"/>
              </a:lnSpc>
            </a:pPr>
            <a:r>
              <a:rPr lang="en-US" sz="3000" b="1" i="1" u="none" strike="noStrike" baseline="0">
                <a:latin typeface="Bookman Old Style" panose="02050604050505020204" pitchFamily="18" charset="0"/>
              </a:rPr>
              <a:t>is not something given </a:t>
            </a:r>
          </a:p>
          <a:p>
            <a:pPr algn="ctr">
              <a:lnSpc>
                <a:spcPct val="150000"/>
              </a:lnSpc>
            </a:pPr>
            <a:r>
              <a:rPr lang="en-US" sz="3000" b="1" i="1" u="none" strike="noStrike" baseline="0">
                <a:latin typeface="Bookman Old Style" panose="02050604050505020204" pitchFamily="18" charset="0"/>
              </a:rPr>
              <a:t>but something achieved, </a:t>
            </a:r>
          </a:p>
          <a:p>
            <a:pPr algn="ctr">
              <a:lnSpc>
                <a:spcPct val="150000"/>
              </a:lnSpc>
            </a:pPr>
            <a:r>
              <a:rPr lang="en-US" sz="3000" b="1" i="1" u="none" strike="noStrike" baseline="0">
                <a:latin typeface="Bookman Old Style" panose="02050604050505020204" pitchFamily="18" charset="0"/>
              </a:rPr>
              <a:t>not a beginning </a:t>
            </a:r>
          </a:p>
          <a:p>
            <a:pPr algn="ctr">
              <a:lnSpc>
                <a:spcPct val="150000"/>
              </a:lnSpc>
            </a:pPr>
            <a:r>
              <a:rPr lang="en-US" sz="3000" b="1" i="1" u="none" strike="noStrike" baseline="0">
                <a:latin typeface="Bookman Old Style" panose="02050604050505020204" pitchFamily="18" charset="0"/>
              </a:rPr>
              <a:t>but a goal.</a:t>
            </a:r>
            <a:endParaRPr lang="en-US" sz="3000" b="1" i="1">
              <a:latin typeface="Bookman Old Style" panose="02050604050505020204" pitchFamily="18" charset="0"/>
            </a:endParaRPr>
          </a:p>
        </p:txBody>
      </p:sp>
    </p:spTree>
    <p:extLst>
      <p:ext uri="{BB962C8B-B14F-4D97-AF65-F5344CB8AC3E}">
        <p14:creationId xmlns:p14="http://schemas.microsoft.com/office/powerpoint/2010/main" val="1633490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740A27-53B1-43E3-840F-19BB479C751E}"/>
              </a:ext>
            </a:extLst>
          </p:cNvPr>
          <p:cNvSpPr txBox="1"/>
          <p:nvPr/>
        </p:nvSpPr>
        <p:spPr>
          <a:xfrm>
            <a:off x="132080" y="91440"/>
            <a:ext cx="11978640" cy="7125284"/>
          </a:xfrm>
          <a:prstGeom prst="rect">
            <a:avLst/>
          </a:prstGeom>
          <a:noFill/>
        </p:spPr>
        <p:txBody>
          <a:bodyPr wrap="square">
            <a:spAutoFit/>
          </a:bodyPr>
          <a:lstStyle/>
          <a:p>
            <a:pPr algn="ctr">
              <a:lnSpc>
                <a:spcPct val="150000"/>
              </a:lnSpc>
            </a:pPr>
            <a:r>
              <a:rPr lang="en-US" sz="2800" b="1">
                <a:latin typeface="Bookman Old Style" panose="02050604050505020204" pitchFamily="18" charset="0"/>
              </a:rPr>
              <a:t>“When inhabitants of the world are in need, </a:t>
            </a:r>
          </a:p>
          <a:p>
            <a:pPr algn="ctr">
              <a:lnSpc>
                <a:spcPct val="150000"/>
              </a:lnSpc>
            </a:pPr>
            <a:r>
              <a:rPr lang="en-US" sz="2800" b="1">
                <a:latin typeface="Bookman Old Style" panose="02050604050505020204" pitchFamily="18" charset="0"/>
              </a:rPr>
              <a:t>when in their suffering they go to the cemetery, </a:t>
            </a:r>
          </a:p>
          <a:p>
            <a:pPr algn="ctr">
              <a:lnSpc>
                <a:spcPct val="150000"/>
              </a:lnSpc>
            </a:pPr>
            <a:r>
              <a:rPr lang="en-US" sz="2800" b="1">
                <a:latin typeface="Bookman Old Style" panose="02050604050505020204" pitchFamily="18" charset="0"/>
              </a:rPr>
              <a:t>this </a:t>
            </a:r>
            <a:r>
              <a:rPr lang="en-US" sz="2800" b="1" i="1">
                <a:latin typeface="Bookman Old Style" panose="02050604050505020204" pitchFamily="18" charset="0"/>
              </a:rPr>
              <a:t>nefesh</a:t>
            </a:r>
            <a:r>
              <a:rPr lang="en-US" sz="2800" b="1">
                <a:latin typeface="Bookman Old Style" panose="02050604050505020204" pitchFamily="18" charset="0"/>
              </a:rPr>
              <a:t> arouses and she goes flying </a:t>
            </a:r>
          </a:p>
          <a:p>
            <a:pPr algn="ctr">
              <a:lnSpc>
                <a:spcPct val="150000"/>
              </a:lnSpc>
            </a:pPr>
            <a:r>
              <a:rPr lang="en-US" sz="2800" b="1">
                <a:latin typeface="Bookman Old Style" panose="02050604050505020204" pitchFamily="18" charset="0"/>
              </a:rPr>
              <a:t>and arouses </a:t>
            </a:r>
            <a:r>
              <a:rPr lang="en-US" sz="2800" b="1" i="1">
                <a:latin typeface="Bookman Old Style" panose="02050604050505020204" pitchFamily="18" charset="0"/>
              </a:rPr>
              <a:t>ruaḥ</a:t>
            </a:r>
            <a:r>
              <a:rPr lang="en-US" sz="2800" b="1">
                <a:latin typeface="Bookman Old Style" panose="02050604050505020204" pitchFamily="18" charset="0"/>
              </a:rPr>
              <a:t>, </a:t>
            </a:r>
          </a:p>
          <a:p>
            <a:pPr algn="ctr">
              <a:lnSpc>
                <a:spcPct val="150000"/>
              </a:lnSpc>
            </a:pPr>
            <a:r>
              <a:rPr lang="en-US" sz="2800" b="1">
                <a:latin typeface="Bookman Old Style" panose="02050604050505020204" pitchFamily="18" charset="0"/>
              </a:rPr>
              <a:t>and that </a:t>
            </a:r>
            <a:r>
              <a:rPr lang="en-US" sz="2800" b="1" i="1">
                <a:latin typeface="Bookman Old Style" panose="02050604050505020204" pitchFamily="18" charset="0"/>
              </a:rPr>
              <a:t>ruaḥ</a:t>
            </a:r>
            <a:r>
              <a:rPr lang="en-US" sz="2800" b="1">
                <a:latin typeface="Bookman Old Style" panose="02050604050505020204" pitchFamily="18" charset="0"/>
              </a:rPr>
              <a:t> arouses the patriarchs, </a:t>
            </a:r>
          </a:p>
          <a:p>
            <a:pPr algn="ctr">
              <a:lnSpc>
                <a:spcPct val="150000"/>
              </a:lnSpc>
            </a:pPr>
            <a:r>
              <a:rPr lang="en-US" sz="2800" b="1">
                <a:latin typeface="Bookman Old Style" panose="02050604050505020204" pitchFamily="18" charset="0"/>
              </a:rPr>
              <a:t>and ascends </a:t>
            </a:r>
          </a:p>
          <a:p>
            <a:pPr algn="ctr">
              <a:lnSpc>
                <a:spcPct val="150000"/>
              </a:lnSpc>
            </a:pPr>
            <a:r>
              <a:rPr lang="en-US" sz="2800" b="1">
                <a:latin typeface="Bookman Old Style" panose="02050604050505020204" pitchFamily="18" charset="0"/>
              </a:rPr>
              <a:t>and arouses </a:t>
            </a:r>
            <a:r>
              <a:rPr lang="en-US" sz="2800" b="1" i="1">
                <a:latin typeface="Bookman Old Style" panose="02050604050505020204" pitchFamily="18" charset="0"/>
              </a:rPr>
              <a:t>neshamah</a:t>
            </a:r>
            <a:r>
              <a:rPr lang="en-US" sz="2800" b="1">
                <a:latin typeface="Bookman Old Style" panose="02050604050505020204" pitchFamily="18" charset="0"/>
              </a:rPr>
              <a:t>. </a:t>
            </a:r>
          </a:p>
          <a:p>
            <a:pPr algn="ctr">
              <a:lnSpc>
                <a:spcPct val="150000"/>
              </a:lnSpc>
            </a:pPr>
            <a:r>
              <a:rPr lang="en-US" sz="2800" b="1">
                <a:latin typeface="Bookman Old Style" panose="02050604050505020204" pitchFamily="18" charset="0"/>
              </a:rPr>
              <a:t>Then the blessed Holy One </a:t>
            </a:r>
          </a:p>
          <a:p>
            <a:pPr algn="ctr">
              <a:lnSpc>
                <a:spcPct val="150000"/>
              </a:lnSpc>
            </a:pPr>
            <a:r>
              <a:rPr lang="en-US" sz="2800" b="1">
                <a:latin typeface="Bookman Old Style" panose="02050604050505020204" pitchFamily="18" charset="0"/>
              </a:rPr>
              <a:t>has compassion on the world….</a:t>
            </a:r>
          </a:p>
          <a:p>
            <a:pPr algn="ctr">
              <a:lnSpc>
                <a:spcPct val="150000"/>
              </a:lnSpc>
            </a:pPr>
            <a:endParaRPr lang="en-US" sz="2800" b="1">
              <a:latin typeface="Bookman Old Style" panose="02050604050505020204" pitchFamily="18" charset="0"/>
            </a:endParaRPr>
          </a:p>
          <a:p>
            <a:pPr algn="ctr">
              <a:lnSpc>
                <a:spcPct val="150000"/>
              </a:lnSpc>
            </a:pPr>
            <a:r>
              <a:rPr lang="en-US" sz="2800" b="1">
                <a:latin typeface="Bookman Old Style" panose="02050604050505020204" pitchFamily="18" charset="0"/>
              </a:rPr>
              <a:t> </a:t>
            </a:r>
          </a:p>
        </p:txBody>
      </p:sp>
    </p:spTree>
    <p:extLst>
      <p:ext uri="{BB962C8B-B14F-4D97-AF65-F5344CB8AC3E}">
        <p14:creationId xmlns:p14="http://schemas.microsoft.com/office/powerpoint/2010/main" val="4082087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F59351-1306-49DB-A627-8CD2D7E8DC81}"/>
              </a:ext>
            </a:extLst>
          </p:cNvPr>
          <p:cNvSpPr txBox="1"/>
          <p:nvPr/>
        </p:nvSpPr>
        <p:spPr>
          <a:xfrm>
            <a:off x="91440" y="0"/>
            <a:ext cx="12100560" cy="8324523"/>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endParaRPr lang="en-US" sz="4000" b="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b="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b="1">
                <a:effectLst/>
                <a:latin typeface="Copperplate Gothic Bold" panose="020E0705020206020404" pitchFamily="34" charset="0"/>
                <a:ea typeface="Calibri" panose="020F0502020204030204" pitchFamily="34" charset="0"/>
                <a:cs typeface="Arial" panose="020B0604020202020204" pitchFamily="34" charset="0"/>
              </a:rPr>
              <a:t>Motza’ei</a:t>
            </a:r>
          </a:p>
          <a:p>
            <a:pPr marL="0" marR="0" algn="ctr">
              <a:lnSpc>
                <a:spcPct val="107000"/>
              </a:lnSpc>
              <a:spcBef>
                <a:spcPts val="0"/>
              </a:spcBef>
              <a:spcAft>
                <a:spcPts val="800"/>
              </a:spcAft>
            </a:pPr>
            <a:r>
              <a:rPr lang="en-US" sz="4000" b="1">
                <a:latin typeface="Copperplate Gothic Bold" panose="020E0705020206020404" pitchFamily="34" charset="0"/>
                <a:ea typeface="Calibri" panose="020F0502020204030204" pitchFamily="34" charset="0"/>
                <a:cs typeface="Arial" panose="020B0604020202020204" pitchFamily="34" charset="0"/>
              </a:rPr>
              <a:t>Shabbat</a:t>
            </a:r>
            <a:endParaRPr lang="en-US" sz="4000" b="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b="1">
                <a:effectLst/>
                <a:latin typeface="Copperplate Gothic Bold" panose="020E0705020206020404" pitchFamily="34" charset="0"/>
                <a:ea typeface="Calibri" panose="020F0502020204030204" pitchFamily="34" charset="0"/>
                <a:cs typeface="Arial" panose="020B0604020202020204" pitchFamily="34" charset="0"/>
              </a:rPr>
              <a:t>And the </a:t>
            </a:r>
          </a:p>
          <a:p>
            <a:pPr marL="0" marR="0" algn="ctr">
              <a:lnSpc>
                <a:spcPct val="107000"/>
              </a:lnSpc>
              <a:spcBef>
                <a:spcPts val="0"/>
              </a:spcBef>
              <a:spcAft>
                <a:spcPts val="800"/>
              </a:spcAft>
            </a:pPr>
            <a:r>
              <a:rPr lang="en-US" sz="4000" b="1">
                <a:effectLst/>
                <a:latin typeface="Copperplate Gothic Bold" panose="020E0705020206020404" pitchFamily="34" charset="0"/>
                <a:ea typeface="Calibri" panose="020F0502020204030204" pitchFamily="34" charset="0"/>
                <a:cs typeface="Arial" panose="020B0604020202020204" pitchFamily="34" charset="0"/>
              </a:rPr>
              <a:t>Reintegration</a:t>
            </a:r>
          </a:p>
          <a:p>
            <a:pPr marL="0" marR="0" algn="ctr">
              <a:lnSpc>
                <a:spcPct val="107000"/>
              </a:lnSpc>
              <a:spcBef>
                <a:spcPts val="0"/>
              </a:spcBef>
              <a:spcAft>
                <a:spcPts val="800"/>
              </a:spcAft>
            </a:pPr>
            <a:r>
              <a:rPr lang="en-US" sz="4000" b="1">
                <a:effectLst/>
                <a:latin typeface="Copperplate Gothic Bold" panose="020E0705020206020404" pitchFamily="34" charset="0"/>
                <a:ea typeface="Calibri" panose="020F0502020204030204" pitchFamily="34" charset="0"/>
                <a:cs typeface="Arial" panose="020B0604020202020204" pitchFamily="34" charset="0"/>
              </a:rPr>
              <a:t>Of the </a:t>
            </a:r>
          </a:p>
          <a:p>
            <a:pPr marL="0" marR="0" algn="ctr">
              <a:lnSpc>
                <a:spcPct val="107000"/>
              </a:lnSpc>
              <a:spcBef>
                <a:spcPts val="0"/>
              </a:spcBef>
              <a:spcAft>
                <a:spcPts val="800"/>
              </a:spcAft>
            </a:pPr>
            <a:r>
              <a:rPr lang="en-US" sz="4000" b="1">
                <a:effectLst/>
                <a:latin typeface="Copperplate Gothic Bold" panose="020E0705020206020404" pitchFamily="34" charset="0"/>
                <a:ea typeface="Calibri" panose="020F0502020204030204" pitchFamily="34" charset="0"/>
                <a:cs typeface="Arial" panose="020B0604020202020204" pitchFamily="34" charset="0"/>
              </a:rPr>
              <a:t>Dead</a:t>
            </a:r>
          </a:p>
          <a:p>
            <a:pPr marL="0" marR="0" algn="ctr">
              <a:lnSpc>
                <a:spcPct val="107000"/>
              </a:lnSpc>
              <a:spcBef>
                <a:spcPts val="0"/>
              </a:spcBef>
              <a:spcAft>
                <a:spcPts val="800"/>
              </a:spcAft>
            </a:pPr>
            <a:endParaRPr lang="en-US" sz="4000" b="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b="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b="1">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83693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B48E67-4EA7-4EF6-A818-285618DB2007}"/>
              </a:ext>
            </a:extLst>
          </p:cNvPr>
          <p:cNvSpPr txBox="1"/>
          <p:nvPr/>
        </p:nvSpPr>
        <p:spPr>
          <a:xfrm>
            <a:off x="71120" y="254000"/>
            <a:ext cx="12120880" cy="2800767"/>
          </a:xfrm>
          <a:prstGeom prst="rect">
            <a:avLst/>
          </a:prstGeom>
          <a:noFill/>
        </p:spPr>
        <p:txBody>
          <a:bodyPr wrap="square">
            <a:spAutoFit/>
          </a:bodyPr>
          <a:lstStyle/>
          <a:p>
            <a:pPr marL="342900" indent="-342900" algn="ctr">
              <a:buFont typeface="Wingdings" panose="05000000000000000000" pitchFamily="2" charset="2"/>
              <a:buChar char="Ø"/>
            </a:pPr>
            <a:r>
              <a:rPr lang="en-US" sz="2200" b="1">
                <a:latin typeface="Arial" panose="020B0604020202020204" pitchFamily="34" charset="0"/>
                <a:cs typeface="Arial" panose="020B0604020202020204" pitchFamily="34" charset="0"/>
              </a:rPr>
              <a:t> Zohar II:142b</a:t>
            </a:r>
          </a:p>
          <a:p>
            <a:pPr algn="ctr" rtl="1"/>
            <a:endParaRPr lang="en-US" sz="2200" b="1">
              <a:latin typeface="Arial" panose="020B0604020202020204" pitchFamily="34" charset="0"/>
              <a:cs typeface="Arial" panose="020B0604020202020204" pitchFamily="34" charset="0"/>
            </a:endParaRPr>
          </a:p>
          <a:p>
            <a:pPr algn="ctr" rtl="1"/>
            <a:r>
              <a:rPr lang="en-US" sz="2200" b="1">
                <a:latin typeface="Arial" panose="020B0604020202020204" pitchFamily="34" charset="0"/>
                <a:cs typeface="Arial" panose="020B0604020202020204" pitchFamily="34" charset="0"/>
              </a:rPr>
              <a:t>בְּשַׁעֲתָא דְּנִשְׁמְתָא מִתְעַטְּרָא לְעֵילָּא, גּוֹ עִטְרָא קַדִּישָׁא, וְרוּחָא קָאִים בִּנְהִירוּ עִלָּאָה, בְּשַׁבָּתֵי וְיַרְחֵי וּזְמָנֵי, הַאי נֶפֶשׁ בְּשַׁעֲתָא דְּרוּחַ נַחְתָּא מִגּוֹ נְהִירוּ עִלָּאָה, לְדַיָּירָא בְּגִּנְתָּא דְּעֵדֶן נָהִיר וְנָצִיץ, אִיהוּ </a:t>
            </a:r>
            <a:r>
              <a:rPr lang="he-IL" sz="2200" b="1">
                <a:latin typeface="Arial" panose="020B0604020202020204" pitchFamily="34" charset="0"/>
                <a:cs typeface="Arial" panose="020B0604020202020204" pitchFamily="34" charset="0"/>
              </a:rPr>
              <a:t> </a:t>
            </a:r>
            <a:r>
              <a:rPr lang="en-US" sz="2200" b="1">
                <a:latin typeface="Arial" panose="020B0604020202020204" pitchFamily="34" charset="0"/>
                <a:cs typeface="Arial" panose="020B0604020202020204" pitchFamily="34" charset="0"/>
              </a:rPr>
              <a:t>קַיָּימָא גּוֹ קִבְרָא וְאִתְגְלִימַת בְּדִיּוּקְנָא, דַּהֲוַת גּוֹ גּוּפָא בְּקַדְמִיתָא, וְכָל אִינּוּן גַּרְמֵי בְּהַהוּא דִּיּוּקְנָא סַלְקָן, וּמְשַׁבְּחָאן וְאוֹדָן לְקוּדְשָׁא בְּרִיךְ הוּא, הֲדָא הוּא דִכְתִיב, (תהלים לה) כָּל עַצְמוֹתַי תֹּאמַרְנָה יְיָ' מִי כָמוֹךָ. אוֹמְרוֹת לָא כְּתִיב, אֶלָּא תֹּאמַרְנָּה:וְאִלְמָלֵי אִתְיְהִיב רְשׁוּ לְעֵינָא לְמֵחמֵי וְחָמֵי בְּלֵילְיָא דְּעָיִיל (נ"א דנפיק) שַׁבְּתָא, וְלֵילֵי יַרְחֵי וּזְמָנֵי, כְּדִיּוּקְנִין עַל גַּבֵּי קִבְרֵי, אוֹדָן וּמְשַׁבְּחָן לְּקוּדְשָׁא בְּרִיךְ הוּא. </a:t>
            </a:r>
          </a:p>
        </p:txBody>
      </p:sp>
    </p:spTree>
    <p:extLst>
      <p:ext uri="{BB962C8B-B14F-4D97-AF65-F5344CB8AC3E}">
        <p14:creationId xmlns:p14="http://schemas.microsoft.com/office/powerpoint/2010/main" val="874072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BDC466-91AA-4943-B471-83F01A1806EF}"/>
              </a:ext>
            </a:extLst>
          </p:cNvPr>
          <p:cNvSpPr txBox="1"/>
          <p:nvPr/>
        </p:nvSpPr>
        <p:spPr>
          <a:xfrm>
            <a:off x="162560" y="213360"/>
            <a:ext cx="11866880" cy="6478953"/>
          </a:xfrm>
          <a:prstGeom prst="rect">
            <a:avLst/>
          </a:prstGeom>
          <a:noFill/>
        </p:spPr>
        <p:txBody>
          <a:bodyPr wrap="square">
            <a:spAutoFit/>
          </a:bodyPr>
          <a:lstStyle/>
          <a:p>
            <a:pPr algn="ctr">
              <a:lnSpc>
                <a:spcPct val="150000"/>
              </a:lnSpc>
            </a:pPr>
            <a:r>
              <a:rPr lang="en-US" sz="2800" b="1">
                <a:latin typeface="Bookman Old Style" panose="02050604050505020204" pitchFamily="18" charset="0"/>
              </a:rPr>
              <a:t>When </a:t>
            </a:r>
            <a:r>
              <a:rPr lang="en-US" sz="2800" b="1" i="1">
                <a:latin typeface="Bookman Old Style" panose="02050604050505020204" pitchFamily="18" charset="0"/>
              </a:rPr>
              <a:t>nishmeta</a:t>
            </a:r>
            <a:r>
              <a:rPr lang="en-US" sz="2800" b="1">
                <a:latin typeface="Bookman Old Style" panose="02050604050505020204" pitchFamily="18" charset="0"/>
              </a:rPr>
              <a:t> is adorned above in a holy crown </a:t>
            </a:r>
          </a:p>
          <a:p>
            <a:pPr algn="ctr">
              <a:lnSpc>
                <a:spcPct val="150000"/>
              </a:lnSpc>
            </a:pPr>
            <a:r>
              <a:rPr lang="en-US" sz="2800" b="1">
                <a:latin typeface="Bookman Old Style" panose="02050604050505020204" pitchFamily="18" charset="0"/>
              </a:rPr>
              <a:t>and ruaḥ stands in supernal radiance on Sabbaths, </a:t>
            </a:r>
          </a:p>
          <a:p>
            <a:pPr algn="ctr">
              <a:lnSpc>
                <a:spcPct val="150000"/>
              </a:lnSpc>
            </a:pPr>
            <a:r>
              <a:rPr lang="en-US" sz="2800" b="1">
                <a:latin typeface="Bookman Old Style" panose="02050604050505020204" pitchFamily="18" charset="0"/>
              </a:rPr>
              <a:t>new moons, and festivals, </a:t>
            </a:r>
          </a:p>
          <a:p>
            <a:pPr algn="ctr">
              <a:lnSpc>
                <a:spcPct val="150000"/>
              </a:lnSpc>
            </a:pPr>
            <a:r>
              <a:rPr lang="en-US" sz="2800" b="1">
                <a:latin typeface="Bookman Old Style" panose="02050604050505020204" pitchFamily="18" charset="0"/>
              </a:rPr>
              <a:t>then, when </a:t>
            </a:r>
            <a:r>
              <a:rPr lang="en-US" sz="2800" b="1" i="1">
                <a:latin typeface="Bookman Old Style" panose="02050604050505020204" pitchFamily="18" charset="0"/>
              </a:rPr>
              <a:t>ruaḥ</a:t>
            </a:r>
            <a:r>
              <a:rPr lang="en-US" sz="2800" b="1">
                <a:latin typeface="Bookman Old Style" panose="02050604050505020204" pitchFamily="18" charset="0"/>
              </a:rPr>
              <a:t> descends from supernal radiance to the dwelling of the Garden of Eden, shining and sparkling,</a:t>
            </a:r>
          </a:p>
          <a:p>
            <a:pPr algn="ctr">
              <a:lnSpc>
                <a:spcPct val="150000"/>
              </a:lnSpc>
            </a:pPr>
            <a:r>
              <a:rPr lang="en-US" sz="2800" b="1" i="1">
                <a:latin typeface="Bookman Old Style" panose="02050604050505020204" pitchFamily="18" charset="0"/>
              </a:rPr>
              <a:t>nefesh</a:t>
            </a:r>
            <a:r>
              <a:rPr lang="en-US" sz="2800" b="1">
                <a:latin typeface="Bookman Old Style" panose="02050604050505020204" pitchFamily="18" charset="0"/>
              </a:rPr>
              <a:t> rises within the grave </a:t>
            </a:r>
          </a:p>
          <a:p>
            <a:pPr algn="ctr">
              <a:lnSpc>
                <a:spcPct val="150000"/>
              </a:lnSpc>
            </a:pPr>
            <a:r>
              <a:rPr lang="en-US" sz="2800" b="1">
                <a:latin typeface="Bookman Old Style" panose="02050604050505020204" pitchFamily="18" charset="0"/>
              </a:rPr>
              <a:t>and materializes in the image </a:t>
            </a:r>
          </a:p>
          <a:p>
            <a:pPr algn="ctr">
              <a:lnSpc>
                <a:spcPct val="150000"/>
              </a:lnSpc>
            </a:pPr>
            <a:r>
              <a:rPr lang="en-US" sz="2800" b="1">
                <a:latin typeface="Bookman Old Style" panose="02050604050505020204" pitchFamily="18" charset="0"/>
              </a:rPr>
              <a:t>that she originally assumed in the body.  </a:t>
            </a:r>
          </a:p>
          <a:p>
            <a:pPr algn="ctr">
              <a:lnSpc>
                <a:spcPct val="150000"/>
              </a:lnSpc>
            </a:pPr>
            <a:endParaRPr lang="en-US" sz="2800" b="1">
              <a:latin typeface="Bookman Old Style" panose="02050604050505020204" pitchFamily="18" charset="0"/>
            </a:endParaRPr>
          </a:p>
          <a:p>
            <a:pPr algn="ctr">
              <a:lnSpc>
                <a:spcPct val="150000"/>
              </a:lnSpc>
            </a:pPr>
            <a:r>
              <a:rPr lang="en-US" sz="2800" b="1">
                <a:latin typeface="Bookman Old Style" panose="02050604050505020204" pitchFamily="18" charset="0"/>
              </a:rPr>
              <a:t> </a:t>
            </a:r>
          </a:p>
        </p:txBody>
      </p:sp>
    </p:spTree>
    <p:extLst>
      <p:ext uri="{BB962C8B-B14F-4D97-AF65-F5344CB8AC3E}">
        <p14:creationId xmlns:p14="http://schemas.microsoft.com/office/powerpoint/2010/main" val="2825670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A78B32-C607-4046-8498-C7C86C47E436}"/>
              </a:ext>
            </a:extLst>
          </p:cNvPr>
          <p:cNvSpPr txBox="1"/>
          <p:nvPr/>
        </p:nvSpPr>
        <p:spPr>
          <a:xfrm>
            <a:off x="0" y="0"/>
            <a:ext cx="12080240" cy="3893630"/>
          </a:xfrm>
          <a:prstGeom prst="rect">
            <a:avLst/>
          </a:prstGeom>
          <a:noFill/>
        </p:spPr>
        <p:txBody>
          <a:bodyPr wrap="square">
            <a:spAutoFit/>
          </a:bodyPr>
          <a:lstStyle/>
          <a:p>
            <a:pPr algn="ctr">
              <a:lnSpc>
                <a:spcPct val="150000"/>
              </a:lnSpc>
            </a:pPr>
            <a:r>
              <a:rPr lang="en-US" sz="2800" b="1">
                <a:latin typeface="Bookman Old Style" panose="02050604050505020204" pitchFamily="18" charset="0"/>
              </a:rPr>
              <a:t>All those bones in that image emit praise </a:t>
            </a:r>
          </a:p>
          <a:p>
            <a:pPr algn="ctr">
              <a:lnSpc>
                <a:spcPct val="150000"/>
              </a:lnSpc>
            </a:pPr>
            <a:r>
              <a:rPr lang="en-US" sz="2800" b="1">
                <a:latin typeface="Bookman Old Style" panose="02050604050505020204" pitchFamily="18" charset="0"/>
              </a:rPr>
              <a:t>and glorify the blessed Holy One,  </a:t>
            </a:r>
          </a:p>
          <a:p>
            <a:pPr algn="ctr">
              <a:lnSpc>
                <a:spcPct val="150000"/>
              </a:lnSpc>
            </a:pPr>
            <a:r>
              <a:rPr lang="en-US" sz="2800" b="1">
                <a:latin typeface="Bookman Old Style" panose="02050604050505020204" pitchFamily="18" charset="0"/>
              </a:rPr>
              <a:t>as is written: All my bones will say, </a:t>
            </a:r>
          </a:p>
          <a:p>
            <a:pPr algn="ctr">
              <a:lnSpc>
                <a:spcPct val="150000"/>
              </a:lnSpc>
            </a:pPr>
            <a:r>
              <a:rPr lang="en-US" sz="2800" b="1">
                <a:latin typeface="Bookman Old Style" panose="02050604050505020204" pitchFamily="18" charset="0"/>
              </a:rPr>
              <a:t>‘YHVH, who is like You?’ (Psalms 35: 10)— </a:t>
            </a:r>
          </a:p>
          <a:p>
            <a:pPr algn="ctr">
              <a:lnSpc>
                <a:spcPct val="150000"/>
              </a:lnSpc>
            </a:pPr>
            <a:r>
              <a:rPr lang="en-US" sz="2800" b="1">
                <a:latin typeface="Bookman Old Style" panose="02050604050505020204" pitchFamily="18" charset="0"/>
              </a:rPr>
              <a:t>it is not written “say”, but rather “will say”.</a:t>
            </a:r>
          </a:p>
          <a:p>
            <a:pPr algn="ctr">
              <a:lnSpc>
                <a:spcPct val="150000"/>
              </a:lnSpc>
            </a:pPr>
            <a:r>
              <a:rPr lang="en-US" sz="2800" b="1">
                <a:latin typeface="Bookman Old Style" panose="02050604050505020204" pitchFamily="18" charset="0"/>
              </a:rPr>
              <a:t> </a:t>
            </a:r>
          </a:p>
        </p:txBody>
      </p:sp>
    </p:spTree>
    <p:extLst>
      <p:ext uri="{BB962C8B-B14F-4D97-AF65-F5344CB8AC3E}">
        <p14:creationId xmlns:p14="http://schemas.microsoft.com/office/powerpoint/2010/main" val="1365007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A912BC-C8E7-4A3B-B88B-39F91459729F}"/>
              </a:ext>
            </a:extLst>
          </p:cNvPr>
          <p:cNvSpPr txBox="1"/>
          <p:nvPr/>
        </p:nvSpPr>
        <p:spPr>
          <a:xfrm>
            <a:off x="0" y="0"/>
            <a:ext cx="12192000" cy="6943504"/>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lnSpc>
                <a:spcPct val="150000"/>
              </a:lnSpc>
            </a:pPr>
            <a:endParaRPr lang="en-US" sz="3000" b="1">
              <a:latin typeface="Bookman Old Style" panose="02050604050505020204" pitchFamily="18" charset="0"/>
            </a:endParaRPr>
          </a:p>
          <a:p>
            <a:pPr algn="ctr">
              <a:lnSpc>
                <a:spcPct val="150000"/>
              </a:lnSpc>
            </a:pPr>
            <a:r>
              <a:rPr lang="en-US" sz="3000" b="1">
                <a:latin typeface="Bookman Old Style" panose="02050604050505020204" pitchFamily="18" charset="0"/>
              </a:rPr>
              <a:t>If the eye were permitted to see, </a:t>
            </a:r>
          </a:p>
          <a:p>
            <a:pPr algn="ctr">
              <a:lnSpc>
                <a:spcPct val="150000"/>
              </a:lnSpc>
            </a:pPr>
            <a:r>
              <a:rPr lang="en-US" sz="3000" b="1">
                <a:latin typeface="Bookman Old Style" panose="02050604050505020204" pitchFamily="18" charset="0"/>
              </a:rPr>
              <a:t>it would see— on the night that Sabbath departs </a:t>
            </a:r>
          </a:p>
          <a:p>
            <a:pPr algn="ctr">
              <a:lnSpc>
                <a:spcPct val="150000"/>
              </a:lnSpc>
            </a:pPr>
            <a:r>
              <a:rPr lang="en-US" sz="3000" b="1">
                <a:latin typeface="Bookman Old Style" panose="02050604050505020204" pitchFamily="18" charset="0"/>
              </a:rPr>
              <a:t>and on the nights of new moons and festivals— </a:t>
            </a:r>
          </a:p>
          <a:p>
            <a:pPr algn="ctr">
              <a:lnSpc>
                <a:spcPct val="150000"/>
              </a:lnSpc>
            </a:pPr>
            <a:r>
              <a:rPr lang="en-US" sz="3000" b="1">
                <a:latin typeface="Bookman Old Style" panose="02050604050505020204" pitchFamily="18" charset="0"/>
              </a:rPr>
              <a:t>the likeness of images above graves glorifying </a:t>
            </a:r>
          </a:p>
          <a:p>
            <a:pPr algn="ctr">
              <a:lnSpc>
                <a:spcPct val="150000"/>
              </a:lnSpc>
            </a:pPr>
            <a:r>
              <a:rPr lang="en-US" sz="3000" b="1">
                <a:latin typeface="Bookman Old Style" panose="02050604050505020204" pitchFamily="18" charset="0"/>
              </a:rPr>
              <a:t>and praising the blessed Holy One.</a:t>
            </a:r>
          </a:p>
          <a:p>
            <a:pPr algn="ctr">
              <a:lnSpc>
                <a:spcPct val="150000"/>
              </a:lnSpc>
            </a:pPr>
            <a:endParaRPr lang="en-US" sz="3000" b="1">
              <a:latin typeface="Bookman Old Style" panose="02050604050505020204" pitchFamily="18" charset="0"/>
            </a:endParaRPr>
          </a:p>
          <a:p>
            <a:pPr algn="ctr">
              <a:lnSpc>
                <a:spcPct val="150000"/>
              </a:lnSpc>
            </a:pPr>
            <a:endParaRPr lang="en-US" sz="3000" b="1">
              <a:latin typeface="Bookman Old Style" panose="02050604050505020204" pitchFamily="18" charset="0"/>
            </a:endParaRPr>
          </a:p>
          <a:p>
            <a:pPr algn="ctr">
              <a:lnSpc>
                <a:spcPct val="150000"/>
              </a:lnSpc>
            </a:pPr>
            <a:endParaRPr lang="en-US" sz="3000" b="1">
              <a:latin typeface="Bookman Old Style" panose="02050604050505020204" pitchFamily="18" charset="0"/>
            </a:endParaRPr>
          </a:p>
          <a:p>
            <a:pPr algn="ctr">
              <a:lnSpc>
                <a:spcPct val="150000"/>
              </a:lnSpc>
            </a:pPr>
            <a:r>
              <a:rPr lang="en-US" sz="3000" b="1">
                <a:latin typeface="Bookman Old Style" panose="02050604050505020204" pitchFamily="18" charset="0"/>
              </a:rPr>
              <a:t> </a:t>
            </a:r>
            <a:endParaRPr lang="en-US" sz="3000"/>
          </a:p>
        </p:txBody>
      </p:sp>
    </p:spTree>
    <p:extLst>
      <p:ext uri="{BB962C8B-B14F-4D97-AF65-F5344CB8AC3E}">
        <p14:creationId xmlns:p14="http://schemas.microsoft.com/office/powerpoint/2010/main" val="1859758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F4E757-B0D1-4730-AB4C-BEF1E890EC37}"/>
              </a:ext>
            </a:extLst>
          </p:cNvPr>
          <p:cNvSpPr txBox="1"/>
          <p:nvPr/>
        </p:nvSpPr>
        <p:spPr>
          <a:xfrm>
            <a:off x="91440" y="111760"/>
            <a:ext cx="11958320" cy="7694414"/>
          </a:xfrm>
          <a:prstGeom prst="rect">
            <a:avLst/>
          </a:prstGeom>
          <a:noFill/>
        </p:spPr>
        <p:txBody>
          <a:bodyPr wrap="square">
            <a:spAutoFit/>
          </a:bodyPr>
          <a:lstStyle/>
          <a:p>
            <a:pPr marL="457200" indent="-457200" algn="ctr">
              <a:lnSpc>
                <a:spcPct val="150000"/>
              </a:lnSpc>
              <a:spcAft>
                <a:spcPts val="800"/>
              </a:spcAft>
              <a:buFont typeface="Wingdings" panose="05000000000000000000" pitchFamily="2" charset="2"/>
              <a:buChar char="Ø"/>
            </a:pPr>
            <a:r>
              <a:rPr lang="fr-FR" sz="2200" b="1" i="1" u="sng">
                <a:latin typeface="Bookman Old Style" panose="02050604050505020204" pitchFamily="18" charset="0"/>
                <a:ea typeface="Calibri" panose="020F0502020204030204" pitchFamily="34" charset="0"/>
                <a:cs typeface="Calibri" panose="020F0502020204030204" pitchFamily="34" charset="0"/>
              </a:rPr>
              <a:t>Moshe de Leon, </a:t>
            </a:r>
            <a:r>
              <a:rPr lang="en-US" sz="2200" b="1" i="1" u="sng">
                <a:latin typeface="Bookman Old Style" panose="02050604050505020204" pitchFamily="18" charset="0"/>
                <a:ea typeface="Calibri" panose="020F0502020204030204" pitchFamily="34" charset="0"/>
                <a:cs typeface="Calibri" panose="020F0502020204030204" pitchFamily="34" charset="0"/>
              </a:rPr>
              <a:t>Mishkan Ha-Edut </a:t>
            </a:r>
            <a:r>
              <a:rPr lang="en-US" sz="2200" b="1" u="sng">
                <a:latin typeface="Bookman Old Style" panose="02050604050505020204" pitchFamily="18" charset="0"/>
                <a:ea typeface="Calibri" panose="020F0502020204030204" pitchFamily="34" charset="0"/>
                <a:cs typeface="Calibri" panose="020F0502020204030204" pitchFamily="34" charset="0"/>
              </a:rPr>
              <a:t>(1293)</a:t>
            </a:r>
            <a:endParaRPr lang="fr-FR" sz="2200" b="1" i="1" u="sng">
              <a:latin typeface="Bookman Old Style" panose="02050604050505020204" pitchFamily="18" charset="0"/>
              <a:ea typeface="Calibri" panose="020F0502020204030204" pitchFamily="34" charset="0"/>
              <a:cs typeface="Calibri" panose="020F0502020204030204" pitchFamily="34" charset="0"/>
            </a:endParaRPr>
          </a:p>
          <a:p>
            <a:pPr algn="ctr">
              <a:lnSpc>
                <a:spcPct val="150000"/>
              </a:lnSpc>
              <a:spcAft>
                <a:spcPts val="800"/>
              </a:spcAft>
            </a:pPr>
            <a:r>
              <a:rPr lang="en-US" sz="2800" b="1">
                <a:latin typeface="Bookman Old Style" panose="02050604050505020204" pitchFamily="18" charset="0"/>
                <a:ea typeface="Calibri" panose="020F0502020204030204" pitchFamily="34" charset="0"/>
                <a:cs typeface="Calibri" panose="020F0502020204030204" pitchFamily="34" charset="0"/>
              </a:rPr>
              <a:t> </a:t>
            </a:r>
            <a:r>
              <a:rPr lang="he-IL" sz="2800" b="1">
                <a:latin typeface="Bookman Old Style" panose="02050604050505020204" pitchFamily="18" charset="0"/>
                <a:ea typeface="Calibri" panose="020F0502020204030204" pitchFamily="34" charset="0"/>
              </a:rPr>
              <a:t>כפי סוד אחדותן בעולם הזה כך היא סבת פירודן במחלוקתם אחרי מות האדם</a:t>
            </a:r>
            <a:endParaRPr lang="en-US" sz="2800" b="1">
              <a:latin typeface="Bookman Old Style" panose="02050604050505020204" pitchFamily="18" charset="0"/>
              <a:ea typeface="Calibri" panose="020F0502020204030204" pitchFamily="34" charset="0"/>
            </a:endParaRPr>
          </a:p>
          <a:p>
            <a:pPr algn="ctr">
              <a:lnSpc>
                <a:spcPct val="150000"/>
              </a:lnSpc>
              <a:spcAft>
                <a:spcPts val="800"/>
              </a:spcAft>
            </a:pPr>
            <a:endParaRPr lang="en-US" sz="2800" b="1">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Calibri" panose="020F0502020204030204" pitchFamily="34" charset="0"/>
              </a:rPr>
              <a:t>The mystery of the unity </a:t>
            </a: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Calibri" panose="020F0502020204030204" pitchFamily="34" charset="0"/>
              </a:rPr>
              <a:t>[of the parts of the human soul] </a:t>
            </a: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Calibri" panose="020F0502020204030204" pitchFamily="34" charset="0"/>
              </a:rPr>
              <a:t>in this world </a:t>
            </a: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Calibri" panose="020F0502020204030204" pitchFamily="34" charset="0"/>
              </a:rPr>
              <a:t>is also the cause of their separation </a:t>
            </a: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Calibri" panose="020F0502020204030204" pitchFamily="34" charset="0"/>
              </a:rPr>
              <a:t>and division after death…</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fr-FR" sz="2800" b="1" u="none" strike="noStrike">
                <a:effectLst/>
                <a:latin typeface="Bookman Old Style" panose="02050604050505020204" pitchFamily="18" charset="0"/>
                <a:ea typeface="Calibri" panose="020F0502020204030204" pitchFamily="34" charset="0"/>
                <a:cs typeface="Calibri" panose="020F0502020204030204" pitchFamily="34"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spcBef>
                <a:spcPts val="0"/>
              </a:spcBef>
              <a:spcAft>
                <a:spcPts val="0"/>
              </a:spcAft>
            </a:pPr>
            <a:r>
              <a:rPr lang="en-US" sz="2800" b="1">
                <a:effectLst/>
                <a:latin typeface="Bookman Old Style" panose="02050604050505020204" pitchFamily="18" charset="0"/>
                <a:ea typeface="Calibri" panose="020F0502020204030204" pitchFamily="34" charset="0"/>
                <a:cs typeface="Calibri" panose="020F0502020204030204" pitchFamily="34"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spcBef>
                <a:spcPts val="0"/>
              </a:spcBef>
              <a:spcAft>
                <a:spcPts val="0"/>
              </a:spcAft>
            </a:pPr>
            <a:r>
              <a:rPr lang="en-US" sz="2800" b="1">
                <a:effectLst/>
                <a:latin typeface="Bookman Old Style" panose="02050604050505020204" pitchFamily="18" charset="0"/>
                <a:ea typeface="Calibri" panose="020F0502020204030204" pitchFamily="34" charset="0"/>
                <a:cs typeface="Calibri" panose="020F0502020204030204" pitchFamily="34" charset="0"/>
              </a:rPr>
              <a:t> </a:t>
            </a:r>
            <a:r>
              <a:rPr lang="he-IL" sz="2800" b="1">
                <a:effectLst/>
                <a:latin typeface="Bookman Old Style" panose="02050604050505020204" pitchFamily="18" charset="0"/>
                <a:ea typeface="Calibri" panose="020F0502020204030204" pitchFamily="34" charset="0"/>
                <a:cs typeface="Calibri" panose="020F0502020204030204" pitchFamily="34"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29362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AC560C-7915-49A0-9AF7-72E83BD3B8E3}"/>
              </a:ext>
            </a:extLst>
          </p:cNvPr>
          <p:cNvSpPr txBox="1"/>
          <p:nvPr/>
        </p:nvSpPr>
        <p:spPr>
          <a:xfrm>
            <a:off x="76199" y="66675"/>
            <a:ext cx="12030075" cy="10608225"/>
          </a:xfrm>
          <a:prstGeom prst="rect">
            <a:avLst/>
          </a:prstGeom>
          <a:noFill/>
        </p:spPr>
        <p:txBody>
          <a:bodyPr wrap="square">
            <a:spAutoFit/>
          </a:bodyPr>
          <a:lstStyle/>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Disintegration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At / As</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Death</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77628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1E9870-5B6B-4E87-91A8-F378A3E03940}"/>
              </a:ext>
            </a:extLst>
          </p:cNvPr>
          <p:cNvSpPr txBox="1"/>
          <p:nvPr/>
        </p:nvSpPr>
        <p:spPr>
          <a:xfrm>
            <a:off x="161925" y="85725"/>
            <a:ext cx="11725275" cy="3970318"/>
          </a:xfrm>
          <a:prstGeom prst="rect">
            <a:avLst/>
          </a:prstGeom>
          <a:noFill/>
        </p:spPr>
        <p:txBody>
          <a:bodyPr wrap="square">
            <a:spAutoFit/>
          </a:bodyPr>
          <a:lstStyle/>
          <a:p>
            <a:pPr algn="ctr" rtl="1"/>
            <a:r>
              <a:rPr lang="en-US" sz="2800" b="1">
                <a:latin typeface="Bookman Old Style" panose="02050604050505020204" pitchFamily="18" charset="0"/>
              </a:rPr>
              <a:t> </a:t>
            </a:r>
          </a:p>
          <a:p>
            <a:pPr algn="ctr" rtl="1"/>
            <a:endParaRPr lang="en-US" sz="2800" b="1">
              <a:latin typeface="Bookman Old Style" panose="02050604050505020204" pitchFamily="18" charset="0"/>
            </a:endParaRPr>
          </a:p>
          <a:p>
            <a:pPr marL="457200" indent="-457200" algn="ctr">
              <a:buFont typeface="Wingdings" panose="05000000000000000000" pitchFamily="2" charset="2"/>
              <a:buChar char="Ø"/>
            </a:pPr>
            <a:r>
              <a:rPr lang="en-US" sz="2800" b="1" u="sng">
                <a:latin typeface="Bookman Old Style" panose="02050604050505020204" pitchFamily="18" charset="0"/>
              </a:rPr>
              <a:t>Zohar I:217b</a:t>
            </a:r>
          </a:p>
          <a:p>
            <a:pPr algn="r" rtl="1"/>
            <a:endParaRPr lang="en-US" sz="2800" b="1">
              <a:latin typeface="Bookman Old Style" panose="02050604050505020204" pitchFamily="18" charset="0"/>
            </a:endParaRPr>
          </a:p>
          <a:p>
            <a:pPr algn="ctr" rtl="1"/>
            <a:r>
              <a:rPr lang="en-US" sz="2800" b="1">
                <a:latin typeface="Bookman Old Style" panose="02050604050505020204" pitchFamily="18" charset="0"/>
              </a:rPr>
              <a:t>ָּ</a:t>
            </a:r>
            <a:r>
              <a:rPr lang="he-IL" sz="2800" b="1">
                <a:latin typeface="Bookman Old Style" panose="02050604050505020204" pitchFamily="18" charset="0"/>
              </a:rPr>
              <a:t>כ</a:t>
            </a:r>
            <a:r>
              <a:rPr lang="en-US" sz="2800" b="1">
                <a:latin typeface="Bookman Old Style" panose="02050604050505020204" pitchFamily="18" charset="0"/>
              </a:rPr>
              <a:t>ל אִינוּן תְּלָתִין יוֹמִין, נִשְׁמָתֵיהּ נָפְקַת מִנֵּיהּ בְּכָל לֵילְיָא, וְסָלְקַת וְחָמַאת דּוּכְתָּהּ בְּהַהוּא עַלְמָא, וְהַהוּא בַּר נָשׁ לָא יָדַע, וְלָא אַשְׁגַּח, וְלָא שַׁלִּיט בְּנִשְׁמָתֵיהּ, כָּל אִינוּן תְּלָתִין יוֹמִין כְּמָה דְּהֲוָה בְּקַדְמִיתָא. דִּכְתִיב, ) קהלת ח(אֵין אָדָם שַׁלִּיט בָּרוּחַ לִכְלא אֶת הָרוּחַ וְגו'. אָמַר רִבִּי יְהוּדָה, מִכַּד שָׁרָאן אִינוּן תְּלָתִין יוֹמִין, צַלְמָא דְּבַּר נָשׁ אִתְחֲשַׁךְ, וְדִיוּקְנָא דְאִתְחֲזֵי בְּאַרְעָא אִתְמְנָעַת:</a:t>
            </a:r>
          </a:p>
        </p:txBody>
      </p:sp>
    </p:spTree>
    <p:extLst>
      <p:ext uri="{BB962C8B-B14F-4D97-AF65-F5344CB8AC3E}">
        <p14:creationId xmlns:p14="http://schemas.microsoft.com/office/powerpoint/2010/main" val="1256564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CA870F-C7A7-451B-B364-499618F96626}"/>
              </a:ext>
            </a:extLst>
          </p:cNvPr>
          <p:cNvSpPr txBox="1"/>
          <p:nvPr/>
        </p:nvSpPr>
        <p:spPr>
          <a:xfrm>
            <a:off x="76200" y="104776"/>
            <a:ext cx="12115800" cy="5832622"/>
          </a:xfrm>
          <a:prstGeom prst="rect">
            <a:avLst/>
          </a:prstGeom>
          <a:noFill/>
        </p:spPr>
        <p:txBody>
          <a:bodyPr wrap="square">
            <a:spAutoFit/>
          </a:bodyPr>
          <a:lstStyle/>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It has been taught: all those thirty days [before death], [a person’s </a:t>
            </a:r>
            <a:r>
              <a:rPr lang="en-US" sz="2800" b="1" i="1">
                <a:effectLst/>
                <a:latin typeface="Bookman Old Style" panose="02050604050505020204" pitchFamily="18" charset="0"/>
                <a:ea typeface="Calibri" panose="020F0502020204030204" pitchFamily="34" charset="0"/>
                <a:cs typeface="Times New Roman" panose="02020603050405020304" pitchFamily="18" charset="0"/>
              </a:rPr>
              <a:t>neshama</a:t>
            </a:r>
            <a:r>
              <a:rPr lang="en-US" sz="2800" b="1">
                <a:effectLst/>
                <a:latin typeface="Bookman Old Style" panose="02050604050505020204" pitchFamily="18" charset="0"/>
                <a:ea typeface="Calibri" panose="020F0502020204030204" pitchFamily="34" charset="0"/>
                <a:cs typeface="Times New Roman" panose="02020603050405020304" pitchFamily="18" charset="0"/>
              </a:rPr>
              <a:t> departs from him every night. </a:t>
            </a:r>
          </a:p>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And she goes and sees her place in that world </a:t>
            </a:r>
          </a:p>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[i.e., the world-to-come]. </a:t>
            </a:r>
          </a:p>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And this person [</a:t>
            </a:r>
            <a:r>
              <a:rPr lang="en-US" sz="2800" b="1" i="1">
                <a:effectLst/>
                <a:latin typeface="Bookman Old Style" panose="02050604050505020204" pitchFamily="18" charset="0"/>
                <a:ea typeface="Calibri" panose="020F0502020204030204" pitchFamily="34" charset="0"/>
                <a:cs typeface="Times New Roman" panose="02020603050405020304" pitchFamily="18" charset="0"/>
              </a:rPr>
              <a:t>bar nash</a:t>
            </a:r>
            <a:r>
              <a:rPr lang="en-US" sz="2800" b="1">
                <a:effectLst/>
                <a:latin typeface="Bookman Old Style" panose="02050604050505020204" pitchFamily="18" charset="0"/>
                <a:ea typeface="Calibri" panose="020F0502020204030204" pitchFamily="34" charset="0"/>
                <a:cs typeface="Times New Roman" panose="02020603050405020304" pitchFamily="18" charset="0"/>
              </a:rPr>
              <a:t>] </a:t>
            </a:r>
          </a:p>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does not know and does not notice and does not control his </a:t>
            </a:r>
            <a:r>
              <a:rPr lang="en-US" sz="2800" b="1" i="1">
                <a:effectLst/>
                <a:latin typeface="Bookman Old Style" panose="02050604050505020204" pitchFamily="18" charset="0"/>
                <a:ea typeface="Calibri" panose="020F0502020204030204" pitchFamily="34" charset="0"/>
                <a:cs typeface="Times New Roman" panose="02020603050405020304" pitchFamily="18" charset="0"/>
              </a:rPr>
              <a:t>neshama</a:t>
            </a:r>
            <a:r>
              <a:rPr lang="en-US" sz="2800" b="1">
                <a:effectLst/>
                <a:latin typeface="Bookman Old Style" panose="02050604050505020204" pitchFamily="18" charset="0"/>
                <a:ea typeface="Calibri" panose="020F0502020204030204" pitchFamily="34" charset="0"/>
                <a:cs typeface="Times New Roman" panose="02020603050405020304" pitchFamily="18" charset="0"/>
              </a:rPr>
              <a:t> all those thirty days as he did before. </a:t>
            </a:r>
          </a:p>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As it is written, “</a:t>
            </a:r>
            <a:r>
              <a:rPr lang="en-US" sz="2800" b="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There is no man that hath power over the spirit [</a:t>
            </a:r>
            <a:r>
              <a:rPr lang="en-US" sz="2800" b="1" i="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ruah</a:t>
            </a:r>
            <a:r>
              <a:rPr lang="en-US" sz="2800" b="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to retain the spirit…” [Ecclesiastes 8:8].  </a:t>
            </a:r>
            <a:endParaRPr lang="en-US" sz="2800" b="1">
              <a:latin typeface="Bookman Old Style" panose="02050604050505020204" pitchFamily="18" charset="0"/>
            </a:endParaRPr>
          </a:p>
        </p:txBody>
      </p:sp>
    </p:spTree>
    <p:extLst>
      <p:ext uri="{BB962C8B-B14F-4D97-AF65-F5344CB8AC3E}">
        <p14:creationId xmlns:p14="http://schemas.microsoft.com/office/powerpoint/2010/main" val="1146308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55AE83-997E-42C7-8F1A-74EC56B82B43}"/>
              </a:ext>
            </a:extLst>
          </p:cNvPr>
          <p:cNvSpPr txBox="1"/>
          <p:nvPr/>
        </p:nvSpPr>
        <p:spPr>
          <a:xfrm>
            <a:off x="828675" y="438150"/>
            <a:ext cx="10391775" cy="4539961"/>
          </a:xfrm>
          <a:prstGeom prst="rect">
            <a:avLst/>
          </a:prstGeom>
          <a:noFill/>
        </p:spPr>
        <p:txBody>
          <a:bodyPr wrap="square">
            <a:spAutoFit/>
          </a:bodyPr>
          <a:lstStyle/>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And this person [</a:t>
            </a:r>
            <a:r>
              <a:rPr lang="en-US" sz="2800" b="1" i="1">
                <a:effectLst/>
                <a:latin typeface="Bookman Old Style" panose="02050604050505020204" pitchFamily="18" charset="0"/>
                <a:ea typeface="Calibri" panose="020F0502020204030204" pitchFamily="34" charset="0"/>
                <a:cs typeface="Times New Roman" panose="02020603050405020304" pitchFamily="18" charset="0"/>
              </a:rPr>
              <a:t>bar nash</a:t>
            </a:r>
            <a:r>
              <a:rPr lang="en-US" sz="2800" b="1">
                <a:effectLst/>
                <a:latin typeface="Bookman Old Style" panose="02050604050505020204" pitchFamily="18" charset="0"/>
                <a:ea typeface="Calibri" panose="020F0502020204030204" pitchFamily="34" charset="0"/>
                <a:cs typeface="Times New Roman" panose="02020603050405020304" pitchFamily="18" charset="0"/>
              </a:rPr>
              <a:t>] </a:t>
            </a:r>
          </a:p>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does not know and does not notice </a:t>
            </a:r>
          </a:p>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and does not control his </a:t>
            </a:r>
            <a:r>
              <a:rPr lang="en-US" sz="2800" b="1" i="1">
                <a:effectLst/>
                <a:latin typeface="Bookman Old Style" panose="02050604050505020204" pitchFamily="18" charset="0"/>
                <a:ea typeface="Calibri" panose="020F0502020204030204" pitchFamily="34" charset="0"/>
                <a:cs typeface="Times New Roman" panose="02020603050405020304" pitchFamily="18" charset="0"/>
              </a:rPr>
              <a:t>neshama</a:t>
            </a:r>
            <a:r>
              <a:rPr lang="en-US" sz="2800" b="1">
                <a:effectLst/>
                <a:latin typeface="Bookman Old Style" panose="02050604050505020204" pitchFamily="18" charset="0"/>
                <a:ea typeface="Calibri" panose="020F0502020204030204" pitchFamily="34" charset="0"/>
                <a:cs typeface="Times New Roman" panose="02020603050405020304" pitchFamily="18" charset="0"/>
              </a:rPr>
              <a:t> </a:t>
            </a:r>
          </a:p>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all those thirty days as he did before. </a:t>
            </a:r>
          </a:p>
          <a:p>
            <a:pPr algn="ctr">
              <a:lnSpc>
                <a:spcPct val="150000"/>
              </a:lnSpc>
            </a:pPr>
            <a:r>
              <a:rPr lang="en-US" sz="2800" b="1">
                <a:effectLst/>
                <a:latin typeface="Bookman Old Style" panose="02050604050505020204" pitchFamily="18" charset="0"/>
                <a:ea typeface="Calibri" panose="020F0502020204030204" pitchFamily="34" charset="0"/>
                <a:cs typeface="Times New Roman" panose="02020603050405020304" pitchFamily="18" charset="0"/>
              </a:rPr>
              <a:t>As it is written, “</a:t>
            </a:r>
            <a:r>
              <a:rPr lang="en-US" sz="2800" b="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There is no man that hath power over the spirit [</a:t>
            </a:r>
            <a:r>
              <a:rPr lang="en-US" sz="2800" b="1" i="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ruah</a:t>
            </a:r>
            <a:r>
              <a:rPr lang="en-US" sz="2800" b="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p>
          <a:p>
            <a:pPr algn="ctr">
              <a:lnSpc>
                <a:spcPct val="150000"/>
              </a:lnSpc>
            </a:pPr>
            <a:r>
              <a:rPr lang="en-US" sz="2800" b="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to retain the spirit…” [Ecclesiastes 8:8].  </a:t>
            </a:r>
            <a:endParaRPr lang="en-US" sz="2800" b="1">
              <a:latin typeface="Bookman Old Style" panose="02050604050505020204" pitchFamily="18" charset="0"/>
            </a:endParaRPr>
          </a:p>
        </p:txBody>
      </p:sp>
    </p:spTree>
    <p:extLst>
      <p:ext uri="{BB962C8B-B14F-4D97-AF65-F5344CB8AC3E}">
        <p14:creationId xmlns:p14="http://schemas.microsoft.com/office/powerpoint/2010/main" val="1771582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78FEED-B3DF-4BF4-B75C-C01075FA3A1A}"/>
              </a:ext>
            </a:extLst>
          </p:cNvPr>
          <p:cNvSpPr txBox="1"/>
          <p:nvPr/>
        </p:nvSpPr>
        <p:spPr>
          <a:xfrm>
            <a:off x="1778000" y="1351280"/>
            <a:ext cx="9154160" cy="2635298"/>
          </a:xfrm>
          <a:prstGeom prst="rect">
            <a:avLst/>
          </a:prstGeom>
          <a:noFill/>
        </p:spPr>
        <p:txBody>
          <a:bodyPr wrap="square">
            <a:spAutoFit/>
          </a:bodyPr>
          <a:lstStyle/>
          <a:p>
            <a:pPr algn="ctr">
              <a:lnSpc>
                <a:spcPct val="150000"/>
              </a:lnSpc>
            </a:pPr>
            <a:r>
              <a:rPr lang="en-US" sz="2800" b="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Rabbi Yehudah said: once those thirty days begin, the image [</a:t>
            </a:r>
            <a:r>
              <a:rPr lang="en-US" sz="2800" b="1" i="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tsulma</a:t>
            </a:r>
            <a:r>
              <a:rPr lang="en-US" sz="2800" b="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of a person darkens, and his likeness [</a:t>
            </a:r>
            <a:r>
              <a:rPr lang="en-US" sz="2800" b="1" i="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diyukna</a:t>
            </a:r>
            <a:r>
              <a:rPr lang="en-US" sz="2800" b="1">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that appears on earth becomes blocked</a:t>
            </a:r>
            <a:endParaRPr lang="en-US" sz="2800"/>
          </a:p>
        </p:txBody>
      </p:sp>
    </p:spTree>
    <p:extLst>
      <p:ext uri="{BB962C8B-B14F-4D97-AF65-F5344CB8AC3E}">
        <p14:creationId xmlns:p14="http://schemas.microsoft.com/office/powerpoint/2010/main" val="4227291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D6E128-3BB1-48D9-AF4C-7B4BDF6EA2E4}"/>
              </a:ext>
            </a:extLst>
          </p:cNvPr>
          <p:cNvSpPr txBox="1"/>
          <p:nvPr/>
        </p:nvSpPr>
        <p:spPr>
          <a:xfrm>
            <a:off x="0" y="0"/>
            <a:ext cx="12120880" cy="6802055"/>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The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Disintegrating</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Deceased</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As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Mourner</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At the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Shiva</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7178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1266</TotalTime>
  <Words>1335</Words>
  <Application>Microsoft Office PowerPoint</Application>
  <PresentationFormat>Widescreen</PresentationFormat>
  <Paragraphs>185</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Bookman Old Style</vt:lpstr>
      <vt:lpstr>Calibri</vt:lpstr>
      <vt:lpstr>Calibri Light</vt:lpstr>
      <vt:lpstr>Copperplate Gothic 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Nathaniel</dc:creator>
  <cp:lastModifiedBy>Nathaniel </cp:lastModifiedBy>
  <cp:revision>24</cp:revision>
  <cp:lastPrinted>2021-04-27T23:20:16Z</cp:lastPrinted>
  <dcterms:created xsi:type="dcterms:W3CDTF">2021-04-27T01:16:22Z</dcterms:created>
  <dcterms:modified xsi:type="dcterms:W3CDTF">2021-04-27T23:51:42Z</dcterms:modified>
</cp:coreProperties>
</file>