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84" r:id="rId3"/>
    <p:sldId id="285" r:id="rId4"/>
    <p:sldId id="286" r:id="rId5"/>
    <p:sldId id="287" r:id="rId6"/>
    <p:sldId id="274" r:id="rId7"/>
    <p:sldId id="258" r:id="rId8"/>
    <p:sldId id="259" r:id="rId9"/>
    <p:sldId id="275" r:id="rId10"/>
    <p:sldId id="260" r:id="rId11"/>
    <p:sldId id="261" r:id="rId12"/>
    <p:sldId id="262" r:id="rId13"/>
    <p:sldId id="276" r:id="rId14"/>
    <p:sldId id="263" r:id="rId15"/>
    <p:sldId id="271" r:id="rId16"/>
    <p:sldId id="277" r:id="rId17"/>
    <p:sldId id="270" r:id="rId18"/>
    <p:sldId id="264" r:id="rId19"/>
    <p:sldId id="265" r:id="rId20"/>
    <p:sldId id="266" r:id="rId21"/>
    <p:sldId id="267" r:id="rId22"/>
    <p:sldId id="268" r:id="rId23"/>
    <p:sldId id="269" r:id="rId24"/>
    <p:sldId id="280" r:id="rId25"/>
    <p:sldId id="278" r:id="rId26"/>
    <p:sldId id="279" r:id="rId27"/>
    <p:sldId id="281" r:id="rId28"/>
    <p:sldId id="282"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38F4-DDF8-4464-AED5-9930554336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A0A82B-70D0-4EE8-878F-DEA8AE56B2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F4754F-46DA-4ED8-ACF3-73CDCC8287B6}"/>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5" name="Footer Placeholder 4">
            <a:extLst>
              <a:ext uri="{FF2B5EF4-FFF2-40B4-BE49-F238E27FC236}">
                <a16:creationId xmlns:a16="http://schemas.microsoft.com/office/drawing/2014/main" id="{E27D9207-A369-4869-9BC9-1A5A3B1C4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55A267-E3B3-47BD-80F6-BBA207B0F71B}"/>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278588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FF13B-D3C3-42D7-871C-3395C2DB88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0B2D64-3383-44B9-8DDA-4D1070B819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336FD2-86AE-4BFC-9863-0D3357663506}"/>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5" name="Footer Placeholder 4">
            <a:extLst>
              <a:ext uri="{FF2B5EF4-FFF2-40B4-BE49-F238E27FC236}">
                <a16:creationId xmlns:a16="http://schemas.microsoft.com/office/drawing/2014/main" id="{A7126258-DA46-4E7C-9D8D-91A33155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6258C0-36C4-476D-8F62-6B56009125CB}"/>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3874483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AC967D-D0AC-4FEA-AE14-B9C7BAE5BA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2B4F12-4CFE-449B-96C9-34436E31E2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CF41CD-4650-41E1-BA0E-0A2EABD4258E}"/>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5" name="Footer Placeholder 4">
            <a:extLst>
              <a:ext uri="{FF2B5EF4-FFF2-40B4-BE49-F238E27FC236}">
                <a16:creationId xmlns:a16="http://schemas.microsoft.com/office/drawing/2014/main" id="{6A76518A-2BEE-40EE-9D4F-A8F3ACC753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05C76A-6168-4D33-92E0-0B811FA69374}"/>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341869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5B514-A653-4BB7-9054-81A5E80A5B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D9FC49-BEB5-4C75-9E21-CF827D0B33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EFF263-C30D-4251-9551-BD7465E110A3}"/>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5" name="Footer Placeholder 4">
            <a:extLst>
              <a:ext uri="{FF2B5EF4-FFF2-40B4-BE49-F238E27FC236}">
                <a16:creationId xmlns:a16="http://schemas.microsoft.com/office/drawing/2014/main" id="{55B6B4E6-3AEB-4131-93D1-0C5DF04D79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587D1-466C-45AC-B457-A56FB9BBD3D7}"/>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4082383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15071-AAF1-4D0A-BE17-CBBB4F07A0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345401-8274-4B35-94DC-AFF1FB3D26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96F2B9-0BBB-4F74-B4EF-FD3D119ACF50}"/>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5" name="Footer Placeholder 4">
            <a:extLst>
              <a:ext uri="{FF2B5EF4-FFF2-40B4-BE49-F238E27FC236}">
                <a16:creationId xmlns:a16="http://schemas.microsoft.com/office/drawing/2014/main" id="{1F962B00-05EF-4D4B-8F0C-04F8F066D2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BCF602-3058-42C8-8265-2F92206E6DD2}"/>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418352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7B2D8-9E9C-4EA1-BC44-09CA5C719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6DCAC7-AEEE-4EBE-AC0B-CF4F7EF72E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F0364A-DF10-4341-9486-0BD0B3F2E8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197BD2-7001-457E-91FD-A9D4A0A55E45}"/>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6" name="Footer Placeholder 5">
            <a:extLst>
              <a:ext uri="{FF2B5EF4-FFF2-40B4-BE49-F238E27FC236}">
                <a16:creationId xmlns:a16="http://schemas.microsoft.com/office/drawing/2014/main" id="{4C37F112-9F7F-428F-8DE2-5DDA2D6FEB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D4AE29-2420-404A-8552-50934983CFBD}"/>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4211265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5560E-ABF8-414D-A076-94AA307335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C4FF9A-669C-4C1D-89A3-2EF75EF364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CADE35-5909-414D-88B6-960509C097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FF67DC-D6D7-4CA6-BEBC-46B38E91B4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1FCBAD-EAFA-48B7-ACA8-2610A90BEB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4320DE-AB6F-4633-B7DF-956DD1CCC20A}"/>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8" name="Footer Placeholder 7">
            <a:extLst>
              <a:ext uri="{FF2B5EF4-FFF2-40B4-BE49-F238E27FC236}">
                <a16:creationId xmlns:a16="http://schemas.microsoft.com/office/drawing/2014/main" id="{259FE5B9-9492-4DEA-9258-7E65D3BEB7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6C3EF8D-4DD3-4DA5-925A-889EB2F2F0D1}"/>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265062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198E6-0255-45BD-84AE-2F9AB1BC90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94DCEE-96E1-49C9-8362-391A016EBD06}"/>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4" name="Footer Placeholder 3">
            <a:extLst>
              <a:ext uri="{FF2B5EF4-FFF2-40B4-BE49-F238E27FC236}">
                <a16:creationId xmlns:a16="http://schemas.microsoft.com/office/drawing/2014/main" id="{463A8524-D430-47C1-A590-10287DBD9A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6D4089-7EDE-4BD7-A2D5-21037BC2CCCE}"/>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391571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8E7196-6C9C-46A0-A7DC-25A810AC81D7}"/>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3" name="Footer Placeholder 2">
            <a:extLst>
              <a:ext uri="{FF2B5EF4-FFF2-40B4-BE49-F238E27FC236}">
                <a16:creationId xmlns:a16="http://schemas.microsoft.com/office/drawing/2014/main" id="{DF7B082B-7F6D-4430-A66E-E1665E2037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B1B9C6-9724-4F44-8652-DCBFF76EB916}"/>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4093694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A074E-1DB2-432D-B99D-E17688D97C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520DD9-3031-4697-8D69-853755BB12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D4DB71-E258-4145-8BB5-C587D441BF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92B462-1150-42A8-A92C-08A3ACDAD4F4}"/>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6" name="Footer Placeholder 5">
            <a:extLst>
              <a:ext uri="{FF2B5EF4-FFF2-40B4-BE49-F238E27FC236}">
                <a16:creationId xmlns:a16="http://schemas.microsoft.com/office/drawing/2014/main" id="{CA7ECD02-BF99-45C2-8670-85128E9EA6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357815-7A9F-41F0-AA96-ECB0ABCFFCFD}"/>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1797176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C4A20-566E-4EEC-B510-727B730FDA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83696C-322A-4781-9FC9-867113C106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91D365B-296E-4431-96A7-23BC7DDCAB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5C9134-976E-4538-8917-ACDD3C626554}"/>
              </a:ext>
            </a:extLst>
          </p:cNvPr>
          <p:cNvSpPr>
            <a:spLocks noGrp="1"/>
          </p:cNvSpPr>
          <p:nvPr>
            <p:ph type="dt" sz="half" idx="10"/>
          </p:nvPr>
        </p:nvSpPr>
        <p:spPr/>
        <p:txBody>
          <a:bodyPr/>
          <a:lstStyle/>
          <a:p>
            <a:fld id="{D35ABF9B-1286-4903-B713-13E92C883D04}" type="datetimeFigureOut">
              <a:rPr lang="en-US" smtClean="0"/>
              <a:t>4/18/2021</a:t>
            </a:fld>
            <a:endParaRPr lang="en-US"/>
          </a:p>
        </p:txBody>
      </p:sp>
      <p:sp>
        <p:nvSpPr>
          <p:cNvPr id="6" name="Footer Placeholder 5">
            <a:extLst>
              <a:ext uri="{FF2B5EF4-FFF2-40B4-BE49-F238E27FC236}">
                <a16:creationId xmlns:a16="http://schemas.microsoft.com/office/drawing/2014/main" id="{37FA4DB1-7893-4479-87B4-9BD0F1A8EE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8F83F9-6A42-48FF-B2DA-C6C26B5E372D}"/>
              </a:ext>
            </a:extLst>
          </p:cNvPr>
          <p:cNvSpPr>
            <a:spLocks noGrp="1"/>
          </p:cNvSpPr>
          <p:nvPr>
            <p:ph type="sldNum" sz="quarter" idx="12"/>
          </p:nvPr>
        </p:nvSpPr>
        <p:spPr/>
        <p:txBody>
          <a:bodyPr/>
          <a:lstStyle/>
          <a:p>
            <a:fld id="{0246C7A6-0E85-45CD-9E46-ECB64436CC12}" type="slidenum">
              <a:rPr lang="en-US" smtClean="0"/>
              <a:t>‹#›</a:t>
            </a:fld>
            <a:endParaRPr lang="en-US"/>
          </a:p>
        </p:txBody>
      </p:sp>
    </p:spTree>
    <p:extLst>
      <p:ext uri="{BB962C8B-B14F-4D97-AF65-F5344CB8AC3E}">
        <p14:creationId xmlns:p14="http://schemas.microsoft.com/office/powerpoint/2010/main" val="1594807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9CE085-1D17-491D-9BB7-CAE9D7638F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355862-4FBE-4373-BAD2-47D85D83D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3A840B-E1BB-446A-B523-768FF845D8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5ABF9B-1286-4903-B713-13E92C883D04}" type="datetimeFigureOut">
              <a:rPr lang="en-US" smtClean="0"/>
              <a:t>4/18/2021</a:t>
            </a:fld>
            <a:endParaRPr lang="en-US"/>
          </a:p>
        </p:txBody>
      </p:sp>
      <p:sp>
        <p:nvSpPr>
          <p:cNvPr id="5" name="Footer Placeholder 4">
            <a:extLst>
              <a:ext uri="{FF2B5EF4-FFF2-40B4-BE49-F238E27FC236}">
                <a16:creationId xmlns:a16="http://schemas.microsoft.com/office/drawing/2014/main" id="{4479FC41-8C8E-4B0D-8017-E916CEE40D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ABED77-F58B-4A9D-B489-6DA3EFC4B5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46C7A6-0E85-45CD-9E46-ECB64436CC12}" type="slidenum">
              <a:rPr lang="en-US" smtClean="0"/>
              <a:t>‹#›</a:t>
            </a:fld>
            <a:endParaRPr lang="en-US"/>
          </a:p>
        </p:txBody>
      </p:sp>
    </p:spTree>
    <p:extLst>
      <p:ext uri="{BB962C8B-B14F-4D97-AF65-F5344CB8AC3E}">
        <p14:creationId xmlns:p14="http://schemas.microsoft.com/office/powerpoint/2010/main" val="3389274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file:///C:\Lamentations.3.23"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1" name="Background Fill">
            <a:extLst>
              <a:ext uri="{FF2B5EF4-FFF2-40B4-BE49-F238E27FC236}">
                <a16:creationId xmlns:a16="http://schemas.microsoft.com/office/drawing/2014/main" id="{3C915414-2809-4735-A560-0D5FE66700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382"/>
            <a:ext cx="12188952" cy="6858000"/>
          </a:xfrm>
          <a:prstGeom prst="rect">
            <a:avLst/>
          </a:prstGeom>
          <a:solidFill>
            <a:schemeClr val="bg1">
              <a:lumMod val="95000"/>
            </a:schemeClr>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3" name="Grid">
            <a:extLst>
              <a:ext uri="{FF2B5EF4-FFF2-40B4-BE49-F238E27FC236}">
                <a16:creationId xmlns:a16="http://schemas.microsoft.com/office/drawing/2014/main" id="{24413201-85BF-4680-A7D4-10CDBD0356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038471" cy="6858000"/>
            <a:chOff x="0" y="-12406"/>
            <a:chExt cx="12038471" cy="6858000"/>
          </a:xfrm>
        </p:grpSpPr>
        <p:cxnSp>
          <p:nvCxnSpPr>
            <p:cNvPr id="74" name="Straight Connector 73">
              <a:extLst>
                <a:ext uri="{FF2B5EF4-FFF2-40B4-BE49-F238E27FC236}">
                  <a16:creationId xmlns:a16="http://schemas.microsoft.com/office/drawing/2014/main" id="{1F819D8C-C8E5-4336-9882-79FBF655518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0" y="-25"/>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75" name="Straight Connector 74">
              <a:extLst>
                <a:ext uri="{FF2B5EF4-FFF2-40B4-BE49-F238E27FC236}">
                  <a16:creationId xmlns:a16="http://schemas.microsoft.com/office/drawing/2014/main" id="{7D732480-09E4-401A-B2D9-E6C662FBCA2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719781" y="-5330"/>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76" name="Straight Connector 75">
              <a:extLst>
                <a:ext uri="{FF2B5EF4-FFF2-40B4-BE49-F238E27FC236}">
                  <a16:creationId xmlns:a16="http://schemas.microsoft.com/office/drawing/2014/main" id="{87D8355C-E417-4D36-91FF-2CC1E1FE9FF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6726839"/>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77" name="Straight Connector 76">
              <a:extLst>
                <a:ext uri="{FF2B5EF4-FFF2-40B4-BE49-F238E27FC236}">
                  <a16:creationId xmlns:a16="http://schemas.microsoft.com/office/drawing/2014/main" id="{6ADF7267-EAAE-43CE-ACEF-608328FB17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25"/>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78" name="Straight Connector 77">
              <a:extLst>
                <a:ext uri="{FF2B5EF4-FFF2-40B4-BE49-F238E27FC236}">
                  <a16:creationId xmlns:a16="http://schemas.microsoft.com/office/drawing/2014/main" id="{54C901E2-0CDB-4316-B262-3B9E68F335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1729498"/>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79" name="Straight Connector 78">
              <a:extLst>
                <a:ext uri="{FF2B5EF4-FFF2-40B4-BE49-F238E27FC236}">
                  <a16:creationId xmlns:a16="http://schemas.microsoft.com/office/drawing/2014/main" id="{D8F6D31A-084C-4F10-9A8F-A9645DFB71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1609"/>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0" name="Straight Connector 79">
              <a:extLst>
                <a:ext uri="{FF2B5EF4-FFF2-40B4-BE49-F238E27FC236}">
                  <a16:creationId xmlns:a16="http://schemas.microsoft.com/office/drawing/2014/main" id="{E38E09F0-F130-45B5-B0AF-7EF3F0172A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6843959"/>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1" name="Straight Connector 80">
              <a:extLst>
                <a:ext uri="{FF2B5EF4-FFF2-40B4-BE49-F238E27FC236}">
                  <a16:creationId xmlns:a16="http://schemas.microsoft.com/office/drawing/2014/main" id="{569330E2-17DA-4F0D-B377-6E4499C79A1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5131209"/>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2" name="Straight Connector 81">
              <a:extLst>
                <a:ext uri="{FF2B5EF4-FFF2-40B4-BE49-F238E27FC236}">
                  <a16:creationId xmlns:a16="http://schemas.microsoft.com/office/drawing/2014/main" id="{A3192707-5744-4C77-8CD6-D682F90800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120892"/>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3" name="Straight Connector 82">
              <a:extLst>
                <a:ext uri="{FF2B5EF4-FFF2-40B4-BE49-F238E27FC236}">
                  <a16:creationId xmlns:a16="http://schemas.microsoft.com/office/drawing/2014/main" id="{E367A44A-5DD0-43B5-B6DB-1CA3BC5AF0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3422784"/>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4" name="Straight Connector 83">
              <a:extLst>
                <a:ext uri="{FF2B5EF4-FFF2-40B4-BE49-F238E27FC236}">
                  <a16:creationId xmlns:a16="http://schemas.microsoft.com/office/drawing/2014/main" id="{280809D1-164B-4A0C-84BB-2AC46F3BDE5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1832198"/>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5" name="Straight Connector 84">
              <a:extLst>
                <a:ext uri="{FF2B5EF4-FFF2-40B4-BE49-F238E27FC236}">
                  <a16:creationId xmlns:a16="http://schemas.microsoft.com/office/drawing/2014/main" id="{E379EC94-3698-4695-8CE7-61DBDF5EE6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3538773"/>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6" name="Straight Connector 85">
              <a:extLst>
                <a:ext uri="{FF2B5EF4-FFF2-40B4-BE49-F238E27FC236}">
                  <a16:creationId xmlns:a16="http://schemas.microsoft.com/office/drawing/2014/main" id="{8755B95C-6A71-4D4F-8F48-B21F893E6F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0" y="5240042"/>
              <a:ext cx="12038471" cy="0"/>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7" name="Straight Connector 86">
              <a:extLst>
                <a:ext uri="{FF2B5EF4-FFF2-40B4-BE49-F238E27FC236}">
                  <a16:creationId xmlns:a16="http://schemas.microsoft.com/office/drawing/2014/main" id="{6099C53A-E394-462E-BF63-1639A8E283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828837" y="-5330"/>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8" name="Straight Connector 87">
              <a:extLst>
                <a:ext uri="{FF2B5EF4-FFF2-40B4-BE49-F238E27FC236}">
                  <a16:creationId xmlns:a16="http://schemas.microsoft.com/office/drawing/2014/main" id="{9AC427FF-C3BE-45A0-9FB1-A6A4C8C4CD8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439563" y="-25"/>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89" name="Straight Connector 88">
              <a:extLst>
                <a:ext uri="{FF2B5EF4-FFF2-40B4-BE49-F238E27FC236}">
                  <a16:creationId xmlns:a16="http://schemas.microsoft.com/office/drawing/2014/main" id="{2B15D91A-BF52-4704-8F6B-A7C4746181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59344" y="-25"/>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0" name="Straight Connector 89">
              <a:extLst>
                <a:ext uri="{FF2B5EF4-FFF2-40B4-BE49-F238E27FC236}">
                  <a16:creationId xmlns:a16="http://schemas.microsoft.com/office/drawing/2014/main" id="{1D9241FD-0E0D-409B-A2AF-8F06ACB7577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79125" y="-12406"/>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1" name="Straight Connector 90">
              <a:extLst>
                <a:ext uri="{FF2B5EF4-FFF2-40B4-BE49-F238E27FC236}">
                  <a16:creationId xmlns:a16="http://schemas.microsoft.com/office/drawing/2014/main" id="{F8B3D884-11F6-4FF3-82C2-1C2311451C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598907" y="-12406"/>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2" name="Straight Connector 91">
              <a:extLst>
                <a:ext uri="{FF2B5EF4-FFF2-40B4-BE49-F238E27FC236}">
                  <a16:creationId xmlns:a16="http://schemas.microsoft.com/office/drawing/2014/main" id="{A15AB342-981A-44B4-846D-B0B2394ACF0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038471" y="-25"/>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3" name="Straight Connector 92">
              <a:extLst>
                <a:ext uri="{FF2B5EF4-FFF2-40B4-BE49-F238E27FC236}">
                  <a16:creationId xmlns:a16="http://schemas.microsoft.com/office/drawing/2014/main" id="{872C80E7-0A00-4063-BEE2-6B6B446A4A7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318688" y="-25"/>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4" name="Straight Connector 93">
              <a:extLst>
                <a:ext uri="{FF2B5EF4-FFF2-40B4-BE49-F238E27FC236}">
                  <a16:creationId xmlns:a16="http://schemas.microsoft.com/office/drawing/2014/main" id="{CDDFAF9B-F940-4E8C-905E-31851E6E7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549263" y="-5330"/>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5" name="Straight Connector 94">
              <a:extLst>
                <a:ext uri="{FF2B5EF4-FFF2-40B4-BE49-F238E27FC236}">
                  <a16:creationId xmlns:a16="http://schemas.microsoft.com/office/drawing/2014/main" id="{DE75405B-4987-4ED0-838B-B550E11C50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72269" y="1609"/>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6" name="Straight Connector 95">
              <a:extLst>
                <a:ext uri="{FF2B5EF4-FFF2-40B4-BE49-F238E27FC236}">
                  <a16:creationId xmlns:a16="http://schemas.microsoft.com/office/drawing/2014/main" id="{2D23C412-06C7-4364-B5C1-6492A9D36BC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990113" y="-12406"/>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7" name="Straight Connector 96">
              <a:extLst>
                <a:ext uri="{FF2B5EF4-FFF2-40B4-BE49-F238E27FC236}">
                  <a16:creationId xmlns:a16="http://schemas.microsoft.com/office/drawing/2014/main" id="{3E558B2C-BA31-4EF6-AA51-34C38C4FAC1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15787" y="-12406"/>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8" name="Straight Connector 97">
              <a:extLst>
                <a:ext uri="{FF2B5EF4-FFF2-40B4-BE49-F238E27FC236}">
                  <a16:creationId xmlns:a16="http://schemas.microsoft.com/office/drawing/2014/main" id="{49BF6B7B-33CA-48B1-A1DC-E4917FB89D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435730" y="-12406"/>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99" name="Straight Connector 98">
              <a:extLst>
                <a:ext uri="{FF2B5EF4-FFF2-40B4-BE49-F238E27FC236}">
                  <a16:creationId xmlns:a16="http://schemas.microsoft.com/office/drawing/2014/main" id="{B91E8E40-9C42-4E16-980F-D9B38872F3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4293" y="-5330"/>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cxnSp>
          <p:nvCxnSpPr>
            <p:cNvPr id="100" name="Straight Connector 99">
              <a:extLst>
                <a:ext uri="{FF2B5EF4-FFF2-40B4-BE49-F238E27FC236}">
                  <a16:creationId xmlns:a16="http://schemas.microsoft.com/office/drawing/2014/main" id="{6B7E3690-D803-4CC7-BA93-B51ACF040F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4177" y="-12406"/>
              <a:ext cx="0" cy="6843985"/>
            </a:xfrm>
            <a:prstGeom prst="line">
              <a:avLst/>
            </a:prstGeom>
            <a:ln w="19050">
              <a:solidFill>
                <a:schemeClr val="bg1"/>
              </a:solidFill>
            </a:ln>
          </p:spPr>
          <p:style>
            <a:lnRef idx="1">
              <a:schemeClr val="accent2"/>
            </a:lnRef>
            <a:fillRef idx="0">
              <a:schemeClr val="accent2"/>
            </a:fillRef>
            <a:effectRef idx="0">
              <a:schemeClr val="accent2"/>
            </a:effectRef>
            <a:fontRef idx="minor">
              <a:schemeClr val="tx1"/>
            </a:fontRef>
          </p:style>
        </p:cxnSp>
      </p:grpSp>
      <p:pic>
        <p:nvPicPr>
          <p:cNvPr id="2050" name="Picture 2" descr="Noah and the Rainbow, 1966 - Marc Chagall - WikiArt.org">
            <a:extLst>
              <a:ext uri="{FF2B5EF4-FFF2-40B4-BE49-F238E27FC236}">
                <a16:creationId xmlns:a16="http://schemas.microsoft.com/office/drawing/2014/main" id="{1B6C2874-30F4-4BE6-A04E-9F9BCC539BC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708" b="1293"/>
          <a:stretch/>
        </p:blipFill>
        <p:spPr bwMode="auto">
          <a:xfrm>
            <a:off x="2261183" y="396239"/>
            <a:ext cx="9901461" cy="6329683"/>
          </a:xfrm>
          <a:prstGeom prst="rect">
            <a:avLst/>
          </a:prstGeom>
          <a:noFill/>
          <a:extLst>
            <a:ext uri="{909E8E84-426E-40DD-AFC4-6F175D3DCCD1}">
              <a14:hiddenFill xmlns:a14="http://schemas.microsoft.com/office/drawing/2010/main">
                <a:solidFill>
                  <a:srgbClr val="FFFFFF"/>
                </a:solidFill>
              </a14:hiddenFill>
            </a:ext>
          </a:extLst>
        </p:spPr>
      </p:pic>
      <p:sp>
        <p:nvSpPr>
          <p:cNvPr id="102" name="Color">
            <a:extLst>
              <a:ext uri="{FF2B5EF4-FFF2-40B4-BE49-F238E27FC236}">
                <a16:creationId xmlns:a16="http://schemas.microsoft.com/office/drawing/2014/main" id="{D665D759-2DF8-4D47-8386-4BA28901A7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7704" y="147451"/>
            <a:ext cx="685800" cy="6586489"/>
          </a:xfrm>
          <a:prstGeom prst="rect">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5"/>
              </a:solidFill>
            </a:endParaRPr>
          </a:p>
        </p:txBody>
      </p:sp>
      <p:sp>
        <p:nvSpPr>
          <p:cNvPr id="2" name="TextBox 1">
            <a:extLst>
              <a:ext uri="{FF2B5EF4-FFF2-40B4-BE49-F238E27FC236}">
                <a16:creationId xmlns:a16="http://schemas.microsoft.com/office/drawing/2014/main" id="{83304218-7488-44CA-8BB2-AC7D9670B596}"/>
              </a:ext>
            </a:extLst>
          </p:cNvPr>
          <p:cNvSpPr txBox="1"/>
          <p:nvPr/>
        </p:nvSpPr>
        <p:spPr>
          <a:xfrm flipH="1">
            <a:off x="-26310" y="24763"/>
            <a:ext cx="2281809" cy="9725739"/>
          </a:xfrm>
          <a:prstGeom prst="rect">
            <a:avLst/>
          </a:prstGeom>
          <a:noFill/>
        </p:spPr>
        <p:txBody>
          <a:bodyPr wrap="square" rtlCol="0">
            <a:spAutoFit/>
          </a:bodyPr>
          <a:lstStyle/>
          <a:p>
            <a:endParaRPr lang="en-US" sz="2200" b="1">
              <a:latin typeface="Copperplate Gothic Bold" panose="020E0705020206020404" pitchFamily="34" charset="0"/>
            </a:endParaRPr>
          </a:p>
          <a:p>
            <a:endParaRPr lang="en-US" sz="2200" b="1">
              <a:latin typeface="Copperplate Gothic Bold" panose="020E0705020206020404" pitchFamily="34" charset="0"/>
            </a:endParaRPr>
          </a:p>
          <a:p>
            <a:endParaRPr lang="en-US" sz="2200" b="1">
              <a:latin typeface="Copperplate Gothic Bold" panose="020E0705020206020404" pitchFamily="34" charset="0"/>
            </a:endParaRPr>
          </a:p>
          <a:p>
            <a:r>
              <a:rPr lang="en-US" sz="2200" b="1">
                <a:latin typeface="Copperplate Gothic Bold" panose="020E0705020206020404" pitchFamily="34" charset="0"/>
              </a:rPr>
              <a:t>Death </a:t>
            </a:r>
          </a:p>
          <a:p>
            <a:r>
              <a:rPr lang="en-US" sz="2200" b="1">
                <a:latin typeface="Copperplate Gothic Bold" panose="020E0705020206020404" pitchFamily="34" charset="0"/>
              </a:rPr>
              <a:t>and</a:t>
            </a:r>
          </a:p>
          <a:p>
            <a:r>
              <a:rPr lang="en-US" sz="2200" b="1">
                <a:latin typeface="Copperplate Gothic Bold" panose="020E0705020206020404" pitchFamily="34" charset="0"/>
              </a:rPr>
              <a:t>Afterlife</a:t>
            </a:r>
          </a:p>
          <a:p>
            <a:r>
              <a:rPr lang="en-US" sz="2200" b="1">
                <a:latin typeface="Copperplate Gothic Bold" panose="020E0705020206020404" pitchFamily="34" charset="0"/>
              </a:rPr>
              <a:t>In </a:t>
            </a:r>
          </a:p>
          <a:p>
            <a:r>
              <a:rPr lang="en-US" sz="2200" b="1">
                <a:latin typeface="Copperplate Gothic Bold" panose="020E0705020206020404" pitchFamily="34" charset="0"/>
              </a:rPr>
              <a:t>Rabbinic</a:t>
            </a:r>
          </a:p>
          <a:p>
            <a:r>
              <a:rPr lang="en-US" sz="2200" b="1">
                <a:latin typeface="Copperplate Gothic Bold" panose="020E0705020206020404" pitchFamily="34" charset="0"/>
              </a:rPr>
              <a:t>And </a:t>
            </a:r>
          </a:p>
          <a:p>
            <a:r>
              <a:rPr lang="en-US" sz="2200" b="1">
                <a:latin typeface="Copperplate Gothic Bold" panose="020E0705020206020404" pitchFamily="34" charset="0"/>
              </a:rPr>
              <a:t>Kabbalistic</a:t>
            </a:r>
          </a:p>
          <a:p>
            <a:r>
              <a:rPr lang="en-US" sz="2200" b="1">
                <a:latin typeface="Copperplate Gothic Bold" panose="020E0705020206020404" pitchFamily="34" charset="0"/>
              </a:rPr>
              <a:t>Imaginations</a:t>
            </a:r>
          </a:p>
          <a:p>
            <a:endParaRPr lang="en-US" sz="2200">
              <a:latin typeface="Copperplate Gothic Bold" panose="020E0705020206020404" pitchFamily="34" charset="0"/>
            </a:endParaRPr>
          </a:p>
          <a:p>
            <a:endParaRPr lang="en-US" sz="2200">
              <a:latin typeface="Copperplate Gothic Bold" panose="020E0705020206020404" pitchFamily="34" charset="0"/>
            </a:endParaRPr>
          </a:p>
          <a:p>
            <a:endParaRPr lang="en-US" sz="2200">
              <a:latin typeface="Copperplate Gothic Bold" panose="020E0705020206020404" pitchFamily="34" charset="0"/>
            </a:endParaRPr>
          </a:p>
          <a:p>
            <a:endParaRPr lang="en-US" sz="2200">
              <a:latin typeface="Copperplate Gothic Bold" panose="020E0705020206020404" pitchFamily="34" charset="0"/>
            </a:endParaRPr>
          </a:p>
          <a:p>
            <a:endParaRPr lang="en-US" sz="2200">
              <a:latin typeface="Copperplate Gothic Bold" panose="020E0705020206020404" pitchFamily="34" charset="0"/>
            </a:endParaRPr>
          </a:p>
          <a:p>
            <a:endParaRPr lang="en-US" sz="2200">
              <a:latin typeface="Copperplate Gothic Bold" panose="020E0705020206020404" pitchFamily="34" charset="0"/>
            </a:endParaRPr>
          </a:p>
          <a:p>
            <a:r>
              <a:rPr lang="en-US" b="1">
                <a:latin typeface="Bookman Old Style" panose="02050604050505020204" pitchFamily="18" charset="0"/>
              </a:rPr>
              <a:t>Nathaniel Berman</a:t>
            </a:r>
          </a:p>
          <a:p>
            <a:r>
              <a:rPr lang="en-US" b="1">
                <a:latin typeface="Bookman Old Style" panose="02050604050505020204" pitchFamily="18" charset="0"/>
              </a:rPr>
              <a:t>David Silber </a:t>
            </a:r>
          </a:p>
          <a:p>
            <a:endParaRPr lang="en-US" b="1">
              <a:latin typeface="Bookman Old Style" panose="02050604050505020204" pitchFamily="18" charset="0"/>
            </a:endParaRPr>
          </a:p>
          <a:p>
            <a:endParaRPr lang="en-US" b="1">
              <a:latin typeface="Bookman Old Style" panose="02050604050505020204" pitchFamily="18" charset="0"/>
            </a:endParaRPr>
          </a:p>
          <a:p>
            <a:endParaRPr lang="en-US" b="1">
              <a:latin typeface="Bookman Old Style" panose="02050604050505020204" pitchFamily="18" charset="0"/>
            </a:endParaRPr>
          </a:p>
          <a:p>
            <a:endParaRPr lang="en-US" b="1">
              <a:latin typeface="Bookman Old Style" panose="02050604050505020204" pitchFamily="18" charset="0"/>
            </a:endParaRPr>
          </a:p>
          <a:p>
            <a:endParaRPr lang="en-US" b="1">
              <a:latin typeface="Bookman Old Style" panose="02050604050505020204" pitchFamily="18" charset="0"/>
            </a:endParaRPr>
          </a:p>
          <a:p>
            <a:endParaRPr lang="en-US" b="1">
              <a:latin typeface="Bookman Old Style" panose="02050604050505020204" pitchFamily="18" charset="0"/>
            </a:endParaRPr>
          </a:p>
          <a:p>
            <a:endParaRPr lang="en-US" b="1">
              <a:latin typeface="Bookman Old Style" panose="02050604050505020204" pitchFamily="18" charset="0"/>
            </a:endParaRPr>
          </a:p>
          <a:p>
            <a:endParaRPr lang="en-US" b="1">
              <a:latin typeface="Bookman Old Style" panose="02050604050505020204" pitchFamily="18" charset="0"/>
            </a:endParaRPr>
          </a:p>
          <a:p>
            <a:endParaRPr lang="en-US" b="1">
              <a:latin typeface="Bookman Old Style" panose="02050604050505020204" pitchFamily="18" charset="0"/>
            </a:endParaRPr>
          </a:p>
          <a:p>
            <a:endParaRPr lang="en-US" b="1">
              <a:latin typeface="Bookman Old Style" panose="02050604050505020204" pitchFamily="18" charset="0"/>
            </a:endParaRPr>
          </a:p>
          <a:p>
            <a:endParaRPr lang="en-US" b="1">
              <a:latin typeface="Bookman Old Style" panose="02050604050505020204" pitchFamily="18" charset="0"/>
            </a:endParaRPr>
          </a:p>
        </p:txBody>
      </p:sp>
    </p:spTree>
    <p:extLst>
      <p:ext uri="{BB962C8B-B14F-4D97-AF65-F5344CB8AC3E}">
        <p14:creationId xmlns:p14="http://schemas.microsoft.com/office/powerpoint/2010/main" val="1351630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BA9E3A-4019-4578-AA53-F05B8BDF3CA6}"/>
              </a:ext>
            </a:extLst>
          </p:cNvPr>
          <p:cNvSpPr txBox="1"/>
          <p:nvPr/>
        </p:nvSpPr>
        <p:spPr>
          <a:xfrm>
            <a:off x="95250" y="0"/>
            <a:ext cx="12096750" cy="6409703"/>
          </a:xfrm>
          <a:prstGeom prst="rect">
            <a:avLst/>
          </a:prstGeom>
          <a:noFill/>
        </p:spPr>
        <p:txBody>
          <a:bodyPr wrap="square">
            <a:spAutoFit/>
          </a:bodyPr>
          <a:lstStyle/>
          <a:p>
            <a:pPr marR="0" lvl="0" algn="ctr" rtl="0">
              <a:lnSpc>
                <a:spcPct val="150000"/>
              </a:lnSpc>
              <a:spcBef>
                <a:spcPts val="0"/>
              </a:spcBef>
              <a:spcAft>
                <a:spcPts val="0"/>
              </a:spcAft>
            </a:pPr>
            <a:r>
              <a:rPr lang="en-US" sz="2500" b="1" u="sng">
                <a:latin typeface="Copperplate Gothic Bold" panose="020E0705020206020404" pitchFamily="34" charset="0"/>
                <a:ea typeface="Times New Roman" panose="02020603050405020304" pitchFamily="18" charset="0"/>
                <a:cs typeface="Arial" panose="020B0604020202020204" pitchFamily="34" charset="0"/>
              </a:rPr>
              <a:t>Maimonides (The Rambam</a:t>
            </a:r>
            <a:r>
              <a:rPr lang="en-US" sz="2500" b="1" u="sng">
                <a:effectLst/>
                <a:latin typeface="Copperplate Gothic Bold" panose="020E0705020206020404" pitchFamily="34" charset="0"/>
                <a:ea typeface="Times New Roman" panose="02020603050405020304" pitchFamily="18" charset="0"/>
                <a:cs typeface="Arial" panose="020B0604020202020204" pitchFamily="34" charset="0"/>
              </a:rPr>
              <a:t>, 1135-1204)</a:t>
            </a:r>
          </a:p>
          <a:p>
            <a:pPr marL="342900" marR="0" lvl="0" indent="-342900" algn="ctr" rtl="0">
              <a:lnSpc>
                <a:spcPct val="150000"/>
              </a:lnSpc>
              <a:spcBef>
                <a:spcPts val="0"/>
              </a:spcBef>
              <a:spcAft>
                <a:spcPts val="0"/>
              </a:spcAft>
              <a:buFont typeface="Symbol" panose="05050102010706020507" pitchFamily="18" charset="2"/>
              <a:buChar char=""/>
            </a:pPr>
            <a:endParaRPr lang="en-US" sz="1800" b="1" u="sng">
              <a:effectLst/>
              <a:latin typeface="Bookman Old Style" panose="02050604050505020204" pitchFamily="18" charset="0"/>
              <a:ea typeface="Times New Roman" panose="02020603050405020304" pitchFamily="18" charset="0"/>
              <a:cs typeface="Arial" panose="020B0604020202020204" pitchFamily="34" charset="0"/>
            </a:endParaRPr>
          </a:p>
          <a:p>
            <a:pPr marL="342900" marR="0" lvl="0" indent="-342900" algn="ctr" rtl="0">
              <a:lnSpc>
                <a:spcPct val="150000"/>
              </a:lnSpc>
              <a:spcBef>
                <a:spcPts val="0"/>
              </a:spcBef>
              <a:spcAft>
                <a:spcPts val="0"/>
              </a:spcAft>
              <a:buFont typeface="Symbol" panose="05050102010706020507" pitchFamily="18" charset="2"/>
              <a:buChar char=""/>
            </a:pPr>
            <a:r>
              <a:rPr lang="en-US" sz="2000" b="1" u="sng">
                <a:effectLst/>
                <a:latin typeface="Bookman Old Style" panose="02050604050505020204" pitchFamily="18" charset="0"/>
                <a:ea typeface="Times New Roman" panose="02020603050405020304" pitchFamily="18" charset="0"/>
                <a:cs typeface="Arial" panose="020B0604020202020204" pitchFamily="34" charset="0"/>
              </a:rPr>
              <a:t>From:  Julius Guttman, </a:t>
            </a:r>
            <a:r>
              <a:rPr lang="en-US" sz="2000" b="1" i="1" u="sng">
                <a:effectLst/>
                <a:latin typeface="Bookman Old Style" panose="02050604050505020204" pitchFamily="18" charset="0"/>
                <a:ea typeface="Times New Roman" panose="02020603050405020304" pitchFamily="18" charset="0"/>
                <a:cs typeface="Arial" panose="020B0604020202020204" pitchFamily="34" charset="0"/>
              </a:rPr>
              <a:t>Philosophies of Judaism</a:t>
            </a:r>
            <a:r>
              <a:rPr lang="en-US" sz="2000" b="1" u="sng">
                <a:effectLst/>
                <a:latin typeface="Bookman Old Style" panose="02050604050505020204" pitchFamily="18" charset="0"/>
                <a:ea typeface="Times New Roman" panose="02020603050405020304" pitchFamily="18" charset="0"/>
                <a:cs typeface="Arial" panose="020B0604020202020204" pitchFamily="34" charset="0"/>
              </a:rPr>
              <a:t>, trans. Silverman (Schocken 1973)</a:t>
            </a:r>
            <a:endParaRPr lang="en-US" sz="20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0"/>
              </a:spcAft>
            </a:pPr>
            <a:r>
              <a:rPr lang="he-IL" sz="1800" b="1">
                <a:effectLst/>
                <a:latin typeface="Bookman Old Style" panose="02050604050505020204" pitchFamily="18" charset="0"/>
                <a:ea typeface="Times New Roman" panose="02020603050405020304" pitchFamily="18" charset="0"/>
                <a:cs typeface="Arial" panose="020B0604020202020204" pitchFamily="34" charset="0"/>
              </a:rPr>
              <a:t> </a:t>
            </a:r>
            <a:endParaRPr lang="en-US" sz="16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Arial" panose="020B0604020202020204" pitchFamily="34" charset="0"/>
              </a:rPr>
              <a:t>[For the Rambam], knowledge is [the] condition for the immortality of the soul. </a:t>
            </a: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Arial" panose="020B0604020202020204" pitchFamily="34" charset="0"/>
              </a:rPr>
              <a:t>[O]nly the actualization through knowledge </a:t>
            </a: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Arial" panose="020B0604020202020204" pitchFamily="34" charset="0"/>
              </a:rPr>
              <a:t>of man’s intellectual power </a:t>
            </a: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Arial" panose="020B0604020202020204" pitchFamily="34" charset="0"/>
              </a:rPr>
              <a:t>leads to immortality. </a:t>
            </a: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Arial" panose="020B0604020202020204" pitchFamily="34" charset="0"/>
              </a:rPr>
              <a:t>The immortality of the soul thus becomes </a:t>
            </a: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Arial" panose="020B0604020202020204" pitchFamily="34" charset="0"/>
              </a:rPr>
              <a:t>the immortality of the knowing spirit.</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5014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207E60-214D-45C2-9BB0-6CDD90D44BD5}"/>
              </a:ext>
            </a:extLst>
          </p:cNvPr>
          <p:cNvSpPr txBox="1"/>
          <p:nvPr/>
        </p:nvSpPr>
        <p:spPr>
          <a:xfrm>
            <a:off x="0" y="0"/>
            <a:ext cx="12192000" cy="6624057"/>
          </a:xfrm>
          <a:prstGeom prst="rect">
            <a:avLst/>
          </a:prstGeom>
          <a:noFill/>
        </p:spPr>
        <p:txBody>
          <a:bodyPr wrap="square">
            <a:spAutoFit/>
          </a:bodyPr>
          <a:lstStyle/>
          <a:p>
            <a:pPr marL="342900" lvl="0" indent="-342900" algn="ctr">
              <a:lnSpc>
                <a:spcPct val="107000"/>
              </a:lnSpc>
              <a:spcAft>
                <a:spcPts val="800"/>
              </a:spcAft>
              <a:buFont typeface="Symbol" panose="05050102010706020507" pitchFamily="18" charset="2"/>
              <a:buChar char=""/>
            </a:pPr>
            <a:r>
              <a:rPr lang="en-US" sz="2200" b="1" u="sng">
                <a:effectLst/>
                <a:latin typeface="Bookman Old Style" panose="02050604050505020204" pitchFamily="18" charset="0"/>
                <a:ea typeface="Calibri" panose="020F0502020204030204" pitchFamily="34" charset="0"/>
                <a:cs typeface="Arial" panose="020B0604020202020204" pitchFamily="34" charset="0"/>
              </a:rPr>
              <a:t>From ‘Introduction’ by Shlomo</a:t>
            </a:r>
            <a:r>
              <a:rPr lang="en-US" sz="2200" b="1" u="sng">
                <a:solidFill>
                  <a:srgbClr val="000000"/>
                </a:solidFill>
                <a:effectLst/>
                <a:latin typeface="Bookman Old Style" panose="02050604050505020204" pitchFamily="18" charset="0"/>
                <a:ea typeface="Calibri" panose="020F0502020204030204" pitchFamily="34" charset="0"/>
                <a:cs typeface="Helvetica" panose="020B0604020202020204" pitchFamily="34" charset="0"/>
              </a:rPr>
              <a:t> Pines</a:t>
            </a:r>
            <a:r>
              <a:rPr lang="en-US" sz="2200" b="1" u="sng">
                <a:effectLst/>
                <a:latin typeface="Bookman Old Style" panose="02050604050505020204" pitchFamily="18" charset="0"/>
                <a:ea typeface="Calibri" panose="020F0502020204030204" pitchFamily="34" charset="0"/>
                <a:cs typeface="Arial" panose="020B0604020202020204" pitchFamily="34" charset="0"/>
              </a:rPr>
              <a:t> to the Rambam’s </a:t>
            </a:r>
            <a:r>
              <a:rPr lang="en-US" sz="2200" b="1" i="1" u="sng">
                <a:effectLst/>
                <a:latin typeface="Bookman Old Style" panose="02050604050505020204" pitchFamily="18" charset="0"/>
                <a:ea typeface="Calibri" panose="020F0502020204030204" pitchFamily="34" charset="0"/>
                <a:cs typeface="Arial" panose="020B0604020202020204" pitchFamily="34" charset="0"/>
              </a:rPr>
              <a:t>Guide to the Perplexed</a:t>
            </a:r>
            <a:r>
              <a:rPr lang="en-US" sz="2200" b="1" u="sng">
                <a:effectLst/>
                <a:latin typeface="Bookman Old Style" panose="02050604050505020204" pitchFamily="18" charset="0"/>
                <a:ea typeface="Calibri" panose="020F0502020204030204" pitchFamily="34" charset="0"/>
                <a:cs typeface="Arial" panose="020B0604020202020204" pitchFamily="34" charset="0"/>
              </a:rPr>
              <a:t> </a:t>
            </a: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[For] Ibn Bājja [ca. 1052-1207], [in] the pure intellect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there are no individual differences.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t>
            </a:r>
            <a:r>
              <a:rPr lang="en-US" sz="2800" b="1">
                <a:latin typeface="Bookman Old Style" panose="02050604050505020204" pitchFamily="18" charset="0"/>
                <a:ea typeface="Calibri" panose="020F0502020204030204" pitchFamily="34" charset="0"/>
                <a:cs typeface="Arial" panose="020B0604020202020204" pitchFamily="34" charset="0"/>
              </a:rPr>
              <a:t>E</a:t>
            </a:r>
            <a:r>
              <a:rPr lang="en-US" sz="2800" b="1">
                <a:effectLst/>
                <a:latin typeface="Bookman Old Style" panose="02050604050505020204" pitchFamily="18" charset="0"/>
                <a:ea typeface="Calibri" panose="020F0502020204030204" pitchFamily="34" charset="0"/>
                <a:cs typeface="Arial" panose="020B0604020202020204" pitchFamily="34" charset="0"/>
              </a:rPr>
              <a:t>ach person] </a:t>
            </a:r>
            <a:r>
              <a:rPr lang="en-US" sz="2800" b="1" i="1">
                <a:effectLst/>
                <a:latin typeface="Bookman Old Style" panose="02050604050505020204" pitchFamily="18" charset="0"/>
                <a:ea typeface="Calibri" panose="020F0502020204030204" pitchFamily="34" charset="0"/>
                <a:cs typeface="Arial" panose="020B0604020202020204" pitchFamily="34" charset="0"/>
              </a:rPr>
              <a:t>qua</a:t>
            </a:r>
            <a:r>
              <a:rPr lang="en-US" sz="2800" b="1">
                <a:effectLst/>
                <a:latin typeface="Bookman Old Style" panose="02050604050505020204" pitchFamily="18" charset="0"/>
                <a:ea typeface="Calibri" panose="020F0502020204030204" pitchFamily="34" charset="0"/>
                <a:cs typeface="Arial" panose="020B0604020202020204" pitchFamily="34" charset="0"/>
              </a:rPr>
              <a:t> intellect is identical with [others];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they are not a multiplicity of beings, but “one.”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The intellect being regarded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as the only portion of man that survives bodily death,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this doctrine of Ibn Bājja means that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nothing individual remains after death….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Maimonides seems to incline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to this opinion of Ibn Bājja … </a:t>
            </a:r>
          </a:p>
        </p:txBody>
      </p:sp>
    </p:spTree>
    <p:extLst>
      <p:ext uri="{BB962C8B-B14F-4D97-AF65-F5344CB8AC3E}">
        <p14:creationId xmlns:p14="http://schemas.microsoft.com/office/powerpoint/2010/main" val="2952230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4F1424-EF38-4792-B9CF-F3CE1176D214}"/>
              </a:ext>
            </a:extLst>
          </p:cNvPr>
          <p:cNvSpPr txBox="1"/>
          <p:nvPr/>
        </p:nvSpPr>
        <p:spPr>
          <a:xfrm>
            <a:off x="0" y="0"/>
            <a:ext cx="12192000" cy="6992299"/>
          </a:xfrm>
          <a:prstGeom prst="rect">
            <a:avLst/>
          </a:prstGeom>
          <a:noFill/>
        </p:spPr>
        <p:txBody>
          <a:bodyPr wrap="square">
            <a:spAutoFit/>
          </a:bodyPr>
          <a:lstStyle/>
          <a:p>
            <a:pPr marL="342900" marR="0" indent="-342900" algn="ctr">
              <a:lnSpc>
                <a:spcPct val="150000"/>
              </a:lnSpc>
              <a:spcBef>
                <a:spcPts val="0"/>
              </a:spcBef>
              <a:spcAft>
                <a:spcPts val="0"/>
              </a:spcAft>
              <a:buFont typeface="Wingdings" panose="05000000000000000000" pitchFamily="2" charset="2"/>
              <a:buChar char="Ø"/>
            </a:pPr>
            <a:r>
              <a:rPr lang="en-US" sz="2200" b="1" u="sng">
                <a:latin typeface="Bookman Old Style" panose="02050604050505020204" pitchFamily="18" charset="0"/>
                <a:ea typeface="Times New Roman" panose="02020603050405020304" pitchFamily="18" charset="0"/>
                <a:cs typeface="Arial" panose="020B0604020202020204" pitchFamily="34" charset="0"/>
              </a:rPr>
              <a:t>Rambam, Hilkhot Teshuva, 8:5</a:t>
            </a:r>
            <a:endParaRPr lang="en-US" sz="2200" b="1" u="sng">
              <a:effectLst/>
              <a:latin typeface="Bookman Old Style" panose="02050604050505020204" pitchFamily="18" charset="0"/>
              <a:ea typeface="Times New Roman" panose="02020603050405020304" pitchFamily="18" charset="0"/>
              <a:cs typeface="Arial" panose="020B0604020202020204" pitchFamily="34" charset="0"/>
            </a:endParaRPr>
          </a:p>
          <a:p>
            <a:pPr marL="0" marR="0" algn="r" rtl="1">
              <a:lnSpc>
                <a:spcPct val="150000"/>
              </a:lnSpc>
              <a:spcBef>
                <a:spcPts val="0"/>
              </a:spcBef>
              <a:spcAft>
                <a:spcPts val="0"/>
              </a:spcAft>
            </a:pPr>
            <a:endParaRPr lang="en-US" b="1">
              <a:latin typeface="Bookman Old Style" panose="02050604050505020204" pitchFamily="18" charset="0"/>
              <a:ea typeface="Times New Roman" panose="02020603050405020304" pitchFamily="18" charset="0"/>
              <a:cs typeface="Arial" panose="020B0604020202020204" pitchFamily="34" charset="0"/>
            </a:endParaRPr>
          </a:p>
          <a:p>
            <a:pPr marL="0" marR="0" algn="ctr" rtl="1">
              <a:spcBef>
                <a:spcPts val="0"/>
              </a:spcBef>
              <a:spcAft>
                <a:spcPts val="0"/>
              </a:spcAft>
            </a:pPr>
            <a:r>
              <a:rPr lang="he-IL" sz="1800" b="1">
                <a:effectLst/>
                <a:latin typeface="Bookman Old Style" panose="02050604050505020204" pitchFamily="18" charset="0"/>
                <a:ea typeface="Times New Roman" panose="02020603050405020304" pitchFamily="18" charset="0"/>
                <a:cs typeface="Arial" panose="020B0604020202020204" pitchFamily="34" charset="0"/>
              </a:rPr>
              <a:t>ַהנְּקָמָה שֶׁאֵין נְקָמָה גְּדוֹלָה מִמֶּנָּה שֶׁתִּכָּרֵת הַנֶּפֶשׁ וְלֹא תִּזְכֶּה לְאוֹתָן הַחַיִּים שֶׁנֶּאֱמַר (במדבר טו לא) "הִכָּרֵת תִּכָּרֵת הַנֶּפֶשׁ הַהִיא עֲוֹנָהּ בָּהּ". וְזֶה הָאֲבַדּוֹן הוּא שֶׁקּוֹרִין אוֹתוֹ הַנְּבִיאִים דֶּרֶךְ מָשָׁל בְּאֵר שַׁחַת וַאֲבַדּוֹן וְתָפְתֶּה וַעֲלוּקָה וְכָל לְשׁוֹן כְּלָיָה וְהַשְׁחָתָה קוֹרְאִין לוֹ לְפִי שֶׁהִיא הַכְּלָיָה שֶׁאֵין אַחֲרֶיהָ תְּקוּמָה וְהַהֶפְסֵד שֶׁאֵינוֹ חוֹזֵר לְעוֹלָם</a:t>
            </a:r>
            <a:r>
              <a:rPr lang="en-US" sz="1800" b="1">
                <a:effectLst/>
                <a:latin typeface="Bookman Old Style" panose="02050604050505020204" pitchFamily="18" charset="0"/>
                <a:ea typeface="Times New Roman" panose="02020603050405020304" pitchFamily="18" charset="0"/>
                <a:cs typeface="Arial" panose="020B0604020202020204" pitchFamily="34" charset="0"/>
              </a:rPr>
              <a:t>:</a:t>
            </a:r>
            <a:endParaRPr lang="en-US" sz="1600" b="1">
              <a:effectLst/>
              <a:latin typeface="Bookman Old Style" panose="02050604050505020204" pitchFamily="18" charset="0"/>
              <a:ea typeface="Calibri" panose="020F0502020204030204" pitchFamily="34" charset="0"/>
              <a:cs typeface="Arial" panose="020B0604020202020204" pitchFamily="34" charset="0"/>
            </a:endParaRPr>
          </a:p>
          <a:p>
            <a:pPr marL="0" marR="0">
              <a:lnSpc>
                <a:spcPct val="150000"/>
              </a:lnSpc>
              <a:spcBef>
                <a:spcPts val="0"/>
              </a:spcBef>
              <a:spcAft>
                <a:spcPts val="0"/>
              </a:spcAft>
            </a:pPr>
            <a:r>
              <a:rPr lang="en-US" sz="1800" b="1">
                <a:effectLst/>
                <a:latin typeface="Bookman Old Style" panose="02050604050505020204" pitchFamily="18" charset="0"/>
                <a:ea typeface="Times New Roman" panose="02020603050405020304" pitchFamily="18" charset="0"/>
                <a:cs typeface="Arial" panose="020B0604020202020204" pitchFamily="34" charset="0"/>
              </a:rPr>
              <a:t> </a:t>
            </a:r>
            <a:endParaRPr lang="en-US" sz="16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0"/>
              </a:spcAft>
            </a:pPr>
            <a:r>
              <a:rPr lang="en-US" sz="2600" b="1">
                <a:effectLst/>
                <a:latin typeface="Bookman Old Style" panose="02050604050505020204" pitchFamily="18" charset="0"/>
                <a:ea typeface="Times New Roman" panose="02020603050405020304" pitchFamily="18" charset="0"/>
                <a:cs typeface="Arial" panose="020B0604020202020204" pitchFamily="34" charset="0"/>
              </a:rPr>
              <a:t>The vengeance, than which there is none greater, </a:t>
            </a:r>
          </a:p>
          <a:p>
            <a:pPr marL="0" marR="0" algn="ctr">
              <a:lnSpc>
                <a:spcPct val="150000"/>
              </a:lnSpc>
              <a:spcBef>
                <a:spcPts val="0"/>
              </a:spcBef>
              <a:spcAft>
                <a:spcPts val="0"/>
              </a:spcAft>
            </a:pPr>
            <a:r>
              <a:rPr lang="en-US" sz="2600" b="1">
                <a:effectLst/>
                <a:latin typeface="Bookman Old Style" panose="02050604050505020204" pitchFamily="18" charset="0"/>
                <a:ea typeface="Times New Roman" panose="02020603050405020304" pitchFamily="18" charset="0"/>
                <a:cs typeface="Arial" panose="020B0604020202020204" pitchFamily="34" charset="0"/>
              </a:rPr>
              <a:t>is that the soul will be cut off </a:t>
            </a:r>
          </a:p>
          <a:p>
            <a:pPr marL="0" marR="0" algn="ctr">
              <a:lnSpc>
                <a:spcPct val="150000"/>
              </a:lnSpc>
              <a:spcBef>
                <a:spcPts val="0"/>
              </a:spcBef>
              <a:spcAft>
                <a:spcPts val="0"/>
              </a:spcAft>
            </a:pPr>
            <a:r>
              <a:rPr lang="en-US" sz="2600" b="1">
                <a:effectLst/>
                <a:latin typeface="Bookman Old Style" panose="02050604050505020204" pitchFamily="18" charset="0"/>
                <a:ea typeface="Times New Roman" panose="02020603050405020304" pitchFamily="18" charset="0"/>
                <a:cs typeface="Arial" panose="020B0604020202020204" pitchFamily="34" charset="0"/>
              </a:rPr>
              <a:t>and will obtain no share in that life</a:t>
            </a:r>
            <a:r>
              <a:rPr lang="he-IL" sz="2600" b="1">
                <a:effectLst/>
                <a:latin typeface="Bookman Old Style" panose="02050604050505020204" pitchFamily="18" charset="0"/>
                <a:ea typeface="Times New Roman" panose="02020603050405020304" pitchFamily="18" charset="0"/>
                <a:cs typeface="Arial" panose="020B0604020202020204" pitchFamily="34" charset="0"/>
              </a:rPr>
              <a:t> </a:t>
            </a:r>
            <a:r>
              <a:rPr lang="en-US" sz="2600" b="1">
                <a:latin typeface="Bookman Old Style" panose="02050604050505020204" pitchFamily="18" charset="0"/>
                <a:ea typeface="Times New Roman" panose="02020603050405020304" pitchFamily="18" charset="0"/>
                <a:cs typeface="Arial" panose="020B0604020202020204" pitchFamily="34" charset="0"/>
              </a:rPr>
              <a:t>… </a:t>
            </a:r>
          </a:p>
          <a:p>
            <a:pPr marL="0" marR="0" algn="ctr">
              <a:lnSpc>
                <a:spcPct val="150000"/>
              </a:lnSpc>
              <a:spcBef>
                <a:spcPts val="0"/>
              </a:spcBef>
              <a:spcAft>
                <a:spcPts val="0"/>
              </a:spcAft>
            </a:pPr>
            <a:r>
              <a:rPr lang="en-US" sz="2600" b="1">
                <a:latin typeface="Bookman Old Style" panose="02050604050505020204" pitchFamily="18" charset="0"/>
                <a:ea typeface="Times New Roman" panose="02020603050405020304" pitchFamily="18" charset="0"/>
                <a:cs typeface="Arial" panose="020B0604020202020204" pitchFamily="34" charset="0"/>
              </a:rPr>
              <a:t>And this is the oblivion which t</a:t>
            </a:r>
            <a:r>
              <a:rPr lang="en-US" sz="2600" b="1">
                <a:effectLst/>
                <a:latin typeface="Bookman Old Style" panose="02050604050505020204" pitchFamily="18" charset="0"/>
                <a:ea typeface="Times New Roman" panose="02020603050405020304" pitchFamily="18" charset="0"/>
                <a:cs typeface="Arial" panose="020B0604020202020204" pitchFamily="34" charset="0"/>
              </a:rPr>
              <a:t>he prophets call figuratively </a:t>
            </a:r>
            <a:r>
              <a:rPr lang="en-US" sz="2600" b="1">
                <a:latin typeface="Bookman Old Style" panose="02050604050505020204" pitchFamily="18" charset="0"/>
                <a:ea typeface="Times New Roman" panose="02020603050405020304" pitchFamily="18" charset="0"/>
                <a:cs typeface="Arial" panose="020B0604020202020204" pitchFamily="34" charset="0"/>
              </a:rPr>
              <a:t>‘</a:t>
            </a:r>
            <a:r>
              <a:rPr lang="en-US" sz="2600" b="1">
                <a:effectLst/>
                <a:latin typeface="Bookman Old Style" panose="02050604050505020204" pitchFamily="18" charset="0"/>
                <a:ea typeface="Times New Roman" panose="02020603050405020304" pitchFamily="18" charset="0"/>
                <a:cs typeface="Arial" panose="020B0604020202020204" pitchFamily="34" charset="0"/>
              </a:rPr>
              <a:t>pit of destruction’, ‘oblivion’, Gehennom, ‘leech’, and </a:t>
            </a:r>
          </a:p>
          <a:p>
            <a:pPr marL="0" marR="0" algn="ctr">
              <a:lnSpc>
                <a:spcPct val="150000"/>
              </a:lnSpc>
              <a:spcBef>
                <a:spcPts val="0"/>
              </a:spcBef>
              <a:spcAft>
                <a:spcPts val="0"/>
              </a:spcAft>
            </a:pPr>
            <a:r>
              <a:rPr lang="en-US" sz="2600" b="1">
                <a:effectLst/>
                <a:latin typeface="Bookman Old Style" panose="02050604050505020204" pitchFamily="18" charset="0"/>
                <a:ea typeface="Times New Roman" panose="02020603050405020304" pitchFamily="18" charset="0"/>
                <a:cs typeface="Arial" panose="020B0604020202020204" pitchFamily="34" charset="0"/>
              </a:rPr>
              <a:t>by every word designating termination and destruction, </a:t>
            </a:r>
          </a:p>
          <a:p>
            <a:pPr marL="0" marR="0" algn="ctr">
              <a:lnSpc>
                <a:spcPct val="150000"/>
              </a:lnSpc>
              <a:spcBef>
                <a:spcPts val="0"/>
              </a:spcBef>
              <a:spcAft>
                <a:spcPts val="0"/>
              </a:spcAft>
            </a:pPr>
            <a:r>
              <a:rPr lang="en-US" sz="2600" b="1">
                <a:effectLst/>
                <a:latin typeface="Bookman Old Style" panose="02050604050505020204" pitchFamily="18" charset="0"/>
                <a:ea typeface="Times New Roman" panose="02020603050405020304" pitchFamily="18" charset="0"/>
                <a:cs typeface="Arial" panose="020B0604020202020204" pitchFamily="34" charset="0"/>
              </a:rPr>
              <a:t>for it is the termination from which there is no arising, </a:t>
            </a:r>
          </a:p>
          <a:p>
            <a:pPr marL="0" marR="0" algn="ctr">
              <a:lnSpc>
                <a:spcPct val="150000"/>
              </a:lnSpc>
              <a:spcBef>
                <a:spcPts val="0"/>
              </a:spcBef>
              <a:spcAft>
                <a:spcPts val="0"/>
              </a:spcAft>
            </a:pPr>
            <a:r>
              <a:rPr lang="en-US" sz="2600" b="1">
                <a:effectLst/>
                <a:latin typeface="Bookman Old Style" panose="02050604050505020204" pitchFamily="18" charset="0"/>
                <a:ea typeface="Times New Roman" panose="02020603050405020304" pitchFamily="18" charset="0"/>
                <a:cs typeface="Arial" panose="020B0604020202020204" pitchFamily="34" charset="0"/>
              </a:rPr>
              <a:t>and the loss of that which never returns.</a:t>
            </a:r>
            <a:endParaRPr lang="en-US" sz="2600" b="1">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76529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6C7665-C937-47E0-A9B3-631D12F356BF}"/>
              </a:ext>
            </a:extLst>
          </p:cNvPr>
          <p:cNvSpPr txBox="1"/>
          <p:nvPr/>
        </p:nvSpPr>
        <p:spPr>
          <a:xfrm>
            <a:off x="0" y="1"/>
            <a:ext cx="12263120" cy="15617096"/>
          </a:xfrm>
          <a:prstGeom prst="rect">
            <a:avLst/>
          </a:prstGeom>
          <a:gradFill>
            <a:gsLst>
              <a:gs pos="0">
                <a:srgbClr val="FF0000"/>
              </a:gs>
              <a:gs pos="35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nSpc>
                <a:spcPct val="107000"/>
              </a:lnSpc>
              <a:spcBef>
                <a:spcPts val="0"/>
              </a:spcBef>
              <a:spcAft>
                <a:spcPts val="800"/>
              </a:spcAft>
            </a:pPr>
            <a:r>
              <a:rPr lang="en-US" sz="4000">
                <a:effectLst/>
                <a:latin typeface="Calibri" panose="020F0502020204030204" pitchFamily="34" charset="0"/>
                <a:ea typeface="Calibri" panose="020F0502020204030204" pitchFamily="34" charset="0"/>
                <a:cs typeface="Arial" panose="020B0604020202020204" pitchFamily="34" charset="0"/>
              </a:rPr>
              <a:t> </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000">
                <a:effectLst/>
                <a:latin typeface="Copperplate Gothic Bold" panose="020E0705020206020404" pitchFamily="34" charset="0"/>
                <a:ea typeface="Calibri" panose="020F0502020204030204" pitchFamily="34" charset="0"/>
                <a:cs typeface="Arial" panose="020B0604020202020204" pitchFamily="34" charset="0"/>
              </a:rPr>
              <a:t>The Zohar:</a:t>
            </a:r>
          </a:p>
          <a:p>
            <a:pPr marL="0" marR="0" algn="ctr">
              <a:lnSpc>
                <a:spcPct val="107000"/>
              </a:lnSpc>
              <a:spcBef>
                <a:spcPts val="0"/>
              </a:spcBef>
              <a:spcAft>
                <a:spcPts val="800"/>
              </a:spcAft>
            </a:pPr>
            <a:endParaRPr lang="en-US" sz="30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The </a:t>
            </a:r>
            <a:endParaRPr lang="en-US" sz="40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Ethereal</a:t>
            </a:r>
            <a:endParaRPr lang="en-US" sz="40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Body</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35731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F653E8-D3E6-4034-B88A-727B742E8140}"/>
              </a:ext>
            </a:extLst>
          </p:cNvPr>
          <p:cNvSpPr txBox="1"/>
          <p:nvPr/>
        </p:nvSpPr>
        <p:spPr>
          <a:xfrm>
            <a:off x="85725" y="0"/>
            <a:ext cx="12106275" cy="6707221"/>
          </a:xfrm>
          <a:prstGeom prst="rect">
            <a:avLst/>
          </a:prstGeom>
          <a:noFill/>
        </p:spPr>
        <p:txBody>
          <a:bodyPr wrap="square">
            <a:spAutoFit/>
          </a:bodyPr>
          <a:lstStyle/>
          <a:p>
            <a:pPr marL="285750" marR="0" indent="-285750" algn="ctr">
              <a:lnSpc>
                <a:spcPct val="107000"/>
              </a:lnSpc>
              <a:spcBef>
                <a:spcPts val="0"/>
              </a:spcBef>
              <a:spcAft>
                <a:spcPts val="800"/>
              </a:spcAft>
              <a:buFont typeface="Wingdings" panose="05000000000000000000" pitchFamily="2" charset="2"/>
              <a:buChar char="Ø"/>
            </a:pPr>
            <a:r>
              <a:rPr lang="en-US" sz="2200" b="1" u="sng">
                <a:latin typeface="Bookman Old Style" panose="02050604050505020204" pitchFamily="18" charset="0"/>
                <a:ea typeface="Calibri" panose="020F0502020204030204" pitchFamily="34" charset="0"/>
                <a:cs typeface="Arial" panose="020B0604020202020204" pitchFamily="34" charset="0"/>
              </a:rPr>
              <a:t>Zohar II:141a (Matt trans., modified)</a:t>
            </a:r>
            <a:endParaRPr lang="en-US" sz="2200" b="1" u="sng">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he-IL" sz="2200" b="1">
                <a:effectLst/>
                <a:latin typeface="Bookman Old Style" panose="02050604050505020204" pitchFamily="18" charset="0"/>
                <a:ea typeface="Calibri" panose="020F0502020204030204" pitchFamily="34" charset="0"/>
                <a:cs typeface="Arial" panose="020B0604020202020204" pitchFamily="34" charset="0"/>
              </a:rPr>
              <a:t>רוּחָא דָּא  אִיהוּ דְּעָאלת בְּגִּנְתָּא דִּי בְּאַרְעָא, וְאִצְטַיָירת תַּמָּן בְּדִיּוּקְנָא דְּגוּפָא דְּהַאי עָלְמָא, בְּחַד מַלְבּוּשָׁא דְּאִתְלַבְּשָׁת תַּמָּן. וְדָא אִתְהֲנֵי תַּמָּן בַּהֲנָאִין וְכִסּוּפִין דְזִיוָא דִּבְגִּנְתָּא. וּבְשַׁבָּתֵי וְיַרְחֵי וּזְמָנֵי, סַלְּקָא לְעֵילָּא</a:t>
            </a:r>
            <a:r>
              <a:rPr lang="en-US" sz="2200" b="1">
                <a:effectLst/>
                <a:latin typeface="Bookman Old Style" panose="02050604050505020204" pitchFamily="18" charset="0"/>
                <a:ea typeface="Calibri" panose="020F0502020204030204" pitchFamily="34" charset="0"/>
                <a:cs typeface="Arial" panose="020B0604020202020204" pitchFamily="34" charset="0"/>
              </a:rPr>
              <a:t>  </a:t>
            </a:r>
            <a:r>
              <a:rPr lang="he-IL" sz="2200" b="1">
                <a:effectLst/>
                <a:latin typeface="Bookman Old Style" panose="02050604050505020204" pitchFamily="18" charset="0"/>
                <a:ea typeface="Calibri" panose="020F0502020204030204" pitchFamily="34" charset="0"/>
                <a:cs typeface="Arial" panose="020B0604020202020204" pitchFamily="34" charset="0"/>
              </a:rPr>
              <a:t>וְאִתְהֲנֵי תַּמָּן, וְתָב לְאַתְרהּ. </a:t>
            </a: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latin typeface="Bookman Old Style" panose="02050604050505020204" pitchFamily="18" charset="0"/>
                <a:ea typeface="Calibri" panose="020F0502020204030204" pitchFamily="34" charset="0"/>
                <a:cs typeface="Arial" panose="020B0604020202020204" pitchFamily="34" charset="0"/>
              </a:rPr>
              <a:t>[After death], </a:t>
            </a:r>
            <a:r>
              <a:rPr lang="en-US" sz="2800" b="1" i="1">
                <a:effectLst/>
                <a:latin typeface="Bookman Old Style" panose="02050604050505020204" pitchFamily="18" charset="0"/>
                <a:ea typeface="Calibri" panose="020F0502020204030204" pitchFamily="34" charset="0"/>
                <a:cs typeface="Arial" panose="020B0604020202020204" pitchFamily="34" charset="0"/>
              </a:rPr>
              <a:t>Rua</a:t>
            </a:r>
            <a:r>
              <a:rPr lang="en-US" sz="2800" b="1" i="1">
                <a:effectLst/>
                <a:latin typeface="Bookman Old Style" panose="02050604050505020204" pitchFamily="18" charset="0"/>
                <a:ea typeface="Calibri" panose="020F0502020204030204" pitchFamily="34" charset="0"/>
                <a:cs typeface="Calibri" panose="020F0502020204030204" pitchFamily="34" charset="0"/>
              </a:rPr>
              <a:t>ḥ, Spirit,</a:t>
            </a:r>
            <a:r>
              <a:rPr lang="en-US" sz="2800" b="1">
                <a:effectLst/>
                <a:latin typeface="Bookman Old Style" panose="02050604050505020204" pitchFamily="18" charset="0"/>
                <a:ea typeface="Calibri" panose="020F0502020204030204" pitchFamily="34" charset="0"/>
                <a:cs typeface="Arial" panose="020B0604020202020204" pitchFamily="34" charset="0"/>
              </a:rPr>
              <a:t> enters the earthly Garden [of Eden], where she is formed into an image of the body of this world,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in a certain garment that she dons there.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She revels in pleasures and delights of the Garden’s radiance;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and on Sabbaths, new moons, and festivals,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she ascends above,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delighting there, and returns to her place.</a:t>
            </a:r>
          </a:p>
        </p:txBody>
      </p:sp>
    </p:spTree>
    <p:extLst>
      <p:ext uri="{BB962C8B-B14F-4D97-AF65-F5344CB8AC3E}">
        <p14:creationId xmlns:p14="http://schemas.microsoft.com/office/powerpoint/2010/main" val="3543727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6738BA-8CB8-42AF-B4E0-5FA62004EBF8}"/>
              </a:ext>
            </a:extLst>
          </p:cNvPr>
          <p:cNvSpPr txBox="1"/>
          <p:nvPr/>
        </p:nvSpPr>
        <p:spPr>
          <a:xfrm>
            <a:off x="161925" y="85725"/>
            <a:ext cx="11858625" cy="7201972"/>
          </a:xfrm>
          <a:prstGeom prst="rect">
            <a:avLst/>
          </a:prstGeom>
          <a:noFill/>
        </p:spPr>
        <p:txBody>
          <a:bodyPr wrap="square">
            <a:spAutoFit/>
          </a:bodyPr>
          <a:lstStyle/>
          <a:p>
            <a:pPr marL="285750" indent="-285750" algn="ctr">
              <a:buFont typeface="Wingdings" panose="05000000000000000000" pitchFamily="2" charset="2"/>
              <a:buChar char="Ø"/>
            </a:pPr>
            <a:r>
              <a:rPr lang="en-US" sz="2200" b="1" u="sng">
                <a:latin typeface="Bookman Old Style" panose="02050604050505020204" pitchFamily="18" charset="0"/>
              </a:rPr>
              <a:t>Zohar III:61b (Matt translation, modified)</a:t>
            </a:r>
            <a:endParaRPr lang="he-IL" sz="2200" b="1" u="sng">
              <a:latin typeface="Bookman Old Style" panose="02050604050505020204" pitchFamily="18" charset="0"/>
            </a:endParaRPr>
          </a:p>
          <a:p>
            <a:pPr algn="ctr"/>
            <a:endParaRPr lang="he-IL" sz="2200" b="1">
              <a:latin typeface="Bookman Old Style" panose="02050604050505020204" pitchFamily="18" charset="0"/>
            </a:endParaRPr>
          </a:p>
          <a:p>
            <a:pPr algn="ctr" rtl="1"/>
            <a:r>
              <a:rPr lang="he-IL" sz="2200" b="1">
                <a:latin typeface="Bookman Old Style" panose="02050604050505020204" pitchFamily="18" charset="0"/>
              </a:rPr>
              <a:t>כָּל אִינּוּן דַּארֵי עָלְמָא, דְּאִשְׁתְּכָחוּ בְּכָל דָּרָא וְדָרָא, עַד לָא יֵיתוּן לְעָלְמָא, הָא הֲווֹ קַיְימֵי קַמֵּיהּ בְּדִיּוּקְנֵיהוֹן. </a:t>
            </a:r>
            <a:r>
              <a:rPr lang="en-US" sz="2200" b="1">
                <a:latin typeface="Bookman Old Style" panose="02050604050505020204" pitchFamily="18" charset="0"/>
              </a:rPr>
              <a:t>…</a:t>
            </a:r>
            <a:r>
              <a:rPr lang="he-IL" sz="2200" b="1">
                <a:latin typeface="Bookman Old Style" panose="02050604050505020204" pitchFamily="18" charset="0"/>
              </a:rPr>
              <a:t> אֲפִילּוּ כָּל אִינּוּן נִשְׁמָתִין דִּבְנֵי נָשָׁא, עַד לָא יֶחתוּן לְעָלְמָא, כֻּלְּהוּ גְּלִיפִין קָמֵיהּ בִּרְקִיעָא, בְּהַהוּא דִּיּוּקְנָא מַמָּשׁ, דְּאִינּוּן בְּהַאי עָלמא</a:t>
            </a:r>
          </a:p>
          <a:p>
            <a:pPr algn="ctr"/>
            <a:endParaRPr lang="he-IL" sz="2200" b="1">
              <a:latin typeface="Bookman Old Style" panose="02050604050505020204" pitchFamily="18" charset="0"/>
            </a:endParaRPr>
          </a:p>
          <a:p>
            <a:pPr algn="ctr">
              <a:lnSpc>
                <a:spcPct val="150000"/>
              </a:lnSpc>
            </a:pPr>
            <a:r>
              <a:rPr lang="en-US" sz="2800" b="1">
                <a:latin typeface="Bookman Old Style" panose="02050604050505020204" pitchFamily="18" charset="0"/>
              </a:rPr>
              <a:t>All those inhabitants of the world, </a:t>
            </a:r>
          </a:p>
          <a:p>
            <a:pPr algn="ctr">
              <a:lnSpc>
                <a:spcPct val="150000"/>
              </a:lnSpc>
            </a:pPr>
            <a:r>
              <a:rPr lang="en-US" sz="2800" b="1">
                <a:latin typeface="Bookman Old Style" panose="02050604050505020204" pitchFamily="18" charset="0"/>
              </a:rPr>
              <a:t>existing in every single generation, </a:t>
            </a:r>
          </a:p>
          <a:p>
            <a:pPr algn="ctr">
              <a:lnSpc>
                <a:spcPct val="150000"/>
              </a:lnSpc>
            </a:pPr>
            <a:r>
              <a:rPr lang="en-US" sz="2800" b="1">
                <a:latin typeface="Bookman Old Style" panose="02050604050505020204" pitchFamily="18" charset="0"/>
              </a:rPr>
              <a:t>stood before Him in their images </a:t>
            </a:r>
          </a:p>
          <a:p>
            <a:pPr algn="ctr">
              <a:lnSpc>
                <a:spcPct val="150000"/>
              </a:lnSpc>
            </a:pPr>
            <a:r>
              <a:rPr lang="en-US" sz="2800" b="1">
                <a:latin typeface="Bookman Old Style" panose="02050604050505020204" pitchFamily="18" charset="0"/>
              </a:rPr>
              <a:t>before they came into the world. …</a:t>
            </a:r>
          </a:p>
          <a:p>
            <a:pPr algn="ctr">
              <a:lnSpc>
                <a:spcPct val="150000"/>
              </a:lnSpc>
            </a:pPr>
            <a:r>
              <a:rPr lang="en-US" sz="2800" b="1">
                <a:latin typeface="Bookman Old Style" panose="02050604050505020204" pitchFamily="18" charset="0"/>
              </a:rPr>
              <a:t>Even all those souls of humanity </a:t>
            </a:r>
          </a:p>
          <a:p>
            <a:pPr algn="ctr">
              <a:lnSpc>
                <a:spcPct val="150000"/>
              </a:lnSpc>
            </a:pPr>
            <a:r>
              <a:rPr lang="en-US" sz="2800" b="1">
                <a:latin typeface="Bookman Old Style" panose="02050604050505020204" pitchFamily="18" charset="0"/>
              </a:rPr>
              <a:t>are all engraved before Him in heaven, </a:t>
            </a:r>
          </a:p>
          <a:p>
            <a:pPr algn="ctr">
              <a:lnSpc>
                <a:spcPct val="150000"/>
              </a:lnSpc>
            </a:pPr>
            <a:r>
              <a:rPr lang="en-US" sz="2800" b="1">
                <a:latin typeface="Bookman Old Style" panose="02050604050505020204" pitchFamily="18" charset="0"/>
              </a:rPr>
              <a:t>in the actual form that they will assume in this world;</a:t>
            </a:r>
          </a:p>
          <a:p>
            <a:pPr algn="ctr"/>
            <a:endParaRPr lang="en-US" b="1">
              <a:latin typeface="Bookman Old Style" panose="02050604050505020204" pitchFamily="18" charset="0"/>
            </a:endParaRPr>
          </a:p>
          <a:p>
            <a:pPr algn="ctr"/>
            <a:r>
              <a:rPr lang="en-US" b="1">
                <a:latin typeface="Bookman Old Style" panose="02050604050505020204" pitchFamily="18" charset="0"/>
              </a:rPr>
              <a:t> </a:t>
            </a:r>
          </a:p>
        </p:txBody>
      </p:sp>
    </p:spTree>
    <p:extLst>
      <p:ext uri="{BB962C8B-B14F-4D97-AF65-F5344CB8AC3E}">
        <p14:creationId xmlns:p14="http://schemas.microsoft.com/office/powerpoint/2010/main" val="4130842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6AE6F8-03D2-4887-88DA-4203F7250A94}"/>
              </a:ext>
            </a:extLst>
          </p:cNvPr>
          <p:cNvSpPr txBox="1"/>
          <p:nvPr/>
        </p:nvSpPr>
        <p:spPr>
          <a:xfrm>
            <a:off x="0" y="1"/>
            <a:ext cx="12192000" cy="15185183"/>
          </a:xfrm>
          <a:prstGeom prst="rect">
            <a:avLst/>
          </a:prstGeom>
          <a:gradFill>
            <a:gsLst>
              <a:gs pos="0">
                <a:srgbClr val="FF0000"/>
              </a:gs>
              <a:gs pos="35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r>
              <a:rPr lang="he-IL" sz="2800">
                <a:latin typeface="Ezra SIL" panose="02000400000000000000" pitchFamily="2" charset="-79"/>
                <a:ea typeface="Calibri" panose="020F0502020204030204" pitchFamily="34" charset="0"/>
                <a:cs typeface="Ezra SIL" panose="02000400000000000000" pitchFamily="2" charset="-79"/>
              </a:rPr>
              <a:t>"מעין עולם הבא"</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latin typeface="Copperplate Gothic Bold" panose="020E0705020206020404" pitchFamily="34" charset="0"/>
                <a:ea typeface="Calibri" panose="020F0502020204030204" pitchFamily="34" charset="0"/>
                <a:cs typeface="Arial" panose="020B0604020202020204" pitchFamily="34" charset="0"/>
              </a:rPr>
              <a:t>I</a:t>
            </a:r>
            <a:r>
              <a:rPr lang="en-US" sz="4000">
                <a:effectLst/>
                <a:latin typeface="Copperplate Gothic Bold" panose="020E0705020206020404" pitchFamily="34" charset="0"/>
                <a:ea typeface="Calibri" panose="020F0502020204030204" pitchFamily="34" charset="0"/>
                <a:cs typeface="Arial" panose="020B0604020202020204" pitchFamily="34" charset="0"/>
              </a:rPr>
              <a:t>mmersing </a:t>
            </a:r>
            <a:endParaRPr lang="en-US" sz="40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In the </a:t>
            </a:r>
            <a:endParaRPr lang="en-US" sz="40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River of Fire:</a:t>
            </a:r>
            <a:endParaRPr lang="en-US" sz="40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Shabbat</a:t>
            </a:r>
            <a:endParaRPr lang="en-US" sz="40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And</a:t>
            </a:r>
            <a:endParaRPr lang="en-US" sz="40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The world-to-come</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2939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7E83BC-FF58-4597-8D8D-D1CC29A863A6}"/>
              </a:ext>
            </a:extLst>
          </p:cNvPr>
          <p:cNvSpPr txBox="1"/>
          <p:nvPr/>
        </p:nvSpPr>
        <p:spPr>
          <a:xfrm>
            <a:off x="-1" y="0"/>
            <a:ext cx="12125325" cy="7294305"/>
          </a:xfrm>
          <a:prstGeom prst="rect">
            <a:avLst/>
          </a:prstGeom>
          <a:noFill/>
        </p:spPr>
        <p:txBody>
          <a:bodyPr wrap="square">
            <a:spAutoFit/>
          </a:bodyPr>
          <a:lstStyle/>
          <a:p>
            <a:pPr marL="285750" indent="-285750" algn="ctr">
              <a:buFont typeface="Wingdings" panose="05000000000000000000" pitchFamily="2" charset="2"/>
              <a:buChar char="Ø"/>
            </a:pPr>
            <a:r>
              <a:rPr lang="en-US" b="1" u="sng">
                <a:latin typeface="Bookman Old Style" panose="02050604050505020204" pitchFamily="18" charset="0"/>
              </a:rPr>
              <a:t>Zohar II:136a (Matt translation, modified)</a:t>
            </a:r>
            <a:endParaRPr lang="he-IL" b="1" u="sng">
              <a:latin typeface="Bookman Old Style" panose="02050604050505020204" pitchFamily="18" charset="0"/>
            </a:endParaRPr>
          </a:p>
          <a:p>
            <a:pPr algn="ctr" rtl="1"/>
            <a:endParaRPr lang="he-IL" b="1">
              <a:latin typeface="Bookman Old Style" panose="02050604050505020204" pitchFamily="18" charset="0"/>
            </a:endParaRPr>
          </a:p>
          <a:p>
            <a:pPr algn="ctr" rtl="1"/>
            <a:r>
              <a:rPr lang="en-US" b="1">
                <a:latin typeface="Bookman Old Style" panose="02050604050505020204" pitchFamily="18" charset="0"/>
              </a:rPr>
              <a:t>ר</a:t>
            </a:r>
            <a:r>
              <a:rPr lang="en-US" sz="2000" b="1">
                <a:latin typeface="Bookman Old Style" panose="02050604050505020204" pitchFamily="18" charset="0"/>
              </a:rPr>
              <a:t>ַב הַמְנוּנָא סָבָא, כַּד הֲוָה  סָלִיק מִנָּהֲרָא בְּמַעֲלֵי שַׁבַּתָּא, הֲוָה יָתִיב רִגְעָא חֲדָא, וְזָקִיף עֵינוֹי, וַהֲוָה חַדֵּי, וַהֲוָה אָמַר, דְּהֲוָה יָתִיב, לְמֵחֱמֵי חֶדְוָה דְּמַלְאֲכֵי עִלָּאֵי. אִלֵּין סַלְּקִין, וְאִלֵּין נַחְתִּין. וּבְכָל מַעֲלֵי שַׁבַּתָּא, יָתִיב בַּר נָשׁ בָּעוֹלָם הַנְּשָׁמוֹת </a:t>
            </a:r>
          </a:p>
          <a:p>
            <a:pPr algn="ctr"/>
            <a:endParaRPr lang="en-US" sz="2000" b="1">
              <a:latin typeface="Bookman Old Style" panose="02050604050505020204" pitchFamily="18" charset="0"/>
            </a:endParaRPr>
          </a:p>
          <a:p>
            <a:pPr algn="ctr">
              <a:lnSpc>
                <a:spcPct val="150000"/>
              </a:lnSpc>
            </a:pPr>
            <a:r>
              <a:rPr lang="en-US" sz="2800" b="1">
                <a:latin typeface="Bookman Old Style" panose="02050604050505020204" pitchFamily="18" charset="0"/>
              </a:rPr>
              <a:t>When Rav Hamnuna Sava would emerge from the river </a:t>
            </a:r>
            <a:endParaRPr lang="he-IL" sz="2800" b="1">
              <a:latin typeface="Bookman Old Style" panose="02050604050505020204" pitchFamily="18" charset="0"/>
            </a:endParaRPr>
          </a:p>
          <a:p>
            <a:pPr algn="ctr">
              <a:lnSpc>
                <a:spcPct val="150000"/>
              </a:lnSpc>
            </a:pPr>
            <a:r>
              <a:rPr lang="en-US" sz="2800" b="1">
                <a:latin typeface="Bookman Old Style" panose="02050604050505020204" pitchFamily="18" charset="0"/>
              </a:rPr>
              <a:t>before the entrance of Shabbat, </a:t>
            </a:r>
            <a:endParaRPr lang="he-IL" sz="2800" b="1">
              <a:latin typeface="Bookman Old Style" panose="02050604050505020204" pitchFamily="18" charset="0"/>
            </a:endParaRPr>
          </a:p>
          <a:p>
            <a:pPr algn="ctr">
              <a:lnSpc>
                <a:spcPct val="150000"/>
              </a:lnSpc>
            </a:pPr>
            <a:r>
              <a:rPr lang="en-US" sz="2800" b="1">
                <a:latin typeface="Bookman Old Style" panose="02050604050505020204" pitchFamily="18" charset="0"/>
              </a:rPr>
              <a:t>he would sit for a moment, </a:t>
            </a:r>
            <a:endParaRPr lang="he-IL" sz="2800" b="1">
              <a:latin typeface="Bookman Old Style" panose="02050604050505020204" pitchFamily="18" charset="0"/>
            </a:endParaRPr>
          </a:p>
          <a:p>
            <a:pPr algn="ctr">
              <a:lnSpc>
                <a:spcPct val="150000"/>
              </a:lnSpc>
            </a:pPr>
            <a:r>
              <a:rPr lang="en-US" sz="2800" b="1">
                <a:latin typeface="Bookman Old Style" panose="02050604050505020204" pitchFamily="18" charset="0"/>
              </a:rPr>
              <a:t>and raise his eyes and rejoice, </a:t>
            </a:r>
            <a:endParaRPr lang="he-IL" sz="2800" b="1">
              <a:latin typeface="Bookman Old Style" panose="02050604050505020204" pitchFamily="18" charset="0"/>
            </a:endParaRPr>
          </a:p>
          <a:p>
            <a:pPr algn="ctr">
              <a:lnSpc>
                <a:spcPct val="150000"/>
              </a:lnSpc>
            </a:pPr>
            <a:r>
              <a:rPr lang="en-US" sz="2800" b="1">
                <a:latin typeface="Bookman Old Style" panose="02050604050505020204" pitchFamily="18" charset="0"/>
              </a:rPr>
              <a:t>saying that he was sitting to see the joy of supernal angels, these ascending and those descending. </a:t>
            </a:r>
            <a:endParaRPr lang="he-IL" sz="2800" b="1">
              <a:latin typeface="Bookman Old Style" panose="02050604050505020204" pitchFamily="18" charset="0"/>
            </a:endParaRPr>
          </a:p>
          <a:p>
            <a:pPr algn="ctr">
              <a:lnSpc>
                <a:spcPct val="150000"/>
              </a:lnSpc>
            </a:pPr>
            <a:r>
              <a:rPr lang="en-US" sz="2800" b="1">
                <a:latin typeface="Bookman Old Style" panose="02050604050505020204" pitchFamily="18" charset="0"/>
              </a:rPr>
              <a:t>Whenever Shabbat enters, </a:t>
            </a:r>
          </a:p>
          <a:p>
            <a:pPr algn="ctr">
              <a:lnSpc>
                <a:spcPct val="150000"/>
              </a:lnSpc>
            </a:pPr>
            <a:r>
              <a:rPr lang="en-US" sz="2800" b="1">
                <a:latin typeface="Bookman Old Style" panose="02050604050505020204" pitchFamily="18" charset="0"/>
              </a:rPr>
              <a:t>one dwells in the world of souls.  </a:t>
            </a:r>
          </a:p>
          <a:p>
            <a:pPr algn="ctr"/>
            <a:endParaRPr lang="en-US" b="1">
              <a:latin typeface="Bookman Old Style" panose="02050604050505020204" pitchFamily="18" charset="0"/>
            </a:endParaRPr>
          </a:p>
          <a:p>
            <a:pPr algn="ctr"/>
            <a:r>
              <a:rPr lang="en-US" b="1">
                <a:latin typeface="Bookman Old Style" panose="02050604050505020204" pitchFamily="18" charset="0"/>
              </a:rPr>
              <a:t> </a:t>
            </a:r>
          </a:p>
        </p:txBody>
      </p:sp>
    </p:spTree>
    <p:extLst>
      <p:ext uri="{BB962C8B-B14F-4D97-AF65-F5344CB8AC3E}">
        <p14:creationId xmlns:p14="http://schemas.microsoft.com/office/powerpoint/2010/main" val="2597541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B0D176-E8F3-4422-A1E3-0D7A04C04107}"/>
              </a:ext>
            </a:extLst>
          </p:cNvPr>
          <p:cNvSpPr txBox="1"/>
          <p:nvPr/>
        </p:nvSpPr>
        <p:spPr>
          <a:xfrm>
            <a:off x="123825" y="0"/>
            <a:ext cx="11944350" cy="7981865"/>
          </a:xfrm>
          <a:prstGeom prst="rect">
            <a:avLst/>
          </a:prstGeom>
          <a:noFill/>
        </p:spPr>
        <p:txBody>
          <a:bodyPr wrap="square">
            <a:spAutoFit/>
          </a:bodyPr>
          <a:lstStyle/>
          <a:p>
            <a:pPr marL="285750" marR="0" indent="-285750" algn="ctr">
              <a:lnSpc>
                <a:spcPct val="107000"/>
              </a:lnSpc>
              <a:spcBef>
                <a:spcPts val="0"/>
              </a:spcBef>
              <a:spcAft>
                <a:spcPts val="800"/>
              </a:spcAft>
              <a:buFont typeface="Wingdings" panose="05000000000000000000" pitchFamily="2" charset="2"/>
              <a:buChar char="Ø"/>
            </a:pPr>
            <a:r>
              <a:rPr lang="en-US" sz="2200" b="1" u="sng">
                <a:effectLst/>
                <a:latin typeface="Bookman Old Style" panose="02050604050505020204" pitchFamily="18" charset="0"/>
                <a:ea typeface="Calibri" panose="020F0502020204030204" pitchFamily="34" charset="0"/>
                <a:cs typeface="Arial" panose="020B0604020202020204" pitchFamily="34" charset="0"/>
              </a:rPr>
              <a:t>Zohar II:147a</a:t>
            </a: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algn="ctr" rtl="1">
              <a:lnSpc>
                <a:spcPct val="107000"/>
              </a:lnSpc>
              <a:spcAft>
                <a:spcPts val="800"/>
              </a:spcAft>
            </a:pPr>
            <a:r>
              <a:rPr lang="he-IL" sz="2200" b="1">
                <a:effectLst/>
                <a:latin typeface="Bookman Old Style" panose="02050604050505020204" pitchFamily="18" charset="0"/>
                <a:ea typeface="Calibri" panose="020F0502020204030204" pitchFamily="34" charset="0"/>
                <a:cs typeface="Arial" panose="020B0604020202020204" pitchFamily="34" charset="0"/>
              </a:rPr>
              <a:t>הָכָא קַיְימָן</a:t>
            </a:r>
            <a:r>
              <a:rPr lang="he-IL" sz="2000" b="1">
                <a:effectLst/>
                <a:latin typeface="Bookman Old Style" panose="02050604050505020204" pitchFamily="18" charset="0"/>
                <a:ea typeface="Calibri" panose="020F0502020204030204" pitchFamily="34" charset="0"/>
                <a:cs typeface="Arial" panose="020B0604020202020204" pitchFamily="34" charset="0"/>
              </a:rPr>
              <a:t>, כָּל אִינּוּן מַלְבּוּשִׁין דְּנִשְׁמָתְהוֹן דְּצַדִּיקַיָּיא, דְּסַלְּקִין לְאִתְחֲזָאָה קַמֵּי מָארִיהוֹן, וּלְקַיְּימָא קַמֵּיהּ. וְכַד </a:t>
            </a:r>
            <a:r>
              <a:rPr lang="he-IL" sz="2000" b="1">
                <a:latin typeface="Bookman Old Style" panose="02050604050505020204" pitchFamily="18" charset="0"/>
                <a:ea typeface="Calibri" panose="020F0502020204030204" pitchFamily="34" charset="0"/>
              </a:rPr>
              <a:t>נִשְׁמְתָא </a:t>
            </a:r>
            <a:r>
              <a:rPr lang="he-IL" sz="2000" b="1">
                <a:effectLst/>
                <a:latin typeface="Bookman Old Style" panose="02050604050505020204" pitchFamily="18" charset="0"/>
                <a:ea typeface="Calibri" panose="020F0502020204030204" pitchFamily="34" charset="0"/>
                <a:cs typeface="Arial" panose="020B0604020202020204" pitchFamily="34" charset="0"/>
              </a:rPr>
              <a:t>סַלְּקָא וּמָטֵי לְהַאי הֵיכָלָא</a:t>
            </a:r>
            <a:r>
              <a:rPr lang="he-IL" sz="2000" b="1">
                <a:latin typeface="Bookman Old Style" panose="02050604050505020204" pitchFamily="18" charset="0"/>
                <a:ea typeface="Calibri" panose="020F0502020204030204" pitchFamily="34" charset="0"/>
                <a:cs typeface="Arial" panose="020B0604020202020204" pitchFamily="34" charset="0"/>
              </a:rPr>
              <a:t> </a:t>
            </a:r>
            <a:r>
              <a:rPr lang="he-IL" sz="2000" b="1">
                <a:effectLst/>
                <a:latin typeface="Bookman Old Style" panose="02050604050505020204" pitchFamily="18" charset="0"/>
                <a:ea typeface="Calibri" panose="020F0502020204030204" pitchFamily="34" charset="0"/>
                <a:cs typeface="Arial" panose="020B0604020202020204" pitchFamily="34" charset="0"/>
              </a:rPr>
              <a:t>[עצם השמים], כְּדֵין אִזְדָּמַן חַד מְמָנָא, דְּאִתְפְּקַד עַל אִינּוּן לְבוּשִׁין, וְצִדְקִיאֵ"ל שְׁמֵיהּ. </a:t>
            </a:r>
            <a:r>
              <a:rPr lang="en-US" sz="2000" b="1">
                <a:effectLst/>
                <a:latin typeface="Bookman Old Style" panose="02050604050505020204" pitchFamily="18" charset="0"/>
                <a:ea typeface="Calibri" panose="020F0502020204030204" pitchFamily="34" charset="0"/>
                <a:cs typeface="Arial" panose="020B0604020202020204" pitchFamily="34" charset="0"/>
              </a:rPr>
              <a:t> </a:t>
            </a:r>
          </a:p>
          <a:p>
            <a:pPr marL="0" marR="0" algn="ctr">
              <a:lnSpc>
                <a:spcPct val="107000"/>
              </a:lnSpc>
              <a:spcBef>
                <a:spcPts val="0"/>
              </a:spcBef>
              <a:spcAft>
                <a:spcPts val="800"/>
              </a:spcAft>
            </a:pP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Here</a:t>
            </a:r>
            <a:r>
              <a:rPr lang="en-US" sz="2800" b="1">
                <a:latin typeface="Bookman Old Style" panose="02050604050505020204" pitchFamily="18" charset="0"/>
                <a:ea typeface="Calibri" panose="020F0502020204030204" pitchFamily="34" charset="0"/>
                <a:cs typeface="Arial" panose="020B0604020202020204" pitchFamily="34" charset="0"/>
              </a:rPr>
              <a:t>, [in the Palace of the Essence of Heaven],</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 are found all the garments of the souls of the righteous—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who ascend to appear before their Lord,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to stand in His presence.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[After death,] when the soul ascends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and reaches this Palace,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 certain prince appointed over the garments</a:t>
            </a:r>
            <a:r>
              <a:rPr lang="he-IL" sz="2800" b="1">
                <a:effectLst/>
                <a:latin typeface="Bookman Old Style" panose="02050604050505020204" pitchFamily="18" charset="0"/>
                <a:ea typeface="Calibri" panose="020F0502020204030204" pitchFamily="34" charset="0"/>
                <a:cs typeface="Arial" panose="020B0604020202020204" pitchFamily="34"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 named Tsadqi’el—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appears.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33005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F47489F-1D49-49A0-8AEE-F02AE63D7181}"/>
              </a:ext>
            </a:extLst>
          </p:cNvPr>
          <p:cNvSpPr txBox="1"/>
          <p:nvPr/>
        </p:nvSpPr>
        <p:spPr>
          <a:xfrm>
            <a:off x="0" y="0"/>
            <a:ext cx="12192000" cy="5672963"/>
          </a:xfrm>
          <a:prstGeom prst="rect">
            <a:avLst/>
          </a:prstGeom>
          <a:noFill/>
        </p:spPr>
        <p:txBody>
          <a:bodyPr wrap="square">
            <a:spAutoFit/>
          </a:bodyPr>
          <a:lstStyle/>
          <a:p>
            <a:pPr algn="ctr" rtl="1">
              <a:lnSpc>
                <a:spcPct val="107000"/>
              </a:lnSpc>
              <a:spcAft>
                <a:spcPts val="800"/>
              </a:spcAft>
            </a:pPr>
            <a:r>
              <a:rPr lang="he-IL" sz="1800" b="1">
                <a:effectLst/>
                <a:latin typeface="Bookman Old Style" panose="02050604050505020204" pitchFamily="18" charset="0"/>
                <a:ea typeface="Calibri" panose="020F0502020204030204" pitchFamily="34" charset="0"/>
                <a:cs typeface="Arial" panose="020B0604020202020204" pitchFamily="34" charset="0"/>
              </a:rPr>
              <a:t>ד</a:t>
            </a:r>
            <a:r>
              <a:rPr lang="he-IL" sz="2000" b="1">
                <a:effectLst/>
                <a:latin typeface="Bookman Old Style" panose="02050604050505020204" pitchFamily="18" charset="0"/>
                <a:ea typeface="Calibri" panose="020F0502020204030204" pitchFamily="34" charset="0"/>
                <a:cs typeface="Arial" panose="020B0604020202020204" pitchFamily="34" charset="0"/>
              </a:rPr>
              <a:t>ְּהָא בְּזִמְנָא דְּבַּר נָשׁ עָבִיד פִּקוּדִין דְּאוֹרַיְיתָא בְּהַאי עָלְמָא, כְּגַוְונָא דְּאִיהוּ אִשְׁתָּדַּל גַּרְמֵיהּ, הָכִי אִתְעָבִיד לֵיהּ בְּהַאי הֵיכָלָא לְעֵילָּא, מַלְבּוּשָׁא לְאִתְלַבְּשָׁא בֵּיהּ, בְּהַהוּא עָלְמָא</a:t>
            </a:r>
            <a:r>
              <a:rPr lang="en-US" sz="2000" b="1">
                <a:effectLst/>
                <a:latin typeface="Bookman Old Style" panose="02050604050505020204" pitchFamily="18" charset="0"/>
                <a:ea typeface="Calibri" panose="020F0502020204030204" pitchFamily="34" charset="0"/>
                <a:cs typeface="Arial" panose="020B0604020202020204" pitchFamily="34" charset="0"/>
              </a:rPr>
              <a:t>:</a:t>
            </a:r>
          </a:p>
          <a:p>
            <a:pPr algn="ctr" rtl="1">
              <a:lnSpc>
                <a:spcPct val="107000"/>
              </a:lnSpc>
              <a:spcAft>
                <a:spcPts val="800"/>
              </a:spcAft>
            </a:pPr>
            <a:endParaRPr lang="en-US" b="1">
              <a:latin typeface="Bookman Old Style" panose="02050604050505020204" pitchFamily="18" charset="0"/>
              <a:ea typeface="Calibri" panose="020F0502020204030204" pitchFamily="34" charset="0"/>
              <a:cs typeface="Arial" panose="020B0604020202020204" pitchFamily="34" charset="0"/>
            </a:endParaRPr>
          </a:p>
          <a:p>
            <a:pPr algn="ctr" rtl="1">
              <a:lnSpc>
                <a:spcPct val="107000"/>
              </a:lnSpc>
              <a:spcAft>
                <a:spcPts val="800"/>
              </a:spcAft>
            </a:pPr>
            <a:endParaRPr lang="en-US" sz="1800" b="1">
              <a:effectLst/>
              <a:latin typeface="Bookman Old Style" panose="02050604050505020204" pitchFamily="18" charset="0"/>
              <a:ea typeface="Calibri" panose="020F0502020204030204" pitchFamily="34" charset="0"/>
              <a:cs typeface="Arial" panose="020B0604020202020204" pitchFamily="34" charset="0"/>
            </a:endParaRPr>
          </a:p>
          <a:p>
            <a:pPr algn="ctr" rtl="1">
              <a:lnSpc>
                <a:spcPct val="150000"/>
              </a:lnSpc>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For whenever a person performs </a:t>
            </a:r>
          </a:p>
          <a:p>
            <a:pPr algn="ctr" rtl="1">
              <a:lnSpc>
                <a:spcPct val="150000"/>
              </a:lnSpc>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commandments of Torah in this world, </a:t>
            </a:r>
          </a:p>
          <a:p>
            <a:pPr algn="ctr" rtl="1">
              <a:lnSpc>
                <a:spcPct val="150000"/>
              </a:lnSpc>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so— corresponding to how he exerted himself— </a:t>
            </a:r>
          </a:p>
          <a:p>
            <a:pPr algn="ctr" rtl="1">
              <a:lnSpc>
                <a:spcPct val="150000"/>
              </a:lnSpc>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is fashioned for him in this palace on high </a:t>
            </a:r>
          </a:p>
          <a:p>
            <a:pPr algn="ctr" rtl="1">
              <a:lnSpc>
                <a:spcPct val="150000"/>
              </a:lnSpc>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 garment in which to be adorned in that world. </a:t>
            </a:r>
          </a:p>
          <a:p>
            <a:pPr algn="ctr" rtl="1">
              <a:lnSpc>
                <a:spcPct val="107000"/>
              </a:lnSpc>
              <a:spcAft>
                <a:spcPts val="800"/>
              </a:spcAft>
            </a:pPr>
            <a:endParaRPr lang="en-US" sz="1800" b="1">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13501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FAFD81-A45E-4609-97D0-A32F60851A31}"/>
              </a:ext>
            </a:extLst>
          </p:cNvPr>
          <p:cNvSpPr txBox="1"/>
          <p:nvPr/>
        </p:nvSpPr>
        <p:spPr>
          <a:xfrm>
            <a:off x="0" y="0"/>
            <a:ext cx="12192000" cy="10555582"/>
          </a:xfrm>
          <a:prstGeom prst="rect">
            <a:avLst/>
          </a:prstGeom>
          <a:noFill/>
        </p:spPr>
        <p:txBody>
          <a:bodyPr wrap="square">
            <a:spAutoFit/>
          </a:bodyPr>
          <a:lstStyle/>
          <a:p>
            <a:pPr marL="0" marR="0" algn="ctr">
              <a:lnSpc>
                <a:spcPct val="107000"/>
              </a:lnSpc>
              <a:spcBef>
                <a:spcPts val="0"/>
              </a:spcBef>
              <a:spcAft>
                <a:spcPts val="800"/>
              </a:spcAft>
            </a:pPr>
            <a:endParaRPr lang="en-US" sz="34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400">
                <a:effectLst/>
                <a:latin typeface="Copperplate Gothic Bold" panose="020E0705020206020404" pitchFamily="34" charset="0"/>
                <a:ea typeface="Calibri" panose="020F0502020204030204" pitchFamily="34" charset="0"/>
                <a:cs typeface="Arial" panose="020B0604020202020204" pitchFamily="34" charset="0"/>
              </a:rPr>
              <a:t>A Vision </a:t>
            </a:r>
          </a:p>
          <a:p>
            <a:pPr marL="0" marR="0" algn="ctr">
              <a:lnSpc>
                <a:spcPct val="107000"/>
              </a:lnSpc>
              <a:spcBef>
                <a:spcPts val="0"/>
              </a:spcBef>
              <a:spcAft>
                <a:spcPts val="800"/>
              </a:spcAft>
            </a:pPr>
            <a:endParaRPr lang="en-US" sz="34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400">
                <a:effectLst/>
                <a:latin typeface="Copperplate Gothic Bold" panose="020E0705020206020404" pitchFamily="34" charset="0"/>
                <a:ea typeface="Calibri" panose="020F0502020204030204" pitchFamily="34" charset="0"/>
                <a:cs typeface="Arial" panose="020B0604020202020204" pitchFamily="34" charset="0"/>
              </a:rPr>
              <a:t>From</a:t>
            </a:r>
          </a:p>
          <a:p>
            <a:pPr marL="0" marR="0" algn="ctr">
              <a:lnSpc>
                <a:spcPct val="107000"/>
              </a:lnSpc>
              <a:spcBef>
                <a:spcPts val="0"/>
              </a:spcBef>
              <a:spcAft>
                <a:spcPts val="800"/>
              </a:spcAft>
            </a:pPr>
            <a:endParaRPr lang="en-US" sz="3400">
              <a:effectLst/>
              <a:latin typeface="Copperplate Gothic Bold" panose="020E07050202060204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3400">
                <a:latin typeface="Copperplate Gothic Bold" panose="020E0705020206020404" pitchFamily="34" charset="0"/>
                <a:ea typeface="Calibri" panose="020F0502020204030204" pitchFamily="34" charset="0"/>
                <a:cs typeface="Arial" panose="020B0604020202020204" pitchFamily="34" charset="0"/>
              </a:rPr>
              <a:t>“The Book of Visions”</a:t>
            </a:r>
          </a:p>
          <a:p>
            <a:pPr marL="0" marR="0" algn="ctr">
              <a:lnSpc>
                <a:spcPct val="107000"/>
              </a:lnSpc>
              <a:spcBef>
                <a:spcPts val="0"/>
              </a:spcBef>
              <a:spcAft>
                <a:spcPts val="800"/>
              </a:spcAft>
            </a:pPr>
            <a:endParaRPr lang="en-US" sz="34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400">
                <a:latin typeface="Copperplate Gothic Bold" panose="020E0705020206020404" pitchFamily="34" charset="0"/>
                <a:ea typeface="Calibri" panose="020F0502020204030204" pitchFamily="34" charset="0"/>
                <a:cs typeface="Arial" panose="020B0604020202020204" pitchFamily="34" charset="0"/>
              </a:rPr>
              <a:t> </a:t>
            </a:r>
          </a:p>
          <a:p>
            <a:pPr marL="0" marR="0" algn="ctr">
              <a:lnSpc>
                <a:spcPct val="107000"/>
              </a:lnSpc>
              <a:spcBef>
                <a:spcPts val="0"/>
              </a:spcBef>
              <a:spcAft>
                <a:spcPts val="800"/>
              </a:spcAft>
            </a:pPr>
            <a:r>
              <a:rPr lang="en-US" sz="3400">
                <a:effectLst/>
                <a:latin typeface="Copperplate Gothic Bold" panose="020E0705020206020404" pitchFamily="34" charset="0"/>
                <a:ea typeface="Calibri" panose="020F0502020204030204" pitchFamily="34" charset="0"/>
                <a:cs typeface="Arial" panose="020B0604020202020204" pitchFamily="34" charset="0"/>
              </a:rPr>
              <a:t>Haim Vital (1542-1620), </a:t>
            </a:r>
          </a:p>
          <a:p>
            <a:pPr marL="0" marR="0" algn="ctr">
              <a:lnSpc>
                <a:spcPct val="107000"/>
              </a:lnSpc>
              <a:spcBef>
                <a:spcPts val="0"/>
              </a:spcBef>
              <a:spcAft>
                <a:spcPts val="800"/>
              </a:spcAft>
            </a:pPr>
            <a:r>
              <a:rPr lang="en-US" sz="3400" i="1">
                <a:effectLst/>
                <a:latin typeface="Copperplate Gothic Bold" panose="020E0705020206020404" pitchFamily="34" charset="0"/>
                <a:ea typeface="Calibri" panose="020F0502020204030204" pitchFamily="34" charset="0"/>
                <a:cs typeface="Arial" panose="020B0604020202020204" pitchFamily="34" charset="0"/>
              </a:rPr>
              <a:t>Sefer Ha-Hizyonot</a:t>
            </a:r>
          </a:p>
          <a:p>
            <a:pPr marL="0" marR="0" algn="ctr">
              <a:lnSpc>
                <a:spcPct val="107000"/>
              </a:lnSpc>
              <a:spcBef>
                <a:spcPts val="0"/>
              </a:spcBef>
              <a:spcAft>
                <a:spcPts val="800"/>
              </a:spcAft>
            </a:pPr>
            <a:r>
              <a:rPr lang="en-US" sz="3400" i="1">
                <a:effectLst/>
                <a:latin typeface="Copperplate Gothic Bold" panose="020E0705020206020404" pitchFamily="34" charset="0"/>
                <a:ea typeface="Calibri" panose="020F0502020204030204" pitchFamily="34" charset="0"/>
                <a:cs typeface="Arial" panose="020B0604020202020204" pitchFamily="34" charset="0"/>
              </a:rPr>
              <a:t> </a:t>
            </a:r>
          </a:p>
          <a:p>
            <a:pPr marL="0" marR="0" algn="ctr">
              <a:lnSpc>
                <a:spcPct val="107000"/>
              </a:lnSpc>
              <a:spcBef>
                <a:spcPts val="0"/>
              </a:spcBef>
              <a:spcAft>
                <a:spcPts val="800"/>
              </a:spcAft>
            </a:pPr>
            <a:endParaRPr lang="en-US" sz="3400" i="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400" i="1">
                <a:effectLst/>
                <a:latin typeface="Copperplate Gothic Bold" panose="020E0705020206020404" pitchFamily="34" charset="0"/>
                <a:ea typeface="Calibri" panose="020F0502020204030204" pitchFamily="34" charset="0"/>
                <a:cs typeface="Arial" panose="020B0604020202020204" pitchFamily="34" charset="0"/>
              </a:rPr>
              <a:t> </a:t>
            </a:r>
            <a:r>
              <a:rPr lang="en-US" sz="3400">
                <a:effectLst/>
                <a:latin typeface="Copperplate Gothic Bold" panose="020E0705020206020404" pitchFamily="34" charset="0"/>
                <a:ea typeface="Calibri" panose="020F0502020204030204" pitchFamily="34" charset="0"/>
                <a:cs typeface="Arial" panose="020B0604020202020204" pitchFamily="34" charset="0"/>
              </a:rPr>
              <a:t> </a:t>
            </a:r>
          </a:p>
          <a:p>
            <a:pPr marL="0" marR="0" algn="ctr">
              <a:lnSpc>
                <a:spcPct val="107000"/>
              </a:lnSpc>
              <a:spcBef>
                <a:spcPts val="0"/>
              </a:spcBef>
              <a:spcAft>
                <a:spcPts val="800"/>
              </a:spcAft>
            </a:pPr>
            <a:endParaRPr lang="en-US" sz="34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4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4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96606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4793BF-96C9-4D97-BD39-53308A459DEF}"/>
              </a:ext>
            </a:extLst>
          </p:cNvPr>
          <p:cNvSpPr txBox="1"/>
          <p:nvPr/>
        </p:nvSpPr>
        <p:spPr>
          <a:xfrm>
            <a:off x="180975" y="0"/>
            <a:ext cx="12011025" cy="5681299"/>
          </a:xfrm>
          <a:prstGeom prst="rect">
            <a:avLst/>
          </a:prstGeom>
          <a:noFill/>
        </p:spPr>
        <p:txBody>
          <a:bodyPr wrap="square">
            <a:spAutoFit/>
          </a:bodyPr>
          <a:lstStyle/>
          <a:p>
            <a:pPr marL="0" marR="0" algn="ctr" rtl="1">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 </a:t>
            </a:r>
            <a:r>
              <a:rPr lang="he-IL" sz="2200" b="1">
                <a:effectLst/>
                <a:latin typeface="Bookman Old Style" panose="02050604050505020204" pitchFamily="18" charset="0"/>
                <a:ea typeface="Calibri" panose="020F0502020204030204" pitchFamily="34" charset="0"/>
                <a:cs typeface="Arial" panose="020B0604020202020204" pitchFamily="34" charset="0"/>
              </a:rPr>
              <a:t>וְכַד נִשְׁמְתָא סַלְּקָא, הַהוּא מְמָנָא נָטִיל הַהוּא לְבוּשָׁא דִּילָהּ, וְאָזִיל עִמָּהּ עַד דִּי מָטָא לְנָהָר דִּינוּר, דִּי נִשְׁמְתָא אִצְטְרִיכָא לְאִתְסַחְיָיא וּלְאִתְלַבְּנָא תַּמָּן, וּלְזִמְנִין דְּטַבְעָא הַהִיא נִשְׁמְתָא תַּמָּן וְאִתּוֹקְדָא, וְלָא סַלְּקָא כֹּלָּא יוֹמָא</a:t>
            </a: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algn="ctr" rtl="1"/>
            <a:endParaRPr lang="en-US" sz="2800" b="1">
              <a:latin typeface="Bookman Old Style" panose="02050604050505020204" pitchFamily="18" charset="0"/>
              <a:cs typeface="Arial" panose="020B0604020202020204" pitchFamily="34" charset="0"/>
            </a:endParaRPr>
          </a:p>
          <a:p>
            <a:pPr algn="ctr" rtl="1"/>
            <a:endParaRPr lang="en-US" sz="2800" b="1">
              <a:latin typeface="Bookman Old Style" panose="02050604050505020204" pitchFamily="18" charset="0"/>
              <a:cs typeface="Arial" panose="020B0604020202020204" pitchFamily="34" charset="0"/>
            </a:endParaRPr>
          </a:p>
          <a:p>
            <a:pPr algn="ctr" rtl="1">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When the soul ascends, </a:t>
            </a:r>
          </a:p>
          <a:p>
            <a:pPr algn="ctr" rtl="1">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that prince takes her garment and accompanies her </a:t>
            </a:r>
          </a:p>
          <a:p>
            <a:pPr algn="ctr" rtl="1">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until he reaches the River of Fire, </a:t>
            </a:r>
          </a:p>
          <a:p>
            <a:pPr algn="ctr" rtl="1">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where the soul is required to bathe and be purified. </a:t>
            </a:r>
          </a:p>
          <a:p>
            <a:pPr algn="ctr" rtl="1">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Sometimes the soul drowns there and is burned— </a:t>
            </a:r>
          </a:p>
          <a:p>
            <a:pPr algn="ctr" rtl="1">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and does not ascend the whole day. </a:t>
            </a:r>
            <a:endParaRPr lang="en-US" sz="2800" b="1">
              <a:latin typeface="Bookman Old Style" panose="02050604050505020204" pitchFamily="18" charset="0"/>
            </a:endParaRPr>
          </a:p>
        </p:txBody>
      </p:sp>
    </p:spTree>
    <p:extLst>
      <p:ext uri="{BB962C8B-B14F-4D97-AF65-F5344CB8AC3E}">
        <p14:creationId xmlns:p14="http://schemas.microsoft.com/office/powerpoint/2010/main" val="1755693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378834-C0BE-46CC-83D0-58BA23ECC2FC}"/>
              </a:ext>
            </a:extLst>
          </p:cNvPr>
          <p:cNvSpPr txBox="1"/>
          <p:nvPr/>
        </p:nvSpPr>
        <p:spPr>
          <a:xfrm>
            <a:off x="0" y="0"/>
            <a:ext cx="12096750" cy="6249788"/>
          </a:xfrm>
          <a:prstGeom prst="rect">
            <a:avLst/>
          </a:prstGeom>
          <a:noFill/>
        </p:spPr>
        <p:txBody>
          <a:bodyPr wrap="square">
            <a:spAutoFit/>
          </a:bodyPr>
          <a:lstStyle/>
          <a:p>
            <a:pPr marL="0" marR="0" algn="ctr">
              <a:lnSpc>
                <a:spcPct val="107000"/>
              </a:lnSpc>
              <a:spcBef>
                <a:spcPts val="0"/>
              </a:spcBef>
              <a:spcAft>
                <a:spcPts val="800"/>
              </a:spcAft>
            </a:pPr>
            <a:r>
              <a:rPr lang="he-IL" sz="1800" b="1">
                <a:effectLst/>
                <a:latin typeface="Bookman Old Style" panose="02050604050505020204" pitchFamily="18" charset="0"/>
                <a:ea typeface="Calibri" panose="020F0502020204030204" pitchFamily="34" charset="0"/>
                <a:cs typeface="Arial" panose="020B0604020202020204" pitchFamily="34" charset="0"/>
              </a:rPr>
              <a:t>, עַד בְּצַפְרָא, כַּד אַתְעַר רוּחָא דְּסִטְרָא דְּדָרוֹם, כְּדֵין קַיְימֵי כֻּלְּהוּ וּמִתְחַדְּשָׁן, וְאַמְרֵי שִׁירָתָא, וּמְזַמְּרָן כְּגַוְונָא דְּאִינּוּן מַלְאֲכִין דְּאִתְעֲבָר שֻׁלְטָנֵהוֹן וְאִתּוֹקְדָן, וְקַיְימָן וּמִתְחַדְּשָׁן כְּמִלְּקַדְּמִין, וְאַמְרֵי שִׁירָתָא, (ואזלי לון) הָכִי נָמֵי אִלֵּין נִשְׁמָתִין</a:t>
            </a:r>
            <a:endParaRPr lang="en-US" sz="1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b="1">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In the morning, when the south wind stirs,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all of them arise and are renewed,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chanting song and singing—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just like the angels whose dominion is withdrawn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and are burned, rising renewed as before,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chanting song, going on their way;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so too these souls.</a:t>
            </a:r>
          </a:p>
        </p:txBody>
      </p:sp>
    </p:spTree>
    <p:extLst>
      <p:ext uri="{BB962C8B-B14F-4D97-AF65-F5344CB8AC3E}">
        <p14:creationId xmlns:p14="http://schemas.microsoft.com/office/powerpoint/2010/main" val="2117805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07AEF5-0E91-4329-9443-F996BBD03427}"/>
              </a:ext>
            </a:extLst>
          </p:cNvPr>
          <p:cNvSpPr txBox="1"/>
          <p:nvPr/>
        </p:nvSpPr>
        <p:spPr>
          <a:xfrm>
            <a:off x="85725" y="-66675"/>
            <a:ext cx="12106275" cy="4364913"/>
          </a:xfrm>
          <a:prstGeom prst="rect">
            <a:avLst/>
          </a:prstGeom>
          <a:noFill/>
        </p:spPr>
        <p:txBody>
          <a:bodyPr wrap="square">
            <a:spAutoFit/>
          </a:bodyPr>
          <a:lstStyle/>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 </a:t>
            </a:r>
          </a:p>
          <a:p>
            <a:pPr algn="ctr" rtl="1"/>
            <a:r>
              <a:rPr lang="he-IL" sz="2800" b="1">
                <a:effectLst/>
                <a:latin typeface="Bookman Old Style" panose="02050604050505020204" pitchFamily="18" charset="0"/>
                <a:ea typeface="Calibri" panose="020F0502020204030204" pitchFamily="34" charset="0"/>
                <a:cs typeface="Arial" panose="020B0604020202020204" pitchFamily="34" charset="0"/>
              </a:rPr>
              <a:t>ו</a:t>
            </a:r>
            <a:r>
              <a:rPr lang="he-IL" sz="2200" b="1">
                <a:effectLst/>
                <a:latin typeface="Bookman Old Style" panose="02050604050505020204" pitchFamily="18" charset="0"/>
                <a:ea typeface="Calibri" panose="020F0502020204030204" pitchFamily="34" charset="0"/>
                <a:cs typeface="Arial" panose="020B0604020202020204" pitchFamily="34" charset="0"/>
              </a:rPr>
              <a:t>ְאִי זַכָּאָת הַאי נִשְׁמְתָא וְסַלְקַת. הַאי מְמָנָא צִדְקִיאֵ"ל, נָטִיל לָהּ לְהַאי נִשְׁמְתָא, וְאַלְבִּישׁ לָהּ בְּהַהוּא לְבוּשָׁא, וְאִתַּקְנָת בֵּיהּ,</a:t>
            </a: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algn="ctr" rtl="1"/>
            <a:endParaRPr lang="en-US" sz="2800" b="1">
              <a:latin typeface="Bookman Old Style" panose="02050604050505020204" pitchFamily="18" charset="0"/>
              <a:cs typeface="Arial" panose="020B0604020202020204" pitchFamily="34" charset="0"/>
            </a:endParaRP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If this soul is worthy and ascends,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the prince Tsadqi’el takes the soul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and enclothes her with that garment—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and she is adorned through it</a:t>
            </a:r>
            <a:endParaRPr lang="en-US" sz="2800" b="1">
              <a:latin typeface="Bookman Old Style" panose="02050604050505020204" pitchFamily="18" charset="0"/>
            </a:endParaRPr>
          </a:p>
        </p:txBody>
      </p:sp>
    </p:spTree>
    <p:extLst>
      <p:ext uri="{BB962C8B-B14F-4D97-AF65-F5344CB8AC3E}">
        <p14:creationId xmlns:p14="http://schemas.microsoft.com/office/powerpoint/2010/main" val="2038751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FB8F7D-7275-4D87-BAE4-6152FFB1C3EC}"/>
              </a:ext>
            </a:extLst>
          </p:cNvPr>
          <p:cNvSpPr txBox="1"/>
          <p:nvPr/>
        </p:nvSpPr>
        <p:spPr>
          <a:xfrm>
            <a:off x="266700" y="200025"/>
            <a:ext cx="11830050" cy="5186292"/>
          </a:xfrm>
          <a:prstGeom prst="rect">
            <a:avLst/>
          </a:prstGeom>
          <a:noFill/>
        </p:spPr>
        <p:txBody>
          <a:bodyPr wrap="square">
            <a:spAutoFit/>
          </a:bodyPr>
          <a:lstStyle/>
          <a:p>
            <a:pPr algn="ctr" rtl="1"/>
            <a:r>
              <a:rPr lang="he-IL" sz="2800" b="1">
                <a:effectLst/>
                <a:latin typeface="Bookman Old Style" panose="02050604050505020204" pitchFamily="18" charset="0"/>
                <a:ea typeface="Calibri" panose="020F0502020204030204" pitchFamily="34" charset="0"/>
                <a:cs typeface="Arial" panose="020B0604020202020204" pitchFamily="34" charset="0"/>
              </a:rPr>
              <a:t>וְסַלְּקָא לְקָרְבָּנָא עַל יְדָא דְּמִיכָאֵל כַּהֲנָא, לְקַיְּימָא תָּדִיר כָּל יוֹמִין קָמֵי עַתִּיק יוֹמִין, זַכָּאָה חוּלָקָא דְּהַאי נִשְׁמְתָא, דְּקַיְּימָא וְזָכָאת לְהַאי</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endParaRPr lang="en-US" sz="2800" b="1">
              <a:latin typeface="Bookman Old Style" panose="02050604050505020204" pitchFamily="18" charset="0"/>
              <a:cs typeface="Arial" panose="020B0604020202020204" pitchFamily="34" charset="0"/>
            </a:endParaRP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And she ascends as an offering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at the hand of Michael the Priest,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to endure always for all days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before the Ancient of Days.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Happy is the share of the soul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that rises and attains this! </a:t>
            </a:r>
            <a:endParaRPr lang="en-US" sz="2800" b="1">
              <a:latin typeface="Bookman Old Style" panose="02050604050505020204" pitchFamily="18" charset="0"/>
            </a:endParaRPr>
          </a:p>
        </p:txBody>
      </p:sp>
    </p:spTree>
    <p:extLst>
      <p:ext uri="{BB962C8B-B14F-4D97-AF65-F5344CB8AC3E}">
        <p14:creationId xmlns:p14="http://schemas.microsoft.com/office/powerpoint/2010/main" val="2224502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FCF08D-1D73-4EEB-A5DF-A78D9C0F7D3C}"/>
              </a:ext>
            </a:extLst>
          </p:cNvPr>
          <p:cNvSpPr txBox="1"/>
          <p:nvPr/>
        </p:nvSpPr>
        <p:spPr>
          <a:xfrm>
            <a:off x="-66676" y="0"/>
            <a:ext cx="12125325" cy="7563289"/>
          </a:xfrm>
          <a:prstGeom prst="rect">
            <a:avLst/>
          </a:prstGeom>
          <a:noFill/>
        </p:spPr>
        <p:txBody>
          <a:bodyPr wrap="square">
            <a:spAutoFit/>
          </a:bodyPr>
          <a:lstStyle/>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Two Background Texts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to the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“River of Fire” </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Passage</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40948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52BF06E-A622-4DA6-8E9D-7E18D8FC971B}"/>
              </a:ext>
            </a:extLst>
          </p:cNvPr>
          <p:cNvSpPr txBox="1"/>
          <p:nvPr/>
        </p:nvSpPr>
        <p:spPr>
          <a:xfrm>
            <a:off x="0" y="91440"/>
            <a:ext cx="12192000" cy="6737165"/>
          </a:xfrm>
          <a:prstGeom prst="rect">
            <a:avLst/>
          </a:prstGeom>
          <a:noFill/>
        </p:spPr>
        <p:txBody>
          <a:bodyPr wrap="square">
            <a:spAutoFit/>
          </a:bodyPr>
          <a:lstStyle/>
          <a:p>
            <a:pPr marL="285750" marR="0" indent="-285750" algn="ctr">
              <a:buFont typeface="Wingdings" panose="05000000000000000000" pitchFamily="2" charset="2"/>
              <a:buChar char="Ø"/>
            </a:pPr>
            <a:r>
              <a:rPr lang="en-US" sz="1800" b="1" u="sng">
                <a:solidFill>
                  <a:srgbClr val="000000"/>
                </a:solidFill>
                <a:effectLst/>
                <a:latin typeface="Bookman Old Style" panose="02050604050505020204" pitchFamily="18" charset="0"/>
                <a:ea typeface="Times New Roman" panose="02020603050405020304" pitchFamily="18" charset="0"/>
              </a:rPr>
              <a:t>Daniel 7:9-10</a:t>
            </a:r>
          </a:p>
          <a:p>
            <a:pPr marL="0" marR="0" algn="ctr" rtl="1"/>
            <a:endParaRPr lang="en-US" b="1">
              <a:solidFill>
                <a:srgbClr val="000000"/>
              </a:solidFill>
              <a:latin typeface="Bookman Old Style" panose="02050604050505020204" pitchFamily="18" charset="0"/>
              <a:ea typeface="Times New Roman" panose="02020603050405020304" pitchFamily="18" charset="0"/>
            </a:endParaRPr>
          </a:p>
          <a:p>
            <a:pPr marL="0" marR="0" algn="ctr" rtl="1"/>
            <a:r>
              <a:rPr lang="he-IL" sz="2000" b="1">
                <a:solidFill>
                  <a:srgbClr val="000000"/>
                </a:solidFill>
                <a:effectLst/>
                <a:latin typeface="Bookman Old Style" panose="02050604050505020204" pitchFamily="18" charset="0"/>
                <a:ea typeface="Times New Roman" panose="02020603050405020304" pitchFamily="18" charset="0"/>
              </a:rPr>
              <a:t> </a:t>
            </a:r>
            <a:r>
              <a:rPr lang="he-IL" sz="2200" b="1">
                <a:solidFill>
                  <a:srgbClr val="000000"/>
                </a:solidFill>
                <a:effectLst/>
                <a:latin typeface="Bookman Old Style" panose="02050604050505020204" pitchFamily="18" charset="0"/>
                <a:ea typeface="Times New Roman" panose="02020603050405020304" pitchFamily="18" charset="0"/>
              </a:rPr>
              <a:t>חָזֵה הֲוֵית עַד דִּי כָרְסָוָן רְמִיו וְעַתִּיק יוֹמִין יְתִב לְבוּשֵׁהּ כִּתְלַג חִוָּר וּשְׂעַר רֵאשֵׁהּ כַּעֲמַר נְקֵא כָּרְסְיֵהּ שְׁבִיבִין דִּי נוּר גַּלְגִּלּוֹהִי נוּר דָּלִק</a:t>
            </a:r>
            <a:r>
              <a:rPr lang="en-US" sz="2200" b="1">
                <a:solidFill>
                  <a:srgbClr val="000000"/>
                </a:solidFill>
                <a:effectLst/>
                <a:latin typeface="Bookman Old Style" panose="02050604050505020204" pitchFamily="18" charset="0"/>
                <a:ea typeface="Times New Roman" panose="02020603050405020304" pitchFamily="18" charset="0"/>
              </a:rPr>
              <a:t>:</a:t>
            </a:r>
            <a:endParaRPr lang="en-US" sz="2200" b="1">
              <a:effectLst/>
              <a:latin typeface="Bookman Old Style" panose="02050604050505020204" pitchFamily="18" charset="0"/>
              <a:ea typeface="Times New Roman" panose="02020603050405020304" pitchFamily="18" charset="0"/>
            </a:endParaRPr>
          </a:p>
          <a:p>
            <a:pPr marL="0" marR="0" algn="ctr" rtl="1"/>
            <a:r>
              <a:rPr lang="he-IL" sz="2000" b="1">
                <a:solidFill>
                  <a:srgbClr val="000000"/>
                </a:solidFill>
                <a:effectLst/>
                <a:latin typeface="Bookman Old Style" panose="02050604050505020204" pitchFamily="18" charset="0"/>
                <a:ea typeface="Times New Roman" panose="02020603050405020304" pitchFamily="18" charset="0"/>
              </a:rPr>
              <a:t> </a:t>
            </a:r>
            <a:endParaRPr lang="en-US" sz="2000" b="1">
              <a:solidFill>
                <a:srgbClr val="000000"/>
              </a:solidFill>
              <a:effectLst/>
              <a:latin typeface="Bookman Old Style" panose="02050604050505020204" pitchFamily="18" charset="0"/>
              <a:ea typeface="Times New Roman" panose="02020603050405020304" pitchFamily="18" charset="0"/>
            </a:endParaRPr>
          </a:p>
          <a:p>
            <a:pPr marL="0" marR="0" algn="ctr" rtl="1"/>
            <a:endParaRPr lang="en-US" b="1">
              <a:solidFill>
                <a:srgbClr val="000000"/>
              </a:solidFill>
              <a:latin typeface="Bookman Old Style" panose="02050604050505020204" pitchFamily="18" charset="0"/>
              <a:ea typeface="Times New Roman" panose="02020603050405020304" pitchFamily="18" charset="0"/>
            </a:endParaRPr>
          </a:p>
          <a:p>
            <a:pPr marL="0" marR="0" algn="ctr">
              <a:lnSpc>
                <a:spcPct val="150000"/>
              </a:lnSpc>
            </a:pP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As I was watching,</a:t>
            </a:r>
            <a:endParaRPr lang="en-US" sz="2800" b="1">
              <a:effectLst/>
              <a:latin typeface="Bookman Old Style" panose="02050604050505020204" pitchFamily="18" charset="0"/>
              <a:ea typeface="Times New Roman" panose="02020603050405020304" pitchFamily="18" charset="0"/>
            </a:endParaRPr>
          </a:p>
          <a:p>
            <a:pPr marL="0" marR="0" algn="ctr">
              <a:lnSpc>
                <a:spcPct val="150000"/>
              </a:lnSpc>
            </a:pP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        thrones were raised up.</a:t>
            </a:r>
            <a:b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br>
            <a:r>
              <a:rPr lang="en-US" sz="2800" b="1">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a:t>
            </a: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The Ancient One took His seat.</a:t>
            </a:r>
            <a:b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b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        His clothes were white like snow;</a:t>
            </a:r>
            <a:b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b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        His hair was like a lamb’s wool.</a:t>
            </a:r>
            <a:b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b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        His throne was made of flame;</a:t>
            </a:r>
            <a:b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b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        its wheels were blazing fire.</a:t>
            </a:r>
            <a:b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br>
            <a:r>
              <a:rPr lang="en-US" sz="1800" b="1">
                <a:effectLst/>
                <a:latin typeface="Bookman Old Style" panose="02050604050505020204" pitchFamily="18" charset="0"/>
                <a:ea typeface="Times New Roman" panose="02020603050405020304" pitchFamily="18" charset="0"/>
              </a:rPr>
              <a:t> </a:t>
            </a:r>
            <a:endParaRPr lang="en-US" sz="2800" b="1">
              <a:effectLst/>
              <a:latin typeface="Bookman Old Style" panose="02050604050505020204" pitchFamily="18" charset="0"/>
              <a:ea typeface="Times New Roman" panose="02020603050405020304" pitchFamily="18" charset="0"/>
            </a:endParaRPr>
          </a:p>
        </p:txBody>
      </p:sp>
    </p:spTree>
    <p:extLst>
      <p:ext uri="{BB962C8B-B14F-4D97-AF65-F5344CB8AC3E}">
        <p14:creationId xmlns:p14="http://schemas.microsoft.com/office/powerpoint/2010/main" val="200579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34F5B5-31DC-4FBB-B61C-C5681F2F8629}"/>
              </a:ext>
            </a:extLst>
          </p:cNvPr>
          <p:cNvSpPr txBox="1"/>
          <p:nvPr/>
        </p:nvSpPr>
        <p:spPr>
          <a:xfrm>
            <a:off x="81280" y="0"/>
            <a:ext cx="12110720" cy="7755969"/>
          </a:xfrm>
          <a:prstGeom prst="rect">
            <a:avLst/>
          </a:prstGeom>
          <a:gradFill>
            <a:gsLst>
              <a:gs pos="64000">
                <a:srgbClr val="ABC0E4"/>
              </a:gs>
              <a:gs pos="0">
                <a:srgbClr val="FF0000"/>
              </a:gs>
              <a:gs pos="7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r>
              <a:rPr lang="he-IL" sz="2200" b="1">
                <a:solidFill>
                  <a:srgbClr val="000000"/>
                </a:solidFill>
                <a:effectLst/>
                <a:latin typeface="Bookman Old Style" panose="02050604050505020204" pitchFamily="18" charset="0"/>
                <a:ea typeface="Times New Roman" panose="02020603050405020304" pitchFamily="18" charset="0"/>
              </a:rPr>
              <a:t>(י) נְהַר דִּי נוּר נָגֵד וְנָפֵק מִן קֳדָמוֹהִי אֶלֶף אַלְפִים \{אַלְפִין\} יְשַׁמְּשׁוּנֵּהּ וְרִבּוֹ רִבְוָן \{רִבְבָן\} קָדָמוֹהִי יְקוּמוּן דִּינָא יְתִב וְסִפְרִין פְּתִיחוּ</a:t>
            </a:r>
            <a:r>
              <a:rPr lang="en-US" sz="2800" b="1">
                <a:solidFill>
                  <a:srgbClr val="000000"/>
                </a:solidFill>
                <a:effectLst/>
                <a:latin typeface="Bookman Old Style" panose="02050604050505020204" pitchFamily="18" charset="0"/>
                <a:ea typeface="Times New Roman" panose="02020603050405020304" pitchFamily="18" charset="0"/>
              </a:rPr>
              <a:t>:</a:t>
            </a:r>
          </a:p>
          <a:p>
            <a:pPr marL="0" marR="0" algn="ctr">
              <a:lnSpc>
                <a:spcPct val="150000"/>
              </a:lnSpc>
            </a:pPr>
            <a:endPar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endParaRPr>
          </a:p>
          <a:p>
            <a:pPr marL="0" marR="0" algn="ctr">
              <a:lnSpc>
                <a:spcPct val="150000"/>
              </a:lnSpc>
            </a:pP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A </a:t>
            </a:r>
            <a:r>
              <a:rPr lang="en-US" sz="2800" b="1" i="1">
                <a:solidFill>
                  <a:srgbClr val="000000"/>
                </a:solidFill>
                <a:latin typeface="Bookman Old Style" panose="02050604050505020204" pitchFamily="18" charset="0"/>
                <a:ea typeface="Times New Roman" panose="02020603050405020304" pitchFamily="18" charset="0"/>
                <a:cs typeface="Segoe UI" panose="020B0502040204020203" pitchFamily="34" charset="0"/>
              </a:rPr>
              <a:t>R</a:t>
            </a:r>
            <a:r>
              <a:rPr lang="en-US" sz="2800" b="1" i="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iver of Fire</a:t>
            </a: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 </a:t>
            </a:r>
          </a:p>
          <a:p>
            <a:pPr marL="0" marR="0" algn="ctr">
              <a:lnSpc>
                <a:spcPct val="150000"/>
              </a:lnSpc>
            </a:pP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flowed out from His presence;</a:t>
            </a:r>
            <a:b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br>
            <a:r>
              <a:rPr lang="en-US" sz="2800" b="1">
                <a:solidFill>
                  <a:srgbClr val="000000"/>
                </a:solidFill>
                <a:effectLst/>
                <a:latin typeface="Bookman Old Style" panose="02050604050505020204" pitchFamily="18" charset="0"/>
                <a:ea typeface="Times New Roman" panose="02020603050405020304" pitchFamily="18" charset="0"/>
                <a:cs typeface="Courier New" panose="02070309020205020404" pitchFamily="49" charset="0"/>
              </a:rPr>
              <a:t>    </a:t>
            </a: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thousands upon thousands served Him;</a:t>
            </a:r>
            <a:b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b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        ten thousand times ten thousand </a:t>
            </a:r>
          </a:p>
          <a:p>
            <a:pPr marL="0" marR="0" algn="ctr">
              <a:lnSpc>
                <a:spcPct val="150000"/>
              </a:lnSpc>
            </a:pP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stood ready to serve Him!</a:t>
            </a:r>
            <a:b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b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The court sat in session; </a:t>
            </a:r>
          </a:p>
          <a:p>
            <a:pPr marL="0" marR="0" algn="ctr">
              <a:lnSpc>
                <a:spcPct val="150000"/>
              </a:lnSpc>
            </a:pPr>
            <a:r>
              <a:rPr lang="en-US" sz="2800" b="1">
                <a:solidFill>
                  <a:srgbClr val="000000"/>
                </a:solidFill>
                <a:effectLst/>
                <a:latin typeface="Bookman Old Style" panose="02050604050505020204" pitchFamily="18" charset="0"/>
                <a:ea typeface="Times New Roman" panose="02020603050405020304" pitchFamily="18" charset="0"/>
                <a:cs typeface="Segoe UI" panose="020B0502040204020203" pitchFamily="34" charset="0"/>
              </a:rPr>
              <a:t>the scrolls were opened.</a:t>
            </a:r>
          </a:p>
          <a:p>
            <a:pPr marL="0" marR="0" algn="ctr">
              <a:lnSpc>
                <a:spcPct val="150000"/>
              </a:lnSpc>
            </a:pPr>
            <a:endParaRPr lang="en-US" sz="2800" b="1">
              <a:solidFill>
                <a:srgbClr val="000000"/>
              </a:solidFill>
              <a:latin typeface="Bookman Old Style" panose="02050604050505020204" pitchFamily="18" charset="0"/>
              <a:ea typeface="Times New Roman" panose="02020603050405020304" pitchFamily="18" charset="0"/>
              <a:cs typeface="Segoe UI" panose="020B0502040204020203" pitchFamily="34" charset="0"/>
            </a:endParaRPr>
          </a:p>
          <a:p>
            <a:pPr marL="0" marR="0" algn="ctr">
              <a:lnSpc>
                <a:spcPct val="150000"/>
              </a:lnSpc>
            </a:pPr>
            <a:endParaRPr lang="en-US" sz="2800" b="1">
              <a:effectLst/>
              <a:latin typeface="Bookman Old Style" panose="02050604050505020204" pitchFamily="18" charset="0"/>
              <a:ea typeface="Times New Roman" panose="02020603050405020304" pitchFamily="18" charset="0"/>
            </a:endParaRPr>
          </a:p>
          <a:p>
            <a:pPr marL="0" marR="0" algn="ctr" rtl="1"/>
            <a:endParaRPr lang="en-US" sz="2800" b="1">
              <a:effectLst/>
              <a:latin typeface="Bookman Old Style" panose="02050604050505020204" pitchFamily="18" charset="0"/>
              <a:ea typeface="Times New Roman" panose="02020603050405020304" pitchFamily="18" charset="0"/>
            </a:endParaRPr>
          </a:p>
        </p:txBody>
      </p:sp>
    </p:spTree>
    <p:extLst>
      <p:ext uri="{BB962C8B-B14F-4D97-AF65-F5344CB8AC3E}">
        <p14:creationId xmlns:p14="http://schemas.microsoft.com/office/powerpoint/2010/main" val="15431142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C2C22E-24B3-491D-9E6B-06BEA0BFA110}"/>
              </a:ext>
            </a:extLst>
          </p:cNvPr>
          <p:cNvSpPr txBox="1"/>
          <p:nvPr/>
        </p:nvSpPr>
        <p:spPr>
          <a:xfrm>
            <a:off x="81280" y="111760"/>
            <a:ext cx="12110720" cy="8217634"/>
          </a:xfrm>
          <a:prstGeom prst="rect">
            <a:avLst/>
          </a:prstGeom>
          <a:noFill/>
        </p:spPr>
        <p:txBody>
          <a:bodyPr wrap="square">
            <a:spAutoFit/>
          </a:bodyPr>
          <a:lstStyle/>
          <a:p>
            <a:pPr marL="342900" marR="0" lvl="0" indent="-342900" algn="ctr" rtl="0">
              <a:spcBef>
                <a:spcPts val="0"/>
              </a:spcBef>
              <a:spcAft>
                <a:spcPts val="800"/>
              </a:spcAft>
              <a:buFont typeface="Symbol" panose="05050102010706020507" pitchFamily="18" charset="2"/>
              <a:buChar char=""/>
            </a:pPr>
            <a:r>
              <a:rPr lang="en-US" sz="2200" b="1" u="sng">
                <a:effectLst/>
                <a:latin typeface="Bookman Old Style" panose="02050604050505020204" pitchFamily="18" charset="0"/>
                <a:ea typeface="Calibri" panose="020F0502020204030204" pitchFamily="34" charset="0"/>
                <a:cs typeface="Arial" panose="020B0604020202020204" pitchFamily="34" charset="0"/>
              </a:rPr>
              <a:t>Midrash Breishit Rabbah 78:1 </a:t>
            </a:r>
          </a:p>
          <a:p>
            <a:pPr marL="342900" marR="0" lvl="0" indent="-342900" algn="ctr" rtl="0">
              <a:spcBef>
                <a:spcPts val="0"/>
              </a:spcBef>
              <a:spcAft>
                <a:spcPts val="800"/>
              </a:spcAft>
              <a:buFont typeface="Symbol" panose="05050102010706020507" pitchFamily="18" charset="2"/>
              <a:buChar char=""/>
            </a:pP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marL="457200" marR="0" indent="-228600" algn="ctr" rtl="1">
              <a:spcBef>
                <a:spcPts val="0"/>
              </a:spcBef>
              <a:spcAft>
                <a:spcPts val="800"/>
              </a:spcAft>
            </a:pPr>
            <a:r>
              <a:rPr lang="he-IL" sz="2200" b="1">
                <a:effectLst/>
                <a:latin typeface="Bookman Old Style" panose="02050604050505020204" pitchFamily="18" charset="0"/>
                <a:ea typeface="Calibri" panose="020F0502020204030204" pitchFamily="34" charset="0"/>
                <a:cs typeface="Arial" panose="020B0604020202020204" pitchFamily="34" charset="0"/>
              </a:rPr>
              <a:t>כְּתִיב </a:t>
            </a:r>
            <a:r>
              <a:rPr lang="en-US" sz="2200" b="1">
                <a:effectLst/>
                <a:latin typeface="Bookman Old Style" panose="02050604050505020204" pitchFamily="18" charset="0"/>
                <a:ea typeface="Calibri" panose="020F0502020204030204" pitchFamily="34" charset="0"/>
                <a:cs typeface="Arial" panose="020B0604020202020204" pitchFamily="34" charset="0"/>
              </a:rPr>
              <a:t>)</a:t>
            </a:r>
            <a:r>
              <a:rPr lang="he-IL" sz="2200" b="1" u="sng">
                <a:solidFill>
                  <a:srgbClr val="0000FF"/>
                </a:solidFill>
                <a:effectLst/>
                <a:latin typeface="Bookman Old Style" panose="02050604050505020204" pitchFamily="18" charset="0"/>
                <a:ea typeface="Calibri" panose="020F0502020204030204" pitchFamily="34" charset="0"/>
                <a:cs typeface="Arial" panose="020B0604020202020204" pitchFamily="34" charset="0"/>
                <a:hlinkClick r:id="rId2" action="ppaction://hlinkfile"/>
              </a:rPr>
              <a:t>איכה ג, כג</a:t>
            </a:r>
            <a:r>
              <a:rPr lang="en-US" sz="2200" b="1" u="sng">
                <a:solidFill>
                  <a:srgbClr val="0000FF"/>
                </a:solidFill>
                <a:latin typeface="Bookman Old Style" panose="02050604050505020204" pitchFamily="18" charset="0"/>
                <a:ea typeface="Calibri" panose="020F0502020204030204" pitchFamily="34" charset="0"/>
                <a:cs typeface="Arial" panose="020B0604020202020204" pitchFamily="34" charset="0"/>
              </a:rPr>
              <a:t>( </a:t>
            </a:r>
            <a:r>
              <a:rPr lang="en-US" sz="2200" b="1">
                <a:effectLst/>
                <a:latin typeface="Bookman Old Style" panose="02050604050505020204" pitchFamily="18" charset="0"/>
                <a:ea typeface="Calibri" panose="020F0502020204030204" pitchFamily="34" charset="0"/>
                <a:cs typeface="Arial" panose="020B0604020202020204" pitchFamily="34" charset="0"/>
              </a:rPr>
              <a:t> </a:t>
            </a:r>
            <a:r>
              <a:rPr lang="he-IL" sz="2200" b="1">
                <a:effectLst/>
                <a:latin typeface="Bookman Old Style" panose="02050604050505020204" pitchFamily="18" charset="0"/>
                <a:ea typeface="Calibri" panose="020F0502020204030204" pitchFamily="34" charset="0"/>
                <a:cs typeface="Arial" panose="020B0604020202020204" pitchFamily="34" charset="0"/>
              </a:rPr>
              <a:t>חֲדָשִׁים לַבְּקָרִים רַבָּה אֱמוּנָתֶךָ, אָמַר רַבִּי שִׁמְעוֹן בַּר אַבָּא עַל שֶׁאַתָּה מְחַדְּשֵׁנוּ בְּכָל בֹּקֶר וָבֹקֶר אָנוּ יוֹדְעִים שֶׁאֱמוּנָתְךָ רַבָּה לְהַחֲיוֹת לָנוּ אֶת הַמֵּתִים. </a:t>
            </a:r>
            <a:r>
              <a:rPr lang="en-US" sz="2200" b="1">
                <a:effectLst/>
                <a:latin typeface="Bookman Old Style" panose="02050604050505020204" pitchFamily="18" charset="0"/>
                <a:ea typeface="Calibri" panose="020F0502020204030204" pitchFamily="34" charset="0"/>
                <a:cs typeface="Arial" panose="020B0604020202020204" pitchFamily="34" charset="0"/>
              </a:rPr>
              <a:t> …</a:t>
            </a:r>
            <a:r>
              <a:rPr lang="he-IL" sz="2200" b="1">
                <a:effectLst/>
                <a:latin typeface="Bookman Old Style" panose="02050604050505020204" pitchFamily="18" charset="0"/>
                <a:ea typeface="Calibri" panose="020F0502020204030204" pitchFamily="34" charset="0"/>
                <a:cs typeface="Arial" panose="020B0604020202020204" pitchFamily="34" charset="0"/>
              </a:rPr>
              <a:t> </a:t>
            </a:r>
            <a:r>
              <a:rPr lang="en-US" sz="2200" b="1">
                <a:effectLst/>
                <a:latin typeface="Bookman Old Style" panose="02050604050505020204" pitchFamily="18" charset="0"/>
                <a:ea typeface="Calibri" panose="020F0502020204030204" pitchFamily="34" charset="0"/>
                <a:cs typeface="Arial" panose="020B0604020202020204" pitchFamily="34" charset="0"/>
              </a:rPr>
              <a:t> </a:t>
            </a:r>
          </a:p>
          <a:p>
            <a:pPr marL="457200" marR="0" indent="-228600" algn="ctr" rtl="1">
              <a:lnSpc>
                <a:spcPct val="150000"/>
              </a:lnSpc>
              <a:spcBef>
                <a:spcPts val="0"/>
              </a:spcBef>
              <a:spcAft>
                <a:spcPts val="800"/>
              </a:spcAft>
            </a:pPr>
            <a:endParaRPr lang="en-US" sz="2800" b="1">
              <a:effectLst/>
              <a:latin typeface="Bookman Old Style" panose="02050604050505020204" pitchFamily="18" charset="0"/>
              <a:ea typeface="Times New Roman" panose="02020603050405020304" pitchFamily="18" charset="0"/>
              <a:cs typeface="Times New Roman" panose="02020603050405020304" pitchFamily="18" charset="0"/>
            </a:endParaRPr>
          </a:p>
          <a:p>
            <a:pPr marL="457200" marR="0" indent="-228600" algn="ctr">
              <a:lnSpc>
                <a:spcPct val="150000"/>
              </a:lnSpc>
              <a:spcBef>
                <a:spcPts val="0"/>
              </a:spcBef>
              <a:spcAft>
                <a:spcPts val="800"/>
              </a:spcAft>
            </a:pPr>
            <a:r>
              <a:rPr lang="en-US" sz="2800" b="1" i="1">
                <a:effectLst/>
                <a:latin typeface="Bookman Old Style" panose="02050604050505020204" pitchFamily="18" charset="0"/>
                <a:ea typeface="Times New Roman" panose="02020603050405020304" pitchFamily="18" charset="0"/>
                <a:cs typeface="Times New Roman" panose="02020603050405020304" pitchFamily="18" charset="0"/>
              </a:rPr>
              <a:t>“They are new every morning ; </a:t>
            </a:r>
            <a:endParaRPr lang="he-IL" sz="2800" b="1" i="1">
              <a:effectLst/>
              <a:latin typeface="Bookman Old Style" panose="02050604050505020204" pitchFamily="18" charset="0"/>
              <a:ea typeface="Times New Roman" panose="02020603050405020304" pitchFamily="18" charset="0"/>
              <a:cs typeface="Times New Roman" panose="02020603050405020304" pitchFamily="18" charset="0"/>
            </a:endParaRPr>
          </a:p>
          <a:p>
            <a:pPr marL="457200" marR="0" indent="-228600" algn="ctr">
              <a:lnSpc>
                <a:spcPct val="150000"/>
              </a:lnSpc>
              <a:spcBef>
                <a:spcPts val="0"/>
              </a:spcBef>
              <a:spcAft>
                <a:spcPts val="800"/>
              </a:spcAft>
            </a:pPr>
            <a:r>
              <a:rPr lang="en-US" sz="2800" b="1" i="1">
                <a:effectLst/>
                <a:latin typeface="Bookman Old Style" panose="02050604050505020204" pitchFamily="18" charset="0"/>
                <a:ea typeface="Times New Roman" panose="02020603050405020304" pitchFamily="18" charset="0"/>
                <a:cs typeface="Times New Roman" panose="02020603050405020304" pitchFamily="18" charset="0"/>
              </a:rPr>
              <a:t>great is Thy faithfulness” (E</a:t>
            </a:r>
            <a:r>
              <a:rPr lang="en-US" sz="2800" b="1" i="1">
                <a:latin typeface="Bookman Old Style" panose="02050604050505020204" pitchFamily="18" charset="0"/>
                <a:ea typeface="Times New Roman" panose="02020603050405020304" pitchFamily="18" charset="0"/>
                <a:cs typeface="Times New Roman" panose="02020603050405020304" pitchFamily="18" charset="0"/>
              </a:rPr>
              <a:t>ichah </a:t>
            </a:r>
            <a:r>
              <a:rPr lang="en-US" sz="2800" b="1" i="1">
                <a:effectLst/>
                <a:latin typeface="Bookman Old Style" panose="02050604050505020204" pitchFamily="18" charset="0"/>
                <a:ea typeface="Times New Roman" panose="02020603050405020304" pitchFamily="18" charset="0"/>
                <a:cs typeface="Times New Roman" panose="02020603050405020304" pitchFamily="18" charset="0"/>
              </a:rPr>
              <a:t>iii, 23).  </a:t>
            </a:r>
            <a:endParaRPr lang="en-US" sz="2800" b="1" i="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Times New Roman" panose="02020603050405020304" pitchFamily="18" charset="0"/>
              </a:rPr>
              <a:t>-- Rabbi Shim’on bar Abba said: “From the fact that Thou renewest us every morning, we know that great is Thy faithfulness to resurrect the dead.”…</a:t>
            </a:r>
          </a:p>
          <a:p>
            <a:pPr marL="0" marR="0" algn="ctr">
              <a:lnSpc>
                <a:spcPct val="150000"/>
              </a:lnSpc>
              <a:spcBef>
                <a:spcPts val="0"/>
              </a:spcBef>
              <a:spcAft>
                <a:spcPts val="0"/>
              </a:spcAft>
            </a:pP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algn="ctr"/>
            <a:r>
              <a:rPr lang="en-US" sz="2200" b="1">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en-US" sz="2200" b="1">
              <a:latin typeface="Bookman Old Style" panose="02050604050505020204" pitchFamily="18" charset="0"/>
            </a:endParaRPr>
          </a:p>
        </p:txBody>
      </p:sp>
    </p:spTree>
    <p:extLst>
      <p:ext uri="{BB962C8B-B14F-4D97-AF65-F5344CB8AC3E}">
        <p14:creationId xmlns:p14="http://schemas.microsoft.com/office/powerpoint/2010/main" val="857901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6B9740-7DAE-44F3-87A6-02EAB0E6A99C}"/>
              </a:ext>
            </a:extLst>
          </p:cNvPr>
          <p:cNvSpPr txBox="1"/>
          <p:nvPr/>
        </p:nvSpPr>
        <p:spPr>
          <a:xfrm>
            <a:off x="0" y="91440"/>
            <a:ext cx="12293600" cy="9680855"/>
          </a:xfrm>
          <a:prstGeom prst="rect">
            <a:avLst/>
          </a:prstGeom>
          <a:noFill/>
        </p:spPr>
        <p:txBody>
          <a:bodyPr wrap="square">
            <a:spAutoFit/>
          </a:bodyPr>
          <a:lstStyle/>
          <a:p>
            <a:pPr marL="457200" marR="0" indent="-228600" algn="ctr" rtl="1">
              <a:lnSpc>
                <a:spcPct val="150000"/>
              </a:lnSpc>
              <a:spcBef>
                <a:spcPts val="0"/>
              </a:spcBef>
              <a:spcAft>
                <a:spcPts val="800"/>
              </a:spcAft>
            </a:pP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marL="457200" marR="0" indent="-228600" algn="ctr" rtl="1">
              <a:spcBef>
                <a:spcPts val="0"/>
              </a:spcBef>
              <a:spcAft>
                <a:spcPts val="800"/>
              </a:spcAft>
            </a:pPr>
            <a:r>
              <a:rPr lang="en-US" sz="2200" b="1">
                <a:effectLst/>
                <a:latin typeface="Bookman Old Style" panose="02050604050505020204" pitchFamily="18" charset="0"/>
                <a:ea typeface="Calibri" panose="020F0502020204030204" pitchFamily="34" charset="0"/>
                <a:cs typeface="Arial" panose="020B0604020202020204" pitchFamily="34" charset="0"/>
              </a:rPr>
              <a:t> </a:t>
            </a:r>
            <a:r>
              <a:rPr lang="he-IL" sz="2200" b="1">
                <a:effectLst/>
                <a:latin typeface="Bookman Old Style" panose="02050604050505020204" pitchFamily="18" charset="0"/>
                <a:ea typeface="Calibri" panose="020F0502020204030204" pitchFamily="34" charset="0"/>
                <a:cs typeface="Arial" panose="020B0604020202020204" pitchFamily="34" charset="0"/>
              </a:rPr>
              <a:t>רַבִּי חֶלְבּוֹ בְּשֵׁם רַבִּי שְׁמוּאֵל בַּר נַחְמָן אָמַר </a:t>
            </a:r>
            <a:r>
              <a:rPr lang="he-IL" sz="2200" b="1">
                <a:latin typeface="Bookman Old Style" panose="02050604050505020204" pitchFamily="18" charset="0"/>
                <a:ea typeface="Calibri" panose="020F0502020204030204" pitchFamily="34" charset="0"/>
                <a:cs typeface="Arial" panose="020B0604020202020204" pitchFamily="34" charset="0"/>
              </a:rPr>
              <a:t> ....ב</a:t>
            </a:r>
            <a:r>
              <a:rPr lang="he-IL" sz="2200" b="1">
                <a:effectLst/>
                <a:latin typeface="Bookman Old Style" panose="02050604050505020204" pitchFamily="18" charset="0"/>
                <a:ea typeface="Calibri" panose="020F0502020204030204" pitchFamily="34" charset="0"/>
                <a:cs typeface="Arial" panose="020B0604020202020204" pitchFamily="34" charset="0"/>
              </a:rPr>
              <a:t>ְכָל יוֹם בּוֹרֵא הַקָּדוֹשׁ בָּרוּךְ הוּא כַּת שֶׁל מַלְאָכִים חֲדָשָׁה וְהֵן אוֹמְרִים שִׁירָה חֲדָשָׁה לְפָנָיו וְהוֹלְכִין לָהֶם</a:t>
            </a:r>
            <a:r>
              <a:rPr lang="en-US" sz="2200" b="1">
                <a:effectLst/>
                <a:latin typeface="Bookman Old Style" panose="02050604050505020204" pitchFamily="18" charset="0"/>
                <a:ea typeface="Calibri" panose="020F0502020204030204" pitchFamily="34" charset="0"/>
                <a:cs typeface="Arial" panose="020B0604020202020204" pitchFamily="34" charset="0"/>
              </a:rPr>
              <a:t>.</a:t>
            </a:r>
          </a:p>
          <a:p>
            <a:pPr marL="457200" marR="0" indent="-228600" algn="ctr" rtl="1">
              <a:lnSpc>
                <a:spcPct val="150000"/>
              </a:lnSpc>
              <a:spcBef>
                <a:spcPts val="0"/>
              </a:spcBef>
              <a:spcAft>
                <a:spcPts val="800"/>
              </a:spcAft>
            </a:pPr>
            <a:endParaRPr lang="en-US" sz="2200" b="1">
              <a:latin typeface="Bookman Old Style" panose="02050604050505020204" pitchFamily="18" charset="0"/>
              <a:ea typeface="Calibri" panose="020F0502020204030204" pitchFamily="34" charset="0"/>
              <a:cs typeface="Arial" panose="020B0604020202020204" pitchFamily="34" charset="0"/>
            </a:endParaRPr>
          </a:p>
          <a:p>
            <a:pPr marL="457200" marR="0" indent="-228600" algn="ctr" rtl="1">
              <a:lnSpc>
                <a:spcPct val="150000"/>
              </a:lnSpc>
              <a:spcBef>
                <a:spcPts val="0"/>
              </a:spcBef>
              <a:spcAft>
                <a:spcPts val="800"/>
              </a:spcAft>
            </a:pPr>
            <a:endParaRPr lang="en-US" sz="2200" b="1">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Times New Roman" panose="02020603050405020304" pitchFamily="18" charset="0"/>
              </a:rPr>
              <a:t>-- Rabbi Helbo said: “The Blessed Holy One </a:t>
            </a: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Times New Roman" panose="02020603050405020304" pitchFamily="18" charset="0"/>
              </a:rPr>
              <a:t>creates a new company of angels every day, </a:t>
            </a: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Times New Roman" panose="02020603050405020304" pitchFamily="18" charset="0"/>
              </a:rPr>
              <a:t>and they utter song before Him </a:t>
            </a:r>
          </a:p>
          <a:p>
            <a:pPr marL="0" marR="0" algn="ctr">
              <a:lnSpc>
                <a:spcPct val="150000"/>
              </a:lnSpc>
              <a:spcBef>
                <a:spcPts val="0"/>
              </a:spcBef>
              <a:spcAft>
                <a:spcPts val="0"/>
              </a:spcAft>
            </a:pPr>
            <a:r>
              <a:rPr lang="en-US" sz="2800" b="1">
                <a:effectLst/>
                <a:latin typeface="Bookman Old Style" panose="02050604050505020204" pitchFamily="18" charset="0"/>
                <a:ea typeface="Times New Roman" panose="02020603050405020304" pitchFamily="18" charset="0"/>
                <a:cs typeface="Times New Roman" panose="02020603050405020304" pitchFamily="18" charset="0"/>
              </a:rPr>
              <a:t>and then depart [evermore].” </a:t>
            </a:r>
            <a:r>
              <a:rPr lang="en-US" sz="2800" b="1" baseline="30000">
                <a:effectLst/>
                <a:latin typeface="Bookman Old Style" panose="02050604050505020204" pitchFamily="18" charset="0"/>
                <a:ea typeface="Times New Roman" panose="02020603050405020304" pitchFamily="18" charset="0"/>
                <a:cs typeface="Times New Roman" panose="02020603050405020304" pitchFamily="18"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457200" marR="0" indent="-228600" algn="ctr" rtl="1">
              <a:lnSpc>
                <a:spcPct val="150000"/>
              </a:lnSpc>
              <a:spcBef>
                <a:spcPts val="0"/>
              </a:spcBef>
              <a:spcAft>
                <a:spcPts val="800"/>
              </a:spcAft>
            </a:pPr>
            <a:endParaRPr lang="en-US" sz="2200" b="1">
              <a:latin typeface="Bookman Old Style" panose="02050604050505020204" pitchFamily="18" charset="0"/>
              <a:ea typeface="Calibri" panose="020F0502020204030204" pitchFamily="34" charset="0"/>
              <a:cs typeface="Arial" panose="020B0604020202020204" pitchFamily="34" charset="0"/>
            </a:endParaRPr>
          </a:p>
          <a:p>
            <a:pPr marL="457200" indent="-228600" algn="ctr">
              <a:lnSpc>
                <a:spcPct val="150000"/>
              </a:lnSpc>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 </a:t>
            </a:r>
            <a:endParaRPr lang="en-US" sz="2800" b="1">
              <a:latin typeface="Bookman Old Style" panose="02050604050505020204" pitchFamily="18" charset="0"/>
              <a:ea typeface="Times New Roman" panose="02020603050405020304" pitchFamily="18" charset="0"/>
              <a:cs typeface="Times New Roman" panose="02020603050405020304" pitchFamily="18" charset="0"/>
            </a:endParaRPr>
          </a:p>
          <a:p>
            <a:pPr marL="457200" indent="-228600" algn="ctr">
              <a:lnSpc>
                <a:spcPct val="150000"/>
              </a:lnSpc>
              <a:spcAft>
                <a:spcPts val="800"/>
              </a:spcAft>
            </a:pPr>
            <a:r>
              <a:rPr lang="en-US" sz="2800" b="1">
                <a:latin typeface="Bookman Old Style" panose="02050604050505020204" pitchFamily="18" charset="0"/>
                <a:ea typeface="Times New Roman" panose="02020603050405020304" pitchFamily="18" charset="0"/>
                <a:cs typeface="Times New Roman" panose="02020603050405020304" pitchFamily="18" charset="0"/>
              </a:rPr>
              <a:t> </a:t>
            </a:r>
          </a:p>
          <a:p>
            <a:pPr marL="457200" indent="-228600" algn="ctr">
              <a:lnSpc>
                <a:spcPct val="150000"/>
              </a:lnSpc>
              <a:spcAft>
                <a:spcPts val="800"/>
              </a:spcAft>
            </a:pPr>
            <a:endParaRPr lang="en-US" sz="2800" b="1">
              <a:latin typeface="Bookman Old Style" panose="02050604050505020204" pitchFamily="18" charset="0"/>
              <a:cs typeface="Times New Roman" panose="02020603050405020304" pitchFamily="18" charset="0"/>
            </a:endParaRPr>
          </a:p>
          <a:p>
            <a:pPr marL="457200" indent="-228600" algn="ctr">
              <a:lnSpc>
                <a:spcPct val="150000"/>
              </a:lnSpc>
              <a:spcAft>
                <a:spcPts val="800"/>
              </a:spcAft>
            </a:pPr>
            <a:endParaRPr lang="en-US" sz="2800" b="1">
              <a:latin typeface="Bookman Old Style" panose="02050604050505020204" pitchFamily="18" charset="0"/>
            </a:endParaRPr>
          </a:p>
          <a:p>
            <a:pPr marL="457200" marR="0" indent="-228600" algn="ctr" rtl="1">
              <a:lnSpc>
                <a:spcPct val="150000"/>
              </a:lnSpc>
              <a:spcBef>
                <a:spcPts val="0"/>
              </a:spcBef>
              <a:spcAft>
                <a:spcPts val="800"/>
              </a:spcAft>
            </a:pP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86549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610E54-1B4D-42B4-A527-DD153C206ACC}"/>
              </a:ext>
            </a:extLst>
          </p:cNvPr>
          <p:cNvSpPr txBox="1"/>
          <p:nvPr/>
        </p:nvSpPr>
        <p:spPr>
          <a:xfrm>
            <a:off x="0" y="0"/>
            <a:ext cx="12192000" cy="8382038"/>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457200" indent="-228600" algn="ctr">
              <a:lnSpc>
                <a:spcPct val="150000"/>
              </a:lnSpc>
              <a:spcAft>
                <a:spcPts val="800"/>
              </a:spcAft>
            </a:pPr>
            <a:r>
              <a:rPr lang="he-IL" sz="2200" b="1">
                <a:effectLst/>
                <a:latin typeface="Bookman Old Style" panose="02050604050505020204" pitchFamily="18" charset="0"/>
                <a:ea typeface="Calibri" panose="020F0502020204030204" pitchFamily="34" charset="0"/>
                <a:cs typeface="Arial" panose="020B0604020202020204" pitchFamily="34" charset="0"/>
              </a:rPr>
              <a:t>וּלְאָן אִינוּן אָזְלִין, אָמַר מִן הָן דְּאִתְבָּרְיָן. אֲמַר לֵיהּ וּמִן אָן הֵן אִתְבָּרְיָן, אֲמַר לֵיהּ מִן נְהַר דִּינוּר</a:t>
            </a: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marL="457200" indent="-228600" algn="ctr">
              <a:lnSpc>
                <a:spcPct val="150000"/>
              </a:lnSpc>
              <a:spcAft>
                <a:spcPts val="800"/>
              </a:spcAft>
            </a:pPr>
            <a:r>
              <a:rPr lang="en-US" sz="2800" b="1">
                <a:latin typeface="Bookman Old Style" panose="02050604050505020204" pitchFamily="18" charset="0"/>
                <a:ea typeface="Times New Roman" panose="02020603050405020304" pitchFamily="18" charset="0"/>
                <a:cs typeface="Times New Roman" panose="02020603050405020304" pitchFamily="18" charset="0"/>
              </a:rPr>
              <a:t> </a:t>
            </a:r>
          </a:p>
          <a:p>
            <a:pPr marL="457200" indent="-228600" algn="ctr">
              <a:lnSpc>
                <a:spcPct val="150000"/>
              </a:lnSpc>
              <a:spcAft>
                <a:spcPts val="800"/>
              </a:spcAft>
            </a:pPr>
            <a:endParaRPr lang="en-US" sz="2800" b="1">
              <a:latin typeface="Bookman Old Style" panose="02050604050505020204" pitchFamily="18" charset="0"/>
              <a:ea typeface="Times New Roman" panose="02020603050405020304" pitchFamily="18" charset="0"/>
              <a:cs typeface="Times New Roman" panose="02020603050405020304" pitchFamily="18" charset="0"/>
            </a:endParaRPr>
          </a:p>
          <a:p>
            <a:pPr marL="457200" indent="-228600" algn="ctr">
              <a:lnSpc>
                <a:spcPct val="150000"/>
              </a:lnSpc>
              <a:spcAft>
                <a:spcPts val="800"/>
              </a:spcAft>
            </a:pPr>
            <a:r>
              <a:rPr lang="en-US" sz="3200" b="1">
                <a:latin typeface="Bookman Old Style" panose="02050604050505020204" pitchFamily="18" charset="0"/>
                <a:ea typeface="Times New Roman" panose="02020603050405020304" pitchFamily="18" charset="0"/>
                <a:cs typeface="Times New Roman" panose="02020603050405020304" pitchFamily="18" charset="0"/>
              </a:rPr>
              <a:t>“And whither do they go?”  </a:t>
            </a:r>
          </a:p>
          <a:p>
            <a:pPr marL="457200" indent="-228600" algn="ctr">
              <a:lnSpc>
                <a:spcPct val="150000"/>
              </a:lnSpc>
              <a:spcAft>
                <a:spcPts val="800"/>
              </a:spcAft>
            </a:pPr>
            <a:r>
              <a:rPr lang="en-US" sz="3200" b="1">
                <a:latin typeface="Bookman Old Style" panose="02050604050505020204" pitchFamily="18" charset="0"/>
                <a:ea typeface="Times New Roman" panose="02020603050405020304" pitchFamily="18" charset="0"/>
                <a:cs typeface="Times New Roman" panose="02020603050405020304" pitchFamily="18" charset="0"/>
              </a:rPr>
              <a:t>“To the source whence they were created.” </a:t>
            </a:r>
          </a:p>
          <a:p>
            <a:pPr marL="457200" indent="-228600" algn="ctr">
              <a:lnSpc>
                <a:spcPct val="150000"/>
              </a:lnSpc>
              <a:spcAft>
                <a:spcPts val="800"/>
              </a:spcAft>
            </a:pPr>
            <a:r>
              <a:rPr lang="en-US" sz="3200" b="1">
                <a:latin typeface="Bookman Old Style" panose="02050604050505020204" pitchFamily="18" charset="0"/>
                <a:ea typeface="Times New Roman" panose="02020603050405020304" pitchFamily="18" charset="0"/>
                <a:cs typeface="Times New Roman" panose="02020603050405020304" pitchFamily="18" charset="0"/>
              </a:rPr>
              <a:t>“And whence are they created?” </a:t>
            </a:r>
          </a:p>
          <a:p>
            <a:pPr marL="457200" indent="-228600" algn="ctr">
              <a:lnSpc>
                <a:spcPct val="150000"/>
              </a:lnSpc>
              <a:spcAft>
                <a:spcPts val="800"/>
              </a:spcAft>
            </a:pPr>
            <a:r>
              <a:rPr lang="en-US" sz="3200" b="1">
                <a:latin typeface="Bookman Old Style" panose="02050604050505020204" pitchFamily="18" charset="0"/>
                <a:ea typeface="Times New Roman" panose="02020603050405020304" pitchFamily="18" charset="0"/>
                <a:cs typeface="Times New Roman" panose="02020603050405020304" pitchFamily="18" charset="0"/>
              </a:rPr>
              <a:t>“From the River of Fire.”</a:t>
            </a:r>
          </a:p>
          <a:p>
            <a:pPr marL="457200" indent="-228600" algn="ctr">
              <a:lnSpc>
                <a:spcPct val="150000"/>
              </a:lnSpc>
              <a:spcAft>
                <a:spcPts val="800"/>
              </a:spcAft>
            </a:pPr>
            <a:endParaRPr lang="en-US" sz="2800" b="1">
              <a:latin typeface="Bookman Old Style" panose="02050604050505020204" pitchFamily="18" charset="0"/>
              <a:ea typeface="Times New Roman" panose="02020603050405020304" pitchFamily="18" charset="0"/>
              <a:cs typeface="Times New Roman" panose="02020603050405020304" pitchFamily="18" charset="0"/>
            </a:endParaRPr>
          </a:p>
          <a:p>
            <a:pPr marL="457200" indent="-228600" algn="ctr">
              <a:lnSpc>
                <a:spcPct val="150000"/>
              </a:lnSpc>
              <a:spcAft>
                <a:spcPts val="800"/>
              </a:spcAft>
            </a:pPr>
            <a:endParaRPr lang="en-US" sz="2800" b="1">
              <a:latin typeface="Bookman Old Style" panose="02050604050505020204" pitchFamily="18" charset="0"/>
              <a:ea typeface="Times New Roman" panose="02020603050405020304" pitchFamily="18" charset="0"/>
              <a:cs typeface="Times New Roman" panose="02020603050405020304" pitchFamily="18" charset="0"/>
            </a:endParaRPr>
          </a:p>
          <a:p>
            <a:pPr marL="457200" indent="-228600" algn="ctr">
              <a:lnSpc>
                <a:spcPct val="150000"/>
              </a:lnSpc>
              <a:spcAft>
                <a:spcPts val="800"/>
              </a:spcAft>
            </a:pPr>
            <a:endParaRPr lang="en-US" sz="2800" b="1">
              <a:latin typeface="Bookman Old Style" panose="02050604050505020204" pitchFamily="18" charset="0"/>
              <a:cs typeface="Times New Roman" panose="02020603050405020304" pitchFamily="18" charset="0"/>
            </a:endParaRPr>
          </a:p>
          <a:p>
            <a:pPr marL="457200" indent="-228600" algn="ctr">
              <a:lnSpc>
                <a:spcPct val="150000"/>
              </a:lnSpc>
              <a:spcAft>
                <a:spcPts val="800"/>
              </a:spcAft>
            </a:pPr>
            <a:endParaRPr lang="en-US" sz="2800" b="1">
              <a:latin typeface="Bookman Old Style" panose="02050604050505020204" pitchFamily="18" charset="0"/>
            </a:endParaRPr>
          </a:p>
        </p:txBody>
      </p:sp>
    </p:spTree>
    <p:extLst>
      <p:ext uri="{BB962C8B-B14F-4D97-AF65-F5344CB8AC3E}">
        <p14:creationId xmlns:p14="http://schemas.microsoft.com/office/powerpoint/2010/main" val="2734365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9CBBA0-AC80-4333-A23D-BC61FD6B4FC0}"/>
              </a:ext>
            </a:extLst>
          </p:cNvPr>
          <p:cNvSpPr txBox="1"/>
          <p:nvPr/>
        </p:nvSpPr>
        <p:spPr>
          <a:xfrm>
            <a:off x="111760" y="-101600"/>
            <a:ext cx="11988800" cy="10103279"/>
          </a:xfrm>
          <a:prstGeom prst="rect">
            <a:avLst/>
          </a:prstGeom>
          <a:noFill/>
        </p:spPr>
        <p:txBody>
          <a:bodyPr wrap="square">
            <a:spAutoFit/>
          </a:bodyPr>
          <a:lstStyle/>
          <a:p>
            <a:pPr marL="0" marR="0" algn="r" rtl="1">
              <a:lnSpc>
                <a:spcPct val="107000"/>
              </a:lnSpc>
              <a:spcBef>
                <a:spcPts val="0"/>
              </a:spcBef>
              <a:spcAft>
                <a:spcPts val="800"/>
              </a:spcAft>
            </a:pPr>
            <a:r>
              <a:rPr lang="he-IL" b="1">
                <a:effectLst/>
                <a:latin typeface="Bookman Old Style" panose="02050604050505020204" pitchFamily="18" charset="0"/>
                <a:ea typeface="Calibri" panose="020F0502020204030204" pitchFamily="34" charset="0"/>
              </a:rPr>
              <a:t>בשנה הנז' חלתה אשתי חנה חולי גדול, וביום שבת א' היתה גוססת בלי שום הרגש. ובליל מוצאי שבת נתקרבו אצלה לראות יציאת נשמתה. ופתאום פתחה פיה ועיניה סגורות, ותברך ברכת עצי בשמים. ונשאל אותה, מה הענין הזה? ותענה בקול נמוך כאוב מארץ קולה, ותאמר, דעו כי עתה הוליכו נפשי לגהנם וראיתי שהיו מבערים האש שנכבית בשבת, והרחתי ריח אש וגפרית הרבה. ואח"כ הוליכו נפשי ונפשות אחרים לשדה א' שלפני פתח ג"ע, ובו אילני הדס, כדי שנריח ריח טוב, להעביר ריח הגפרית של גהנם ואז ברכתי "בורא עצי בשמים". אח"כ </a:t>
            </a:r>
            <a:r>
              <a:rPr lang="en-US" b="1">
                <a:effectLst/>
                <a:latin typeface="Bookman Old Style" panose="02050604050505020204" pitchFamily="18" charset="0"/>
                <a:ea typeface="Calibri" panose="020F0502020204030204" pitchFamily="34" charset="0"/>
              </a:rPr>
              <a:t>…</a:t>
            </a:r>
            <a:r>
              <a:rPr lang="he-IL" b="1">
                <a:effectLst/>
                <a:latin typeface="Bookman Old Style" panose="02050604050505020204" pitchFamily="18" charset="0"/>
                <a:ea typeface="Calibri" panose="020F0502020204030204" pitchFamily="34" charset="0"/>
              </a:rPr>
              <a:t> ויוליכוני לג"ע ויכניסוני בתוך חצר גדול, וכולו נטוע אילני בשמים ופירות טובות, ובאמצע החצר בריכת מים גדולה נובעת מים חיים, ובאמצעה סילון גבוה שדרך בו עולין המים הנובעים מלמטה למעלה עד האויר בחוזק, וחוזרין ויורדים ונופלים וממלאים הבריכה. ובמימי הסילון הזה אשישות כעין זכוכית של זהב וכסף עולות ויורדות במים ההם.</a:t>
            </a:r>
            <a:endParaRPr lang="en-US" sz="2000" b="1">
              <a:latin typeface="Bookman Old Style" panose="02050604050505020204" pitchFamily="18" charset="0"/>
              <a:ea typeface="Calibri" panose="020F050202020403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[In 1590,] my wife, Hannah, became extremely ill. One Shabbat, she was at death’s door and without consciousness. At night, at the conclusion of Shabbat, we approached her to witness the departure of her soul.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Suddenly, she opened her mouth, with her eyes closed,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and she recited the blessing for fragrant trees [</a:t>
            </a:r>
            <a:r>
              <a:rPr lang="he-IL" sz="2800" b="1">
                <a:effectLst/>
                <a:latin typeface="Bookman Old Style" panose="02050604050505020204" pitchFamily="18" charset="0"/>
                <a:ea typeface="Calibri" panose="020F0502020204030204" pitchFamily="34" charset="0"/>
                <a:cs typeface="Arial" panose="020B0604020202020204" pitchFamily="34" charset="0"/>
              </a:rPr>
              <a:t>בורא עצי בשמים</a:t>
            </a:r>
            <a:r>
              <a:rPr lang="en-US" sz="2800" b="1">
                <a:effectLst/>
                <a:latin typeface="Bookman Old Style" panose="02050604050505020204" pitchFamily="18" charset="0"/>
                <a:ea typeface="Calibri" panose="020F0502020204030204" pitchFamily="34" charset="0"/>
                <a:cs typeface="Arial" panose="020B0604020202020204" pitchFamily="34" charset="0"/>
              </a:rPr>
              <a:t>].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We asked her: “What does this mean?”  </a:t>
            </a:r>
            <a:endParaRPr lang="en-US" sz="2800" b="1">
              <a:effectLst/>
              <a:latin typeface="Bookman Old Style" panose="02050604050505020204" pitchFamily="18" charset="0"/>
              <a:ea typeface="Calibri" panose="020F0502020204030204" pitchFamily="34" charset="0"/>
            </a:endParaRPr>
          </a:p>
          <a:p>
            <a:pPr marL="0" marR="0" algn="l">
              <a:lnSpc>
                <a:spcPct val="107000"/>
              </a:lnSpc>
              <a:spcBef>
                <a:spcPts val="0"/>
              </a:spcBef>
              <a:spcAft>
                <a:spcPts val="800"/>
              </a:spcAft>
            </a:pPr>
            <a:endParaRPr lang="en-US" sz="2000" b="1">
              <a:latin typeface="Bookman Old Style" panose="02050604050505020204" pitchFamily="18" charset="0"/>
              <a:ea typeface="Calibri" panose="020F0502020204030204" pitchFamily="34" charset="0"/>
            </a:endParaRPr>
          </a:p>
          <a:p>
            <a:pPr marL="0" marR="0" algn="l">
              <a:lnSpc>
                <a:spcPct val="107000"/>
              </a:lnSpc>
              <a:spcBef>
                <a:spcPts val="0"/>
              </a:spcBef>
              <a:spcAft>
                <a:spcPts val="800"/>
              </a:spcAft>
            </a:pPr>
            <a:endParaRPr lang="en-US" sz="2000" b="1">
              <a:effectLst/>
              <a:latin typeface="Bookman Old Style" panose="02050604050505020204" pitchFamily="18" charset="0"/>
              <a:ea typeface="Calibri" panose="020F0502020204030204" pitchFamily="34" charset="0"/>
            </a:endParaRPr>
          </a:p>
          <a:p>
            <a:pPr marL="0" marR="0" algn="l">
              <a:lnSpc>
                <a:spcPct val="107000"/>
              </a:lnSpc>
              <a:spcBef>
                <a:spcPts val="0"/>
              </a:spcBef>
              <a:spcAft>
                <a:spcPts val="800"/>
              </a:spcAft>
            </a:pPr>
            <a:endParaRPr lang="en-US" sz="2000" b="1">
              <a:latin typeface="Bookman Old Style" panose="02050604050505020204" pitchFamily="18" charset="0"/>
              <a:ea typeface="Calibri" panose="020F0502020204030204" pitchFamily="34" charset="0"/>
            </a:endParaRPr>
          </a:p>
          <a:p>
            <a:pPr marL="0" marR="0" algn="l">
              <a:lnSpc>
                <a:spcPct val="107000"/>
              </a:lnSpc>
              <a:spcBef>
                <a:spcPts val="0"/>
              </a:spcBef>
              <a:spcAft>
                <a:spcPts val="800"/>
              </a:spcAft>
            </a:pPr>
            <a:endParaRPr lang="en-US" sz="2000" b="1">
              <a:effectLst/>
              <a:latin typeface="Bookman Old Style" panose="02050604050505020204" pitchFamily="18" charset="0"/>
              <a:ea typeface="Calibri" panose="020F0502020204030204" pitchFamily="34" charset="0"/>
            </a:endParaRPr>
          </a:p>
          <a:p>
            <a:pPr marL="0" marR="0" algn="l">
              <a:lnSpc>
                <a:spcPct val="107000"/>
              </a:lnSpc>
              <a:spcBef>
                <a:spcPts val="0"/>
              </a:spcBef>
              <a:spcAft>
                <a:spcPts val="800"/>
              </a:spcAft>
            </a:pPr>
            <a:endParaRPr lang="en-US" sz="2000" b="1">
              <a:latin typeface="Bookman Old Style" panose="02050604050505020204" pitchFamily="18" charset="0"/>
              <a:ea typeface="Calibri" panose="020F0502020204030204" pitchFamily="34" charset="0"/>
            </a:endParaRPr>
          </a:p>
          <a:p>
            <a:pPr marL="0" marR="0" algn="l">
              <a:lnSpc>
                <a:spcPct val="107000"/>
              </a:lnSpc>
              <a:spcBef>
                <a:spcPts val="0"/>
              </a:spcBef>
              <a:spcAft>
                <a:spcPts val="800"/>
              </a:spcAft>
            </a:pPr>
            <a:endParaRPr lang="en-US" sz="2000" b="1">
              <a:effectLst/>
              <a:latin typeface="Bookman Old Style" panose="02050604050505020204" pitchFamily="18" charset="0"/>
              <a:ea typeface="Calibri" panose="020F0502020204030204" pitchFamily="34" charset="0"/>
            </a:endParaRPr>
          </a:p>
          <a:p>
            <a:pPr marL="0" marR="0" algn="r" rtl="1">
              <a:lnSpc>
                <a:spcPct val="107000"/>
              </a:lnSpc>
              <a:spcBef>
                <a:spcPts val="0"/>
              </a:spcBef>
              <a:spcAft>
                <a:spcPts val="800"/>
              </a:spcAft>
            </a:pPr>
            <a:endParaRPr lang="en-US" sz="2000" b="1">
              <a:effectLst/>
              <a:latin typeface="Bookman Old Style" panose="02050604050505020204" pitchFamily="18" charset="0"/>
              <a:ea typeface="Calibri" panose="020F0502020204030204" pitchFamily="34" charset="0"/>
            </a:endParaRPr>
          </a:p>
        </p:txBody>
      </p:sp>
    </p:spTree>
    <p:extLst>
      <p:ext uri="{BB962C8B-B14F-4D97-AF65-F5344CB8AC3E}">
        <p14:creationId xmlns:p14="http://schemas.microsoft.com/office/powerpoint/2010/main" val="2823860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1D1CCE-A6DF-4174-A7B1-66942F3E5CE2}"/>
              </a:ext>
            </a:extLst>
          </p:cNvPr>
          <p:cNvSpPr txBox="1"/>
          <p:nvPr/>
        </p:nvSpPr>
        <p:spPr>
          <a:xfrm>
            <a:off x="101600" y="0"/>
            <a:ext cx="12090400" cy="7125284"/>
          </a:xfrm>
          <a:prstGeom prst="rect">
            <a:avLst/>
          </a:prstGeom>
          <a:noFill/>
        </p:spPr>
        <p:txBody>
          <a:bodyPr wrap="square">
            <a:spAutoFit/>
          </a:bodyPr>
          <a:lstStyle/>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She answered in a low voice, a voice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‘like a ghost from the ground’ [Isaiah 29:4]: </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“Know that my soul was just now being led to Gehinnom.</a:t>
            </a:r>
          </a:p>
          <a:p>
            <a:pPr algn="ctr">
              <a:lnSpc>
                <a:spcPct val="150000"/>
              </a:lnSpc>
            </a:pPr>
            <a:r>
              <a:rPr lang="en-US" sz="2800" b="1">
                <a:effectLst/>
                <a:latin typeface="Bookman Old Style" panose="02050604050505020204" pitchFamily="18" charset="0"/>
                <a:ea typeface="Calibri" panose="020F0502020204030204" pitchFamily="34" charset="0"/>
                <a:cs typeface="Arial" panose="020B0604020202020204" pitchFamily="34" charset="0"/>
              </a:rPr>
              <a:t>I saw they were re-kindling the fire that is extinguished on the Sabbath. And I smelled a strong odor of fire and brimstone. Afterwards they led my soul and the souls of others to a field before the gates of the Garden of Eden –  which contained myrtle trees [</a:t>
            </a:r>
            <a:r>
              <a:rPr lang="en-US" sz="2800" b="1" i="1">
                <a:effectLst/>
                <a:latin typeface="Bookman Old Style" panose="02050604050505020204" pitchFamily="18" charset="0"/>
                <a:ea typeface="Calibri" panose="020F0502020204030204" pitchFamily="34" charset="0"/>
                <a:cs typeface="Arial" panose="020B0604020202020204" pitchFamily="34" charset="0"/>
              </a:rPr>
              <a:t>hadasim</a:t>
            </a:r>
            <a:r>
              <a:rPr lang="en-US" sz="2800" b="1">
                <a:effectLst/>
                <a:latin typeface="Bookman Old Style" panose="02050604050505020204" pitchFamily="18" charset="0"/>
                <a:ea typeface="Calibri" panose="020F0502020204030204" pitchFamily="34" charset="0"/>
                <a:cs typeface="Arial" panose="020B0604020202020204" pitchFamily="34" charset="0"/>
              </a:rPr>
              <a:t>] – so that we would smell a pleasant odor, to remove the sulfuric smell of Gehinnom. And then I recited the blessing, "Creator of fragrant trees." </a:t>
            </a:r>
          </a:p>
          <a:p>
            <a:pPr algn="ctr">
              <a:lnSpc>
                <a:spcPct val="150000"/>
              </a:lnSpc>
            </a:pPr>
            <a:endParaRPr lang="en-US" sz="2800" b="1">
              <a:latin typeface="Bookman Old Style" panose="02050604050505020204" pitchFamily="18" charset="0"/>
            </a:endParaRPr>
          </a:p>
        </p:txBody>
      </p:sp>
    </p:spTree>
    <p:extLst>
      <p:ext uri="{BB962C8B-B14F-4D97-AF65-F5344CB8AC3E}">
        <p14:creationId xmlns:p14="http://schemas.microsoft.com/office/powerpoint/2010/main" val="2955209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49664C-FFC2-4CBF-B85F-DAC84C2B6500}"/>
              </a:ext>
            </a:extLst>
          </p:cNvPr>
          <p:cNvSpPr txBox="1"/>
          <p:nvPr/>
        </p:nvSpPr>
        <p:spPr>
          <a:xfrm>
            <a:off x="0" y="0"/>
            <a:ext cx="12192000" cy="6550768"/>
          </a:xfrm>
          <a:prstGeom prst="rect">
            <a:avLst/>
          </a:prstGeom>
          <a:noFill/>
        </p:spPr>
        <p:txBody>
          <a:bodyPr wrap="square">
            <a:spAutoFit/>
          </a:bodyPr>
          <a:lstStyle/>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Afterwards, …they led me to the Garden of Eden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and brought me into a large courtyard,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planted throughout with fragrant trees and pleasant fruits.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In the middle of the courtyard was a large pool flowing with living waters, in the midst of which was a jetstream –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 waters ascended vigorously into the air,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from below to above, and then descended, falling back,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filling the pool. And in the waters of this jetstream, </a:t>
            </a:r>
            <a:endParaRPr lang="he-IL"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translucent vessels of gold and silver ascended and descended.</a:t>
            </a:r>
          </a:p>
        </p:txBody>
      </p:sp>
    </p:spTree>
    <p:extLst>
      <p:ext uri="{BB962C8B-B14F-4D97-AF65-F5344CB8AC3E}">
        <p14:creationId xmlns:p14="http://schemas.microsoft.com/office/powerpoint/2010/main" val="994896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7DE8F8-3FE1-4C37-B74F-BDB258B4AB25}"/>
              </a:ext>
            </a:extLst>
          </p:cNvPr>
          <p:cNvSpPr txBox="1"/>
          <p:nvPr/>
        </p:nvSpPr>
        <p:spPr>
          <a:xfrm>
            <a:off x="0" y="0"/>
            <a:ext cx="12192000" cy="8094524"/>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n-US" sz="4000">
              <a:latin typeface="Copperplate Gothic Bold" panose="020E0705020206020404" pitchFamily="34" charset="0"/>
            </a:endParaRPr>
          </a:p>
          <a:p>
            <a:endParaRPr lang="en-US" sz="4000">
              <a:latin typeface="Copperplate Gothic Bold" panose="020E0705020206020404" pitchFamily="34" charset="0"/>
            </a:endParaRPr>
          </a:p>
          <a:p>
            <a:endParaRPr lang="en-US" sz="4000">
              <a:latin typeface="Copperplate Gothic Bold" panose="020E0705020206020404" pitchFamily="34" charset="0"/>
            </a:endParaRPr>
          </a:p>
          <a:p>
            <a:pPr algn="ctr"/>
            <a:r>
              <a:rPr lang="en-US" sz="3000">
                <a:latin typeface="Copperplate Gothic Bold" panose="020E0705020206020404" pitchFamily="34" charset="0"/>
              </a:rPr>
              <a:t>Tehillim:</a:t>
            </a:r>
          </a:p>
          <a:p>
            <a:pPr algn="ctr"/>
            <a:endParaRPr lang="en-US" sz="4000">
              <a:latin typeface="Copperplate Gothic Bold" panose="020E0705020206020404" pitchFamily="34" charset="0"/>
            </a:endParaRPr>
          </a:p>
          <a:p>
            <a:pPr algn="ctr"/>
            <a:r>
              <a:rPr lang="en-US" sz="4000">
                <a:latin typeface="Copperplate Gothic Bold" panose="020E0705020206020404" pitchFamily="34" charset="0"/>
              </a:rPr>
              <a:t>The Silence </a:t>
            </a:r>
          </a:p>
          <a:p>
            <a:pPr algn="ctr"/>
            <a:r>
              <a:rPr lang="en-US" sz="4000">
                <a:latin typeface="Copperplate Gothic Bold" panose="020E0705020206020404" pitchFamily="34" charset="0"/>
              </a:rPr>
              <a:t>of </a:t>
            </a:r>
          </a:p>
          <a:p>
            <a:pPr algn="ctr"/>
            <a:r>
              <a:rPr lang="en-US" sz="4000" i="1">
                <a:latin typeface="Copperplate Gothic Bold" panose="020E0705020206020404" pitchFamily="34" charset="0"/>
              </a:rPr>
              <a:t>She’ol</a:t>
            </a:r>
            <a:r>
              <a:rPr lang="en-US" sz="4000">
                <a:latin typeface="Copperplate Gothic Bold" panose="020E0705020206020404" pitchFamily="34" charset="0"/>
              </a:rPr>
              <a:t> ?</a:t>
            </a:r>
          </a:p>
          <a:p>
            <a:endParaRPr lang="en-US" sz="4000">
              <a:latin typeface="Copperplate Gothic Bold" panose="020E0705020206020404" pitchFamily="34" charset="0"/>
            </a:endParaRPr>
          </a:p>
          <a:p>
            <a:endParaRPr lang="en-US" sz="4000">
              <a:latin typeface="Copperplate Gothic Bold" panose="020E0705020206020404" pitchFamily="34" charset="0"/>
            </a:endParaRPr>
          </a:p>
          <a:p>
            <a:endParaRPr lang="en-US" sz="4000">
              <a:latin typeface="Copperplate Gothic Bold" panose="020E0705020206020404" pitchFamily="34" charset="0"/>
            </a:endParaRPr>
          </a:p>
          <a:p>
            <a:endParaRPr lang="en-US" sz="4000">
              <a:latin typeface="Copperplate Gothic Bold" panose="020E0705020206020404" pitchFamily="34" charset="0"/>
            </a:endParaRPr>
          </a:p>
          <a:p>
            <a:endParaRPr lang="en-US" sz="4000">
              <a:latin typeface="Copperplate Gothic Bold" panose="020E0705020206020404" pitchFamily="34" charset="0"/>
            </a:endParaRPr>
          </a:p>
        </p:txBody>
      </p:sp>
    </p:spTree>
    <p:extLst>
      <p:ext uri="{BB962C8B-B14F-4D97-AF65-F5344CB8AC3E}">
        <p14:creationId xmlns:p14="http://schemas.microsoft.com/office/powerpoint/2010/main" val="292702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71FBFF-F382-432A-BA3B-2AC126D8871A}"/>
              </a:ext>
            </a:extLst>
          </p:cNvPr>
          <p:cNvSpPr txBox="1"/>
          <p:nvPr/>
        </p:nvSpPr>
        <p:spPr>
          <a:xfrm>
            <a:off x="0" y="0"/>
            <a:ext cx="12192000" cy="6005618"/>
          </a:xfrm>
          <a:prstGeom prst="rect">
            <a:avLst/>
          </a:prstGeom>
          <a:noFill/>
        </p:spPr>
        <p:txBody>
          <a:bodyPr wrap="square">
            <a:spAutoFit/>
          </a:bodyPr>
          <a:lstStyle/>
          <a:p>
            <a:pPr marL="285750" marR="0" indent="-285750" algn="ctr">
              <a:lnSpc>
                <a:spcPct val="107000"/>
              </a:lnSpc>
              <a:spcBef>
                <a:spcPts val="0"/>
              </a:spcBef>
              <a:spcAft>
                <a:spcPts val="800"/>
              </a:spcAft>
              <a:buFont typeface="Wingdings" panose="05000000000000000000" pitchFamily="2" charset="2"/>
              <a:buChar char="Ø"/>
            </a:pPr>
            <a:r>
              <a:rPr lang="en-US" sz="2200" b="1" u="sng">
                <a:effectLst/>
                <a:latin typeface="Bookman Old Style" panose="02050604050505020204" pitchFamily="18" charset="0"/>
                <a:ea typeface="Calibri" panose="020F0502020204030204" pitchFamily="34" charset="0"/>
                <a:cs typeface="Arial" panose="020B0604020202020204" pitchFamily="34" charset="0"/>
              </a:rPr>
              <a:t>Tehillim 6:5-6</a:t>
            </a:r>
          </a:p>
          <a:p>
            <a:pPr marL="0" marR="0" algn="ctr" rtl="1">
              <a:lnSpc>
                <a:spcPct val="107000"/>
              </a:lnSpc>
              <a:spcBef>
                <a:spcPts val="0"/>
              </a:spcBef>
              <a:spcAft>
                <a:spcPts val="800"/>
              </a:spcAft>
            </a:pPr>
            <a:r>
              <a:rPr lang="en-US" sz="1800" b="1" strike="noStrike">
                <a:effectLst/>
                <a:latin typeface="Bookman Old Style" panose="02050604050505020204" pitchFamily="18" charset="0"/>
                <a:ea typeface="Calibri" panose="020F0502020204030204" pitchFamily="34" charset="0"/>
                <a:cs typeface="Arial" panose="020B0604020202020204" pitchFamily="34" charset="0"/>
              </a:rPr>
              <a:t> </a:t>
            </a:r>
            <a:endParaRPr lang="en-US" sz="16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en-US" sz="1800" b="1" strike="noStrike">
                <a:effectLst/>
                <a:latin typeface="Bookman Old Style" panose="02050604050505020204" pitchFamily="18" charset="0"/>
                <a:ea typeface="Calibri" panose="020F0502020204030204" pitchFamily="34" charset="0"/>
                <a:cs typeface="Arial" panose="020B0604020202020204" pitchFamily="34" charset="0"/>
              </a:rPr>
              <a:t> </a:t>
            </a:r>
            <a:endParaRPr lang="en-US" sz="24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he-IL" sz="2400" b="1">
                <a:effectLst/>
                <a:latin typeface="Bookman Old Style" panose="02050604050505020204" pitchFamily="18" charset="0"/>
                <a:ea typeface="Calibri" panose="020F0502020204030204" pitchFamily="34" charset="0"/>
                <a:cs typeface="Arial" panose="020B0604020202020204" pitchFamily="34" charset="0"/>
              </a:rPr>
              <a:t>(ה) שׁוּבָה יְדֹוָד חַלְּצָה נַפְשִׁי הוֹשִׁיעֵנִי לְמַעַן חַסְדֶּךָ:</a:t>
            </a:r>
            <a:endParaRPr lang="en-US" sz="24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he-IL" sz="2400" b="1">
                <a:effectLst/>
                <a:latin typeface="Bookman Old Style" panose="02050604050505020204" pitchFamily="18" charset="0"/>
                <a:ea typeface="Calibri" panose="020F0502020204030204" pitchFamily="34" charset="0"/>
                <a:cs typeface="Arial" panose="020B0604020202020204" pitchFamily="34" charset="0"/>
              </a:rPr>
              <a:t>(ו) כִּי אֵין בַּמָּוֶת זִכְרֶךָ בִּשְׁאוֹל מִי יוֹדֶה לָּךְ:</a:t>
            </a:r>
            <a:endParaRPr lang="en-US" sz="24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en-US" sz="1800" b="1" strike="noStrike">
                <a:effectLst/>
                <a:latin typeface="Bookman Old Style" panose="02050604050505020204" pitchFamily="18" charset="0"/>
                <a:ea typeface="Calibri" panose="020F0502020204030204" pitchFamily="34" charset="0"/>
                <a:cs typeface="Arial" panose="020B0604020202020204" pitchFamily="34" charset="0"/>
              </a:rPr>
              <a:t> </a:t>
            </a:r>
            <a:endParaRPr lang="en-US" sz="16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Turn, YHVH, rescue my soul</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Save me for the sake of your mercy</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Because in death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there is no trace of you</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And in </a:t>
            </a:r>
            <a:r>
              <a:rPr lang="en-US" sz="2800" b="1" i="1">
                <a:effectLst/>
                <a:latin typeface="Bookman Old Style" panose="02050604050505020204" pitchFamily="18" charset="0"/>
                <a:ea typeface="Calibri" panose="020F0502020204030204" pitchFamily="34" charset="0"/>
                <a:cs typeface="Arial" panose="020B0604020202020204" pitchFamily="34" charset="0"/>
              </a:rPr>
              <a:t>She’ol</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Who will acknowledge You?</a:t>
            </a:r>
          </a:p>
        </p:txBody>
      </p:sp>
    </p:spTree>
    <p:extLst>
      <p:ext uri="{BB962C8B-B14F-4D97-AF65-F5344CB8AC3E}">
        <p14:creationId xmlns:p14="http://schemas.microsoft.com/office/powerpoint/2010/main" val="2597343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B877FA-D21F-4C9C-85A5-D8A107BAAB07}"/>
              </a:ext>
            </a:extLst>
          </p:cNvPr>
          <p:cNvSpPr txBox="1"/>
          <p:nvPr/>
        </p:nvSpPr>
        <p:spPr>
          <a:xfrm>
            <a:off x="0" y="0"/>
            <a:ext cx="12296775" cy="5977277"/>
          </a:xfrm>
          <a:prstGeom prst="rect">
            <a:avLst/>
          </a:prstGeom>
          <a:noFill/>
        </p:spPr>
        <p:txBody>
          <a:bodyPr wrap="square">
            <a:spAutoFit/>
          </a:bodyPr>
          <a:lstStyle/>
          <a:p>
            <a:pPr marL="342900" marR="0" indent="-342900" algn="ctr">
              <a:lnSpc>
                <a:spcPct val="150000"/>
              </a:lnSpc>
              <a:spcBef>
                <a:spcPts val="0"/>
              </a:spcBef>
              <a:spcAft>
                <a:spcPts val="800"/>
              </a:spcAft>
              <a:buFont typeface="Wingdings" panose="05000000000000000000" pitchFamily="2" charset="2"/>
              <a:buChar char="Ø"/>
            </a:pPr>
            <a:r>
              <a:rPr lang="en-US" sz="2200" b="1" u="sng">
                <a:effectLst/>
                <a:latin typeface="Bookman Old Style" panose="02050604050505020204" pitchFamily="18" charset="0"/>
                <a:ea typeface="Calibri" panose="020F0502020204030204" pitchFamily="34" charset="0"/>
                <a:cs typeface="Arial" panose="020B0604020202020204" pitchFamily="34" charset="0"/>
              </a:rPr>
              <a:t>Tehillim 30:10</a:t>
            </a:r>
          </a:p>
          <a:p>
            <a:pPr marR="0" algn="ctr">
              <a:lnSpc>
                <a:spcPct val="150000"/>
              </a:lnSpc>
              <a:spcBef>
                <a:spcPts val="0"/>
              </a:spcBef>
              <a:spcAft>
                <a:spcPts val="800"/>
              </a:spcAft>
            </a:pP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200" b="1">
                <a:effectLst/>
                <a:latin typeface="Bookman Old Style" panose="02050604050505020204" pitchFamily="18" charset="0"/>
                <a:ea typeface="Calibri" panose="020F0502020204030204" pitchFamily="34" charset="0"/>
                <a:cs typeface="Arial" panose="020B0604020202020204" pitchFamily="34" charset="0"/>
              </a:rPr>
              <a:t>  </a:t>
            </a:r>
            <a:r>
              <a:rPr lang="he-IL" sz="2200" b="1">
                <a:effectLst/>
                <a:latin typeface="Bookman Old Style" panose="02050604050505020204" pitchFamily="18" charset="0"/>
                <a:ea typeface="Calibri" panose="020F0502020204030204" pitchFamily="34" charset="0"/>
                <a:cs typeface="Arial" panose="020B0604020202020204" pitchFamily="34" charset="0"/>
              </a:rPr>
              <a:t> מַה בֶּצַע בְּדָמִי בְּרִדְתִּי אֶל שָׁחַת הֲיוֹדְךָ עָפָר הֲיַגִּיד אֲמִתֶּךָ</a:t>
            </a:r>
            <a:r>
              <a:rPr lang="en-US" sz="2200" b="1" u="sng">
                <a:effectLst/>
                <a:latin typeface="Bookman Old Style" panose="02050604050505020204" pitchFamily="18" charset="0"/>
                <a:ea typeface="Calibri" panose="020F0502020204030204" pitchFamily="34" charset="0"/>
                <a:cs typeface="Arial" panose="020B0604020202020204" pitchFamily="34" charset="0"/>
              </a:rPr>
              <a:t> </a:t>
            </a:r>
          </a:p>
          <a:p>
            <a:pPr marL="0" marR="0" algn="ctr">
              <a:lnSpc>
                <a:spcPct val="150000"/>
              </a:lnSpc>
              <a:spcBef>
                <a:spcPts val="0"/>
              </a:spcBef>
              <a:spcAft>
                <a:spcPts val="800"/>
              </a:spcAft>
            </a:pPr>
            <a:r>
              <a:rPr lang="en-US" sz="2200" b="1" u="none" strike="noStrike">
                <a:effectLst/>
                <a:latin typeface="Bookman Old Style" panose="02050604050505020204" pitchFamily="18" charset="0"/>
                <a:ea typeface="Calibri" panose="020F0502020204030204" pitchFamily="34" charset="0"/>
                <a:cs typeface="Arial" panose="020B0604020202020204" pitchFamily="34" charset="0"/>
              </a:rPr>
              <a:t> </a:t>
            </a: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solidFill>
                  <a:srgbClr val="000000"/>
                </a:solidFill>
                <a:effectLst/>
                <a:latin typeface="Bookman Old Style" panose="02050604050505020204" pitchFamily="18" charset="0"/>
                <a:ea typeface="Calibri" panose="020F0502020204030204" pitchFamily="34" charset="0"/>
                <a:cs typeface="Segoe UI" panose="020B0502040204020203" pitchFamily="34" charset="0"/>
              </a:rPr>
              <a:t>What profit is there in my blood, </a:t>
            </a:r>
          </a:p>
          <a:p>
            <a:pPr marL="0" marR="0" algn="ctr">
              <a:lnSpc>
                <a:spcPct val="150000"/>
              </a:lnSpc>
              <a:spcBef>
                <a:spcPts val="0"/>
              </a:spcBef>
              <a:spcAft>
                <a:spcPts val="800"/>
              </a:spcAft>
            </a:pPr>
            <a:r>
              <a:rPr lang="en-US" sz="2800" b="1">
                <a:solidFill>
                  <a:srgbClr val="000000"/>
                </a:solidFill>
                <a:latin typeface="Bookman Old Style" panose="02050604050505020204" pitchFamily="18" charset="0"/>
                <a:ea typeface="Calibri" panose="020F0502020204030204" pitchFamily="34" charset="0"/>
                <a:cs typeface="Segoe UI" panose="020B0502040204020203" pitchFamily="34" charset="0"/>
              </a:rPr>
              <a:t>i</a:t>
            </a:r>
            <a:r>
              <a:rPr lang="en-US" sz="2800" b="1">
                <a:solidFill>
                  <a:srgbClr val="000000"/>
                </a:solidFill>
                <a:effectLst/>
                <a:latin typeface="Bookman Old Style" panose="02050604050505020204" pitchFamily="18" charset="0"/>
                <a:ea typeface="Calibri" panose="020F0502020204030204" pitchFamily="34" charset="0"/>
                <a:cs typeface="Segoe UI" panose="020B0502040204020203" pitchFamily="34" charset="0"/>
              </a:rPr>
              <a:t>n my descent to the Pit? </a:t>
            </a:r>
          </a:p>
          <a:p>
            <a:pPr marL="0" marR="0" algn="ctr">
              <a:lnSpc>
                <a:spcPct val="150000"/>
              </a:lnSpc>
              <a:spcBef>
                <a:spcPts val="0"/>
              </a:spcBef>
              <a:spcAft>
                <a:spcPts val="800"/>
              </a:spcAft>
            </a:pPr>
            <a:r>
              <a:rPr lang="en-US" sz="2800" b="1">
                <a:solidFill>
                  <a:srgbClr val="000000"/>
                </a:solidFill>
                <a:effectLst/>
                <a:latin typeface="Bookman Old Style" panose="02050604050505020204" pitchFamily="18" charset="0"/>
                <a:ea typeface="Calibri" panose="020F0502020204030204" pitchFamily="34" charset="0"/>
                <a:cs typeface="Segoe UI" panose="020B0502040204020203" pitchFamily="34" charset="0"/>
              </a:rPr>
              <a:t>Can the dust praise thee? </a:t>
            </a:r>
          </a:p>
          <a:p>
            <a:pPr marL="0" marR="0" algn="ctr">
              <a:lnSpc>
                <a:spcPct val="150000"/>
              </a:lnSpc>
              <a:spcBef>
                <a:spcPts val="0"/>
              </a:spcBef>
              <a:spcAft>
                <a:spcPts val="800"/>
              </a:spcAft>
            </a:pPr>
            <a:r>
              <a:rPr lang="en-US" sz="2800" b="1">
                <a:solidFill>
                  <a:srgbClr val="000000"/>
                </a:solidFill>
                <a:latin typeface="Bookman Old Style" panose="02050604050505020204" pitchFamily="18" charset="0"/>
                <a:ea typeface="Calibri" panose="020F0502020204030204" pitchFamily="34" charset="0"/>
                <a:cs typeface="Segoe UI" panose="020B0502040204020203" pitchFamily="34" charset="0"/>
              </a:rPr>
              <a:t>Can</a:t>
            </a:r>
            <a:r>
              <a:rPr lang="en-US" sz="2800" b="1">
                <a:solidFill>
                  <a:srgbClr val="000000"/>
                </a:solidFill>
                <a:effectLst/>
                <a:latin typeface="Bookman Old Style" panose="02050604050505020204" pitchFamily="18" charset="0"/>
                <a:ea typeface="Calibri" panose="020F0502020204030204" pitchFamily="34" charset="0"/>
                <a:cs typeface="Segoe UI" panose="020B0502040204020203" pitchFamily="34" charset="0"/>
              </a:rPr>
              <a:t> it declare thy truth?</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200" b="1" u="none" strike="noStrike">
                <a:effectLst/>
                <a:latin typeface="Bookman Old Style" panose="02050604050505020204" pitchFamily="18" charset="0"/>
                <a:ea typeface="Calibri" panose="020F0502020204030204" pitchFamily="34" charset="0"/>
                <a:cs typeface="Arial" panose="020B0604020202020204" pitchFamily="34" charset="0"/>
              </a:rPr>
              <a:t> </a:t>
            </a:r>
            <a:endParaRPr lang="en-US" sz="2200" b="1">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56037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12DA6F6-9AF8-4578-9C4E-1E6459426A9B}"/>
              </a:ext>
            </a:extLst>
          </p:cNvPr>
          <p:cNvSpPr txBox="1"/>
          <p:nvPr/>
        </p:nvSpPr>
        <p:spPr>
          <a:xfrm>
            <a:off x="0" y="0"/>
            <a:ext cx="12192000" cy="18662032"/>
          </a:xfrm>
          <a:prstGeom prst="rect">
            <a:avLst/>
          </a:prstGeom>
          <a:noFill/>
        </p:spPr>
        <p:txBody>
          <a:bodyPr wrap="square">
            <a:spAutoFit/>
          </a:bodyPr>
          <a:lstStyle/>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000">
                <a:effectLst/>
                <a:latin typeface="Copperplate Gothic Bold" panose="020E0705020206020404" pitchFamily="34" charset="0"/>
                <a:ea typeface="Calibri" panose="020F0502020204030204" pitchFamily="34" charset="0"/>
                <a:cs typeface="Arial" panose="020B0604020202020204" pitchFamily="34" charset="0"/>
              </a:rPr>
              <a:t>Maimonides:</a:t>
            </a:r>
          </a:p>
          <a:p>
            <a:pPr marL="0" marR="0" algn="ctr">
              <a:lnSpc>
                <a:spcPct val="107000"/>
              </a:lnSpc>
              <a:spcBef>
                <a:spcPts val="0"/>
              </a:spcBef>
              <a:spcAft>
                <a:spcPts val="800"/>
              </a:spcAft>
            </a:pPr>
            <a:endParaRPr lang="en-US" sz="300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Immortality </a:t>
            </a: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latin typeface="Copperplate Gothic Bold" panose="020E0705020206020404" pitchFamily="34" charset="0"/>
                <a:ea typeface="Calibri" panose="020F0502020204030204" pitchFamily="34" charset="0"/>
                <a:cs typeface="Arial" panose="020B0604020202020204" pitchFamily="34" charset="0"/>
              </a:rPr>
              <a:t>as the</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End of Individuality?</a:t>
            </a: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5240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3505</TotalTime>
  <Words>2190</Words>
  <Application>Microsoft Office PowerPoint</Application>
  <PresentationFormat>Widescreen</PresentationFormat>
  <Paragraphs>332</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Bookman Old Style</vt:lpstr>
      <vt:lpstr>Calibri</vt:lpstr>
      <vt:lpstr>Calibri Light</vt:lpstr>
      <vt:lpstr>Copperplate Gothic Bold</vt:lpstr>
      <vt:lpstr>Ezra SIL</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Nathaniel</dc:creator>
  <cp:lastModifiedBy>Nathaniel </cp:lastModifiedBy>
  <cp:revision>55</cp:revision>
  <dcterms:created xsi:type="dcterms:W3CDTF">2021-04-17T21:56:35Z</dcterms:created>
  <dcterms:modified xsi:type="dcterms:W3CDTF">2021-04-20T22:24:45Z</dcterms:modified>
</cp:coreProperties>
</file>