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8" r:id="rId3"/>
    <p:sldId id="263" r:id="rId4"/>
    <p:sldId id="279" r:id="rId5"/>
    <p:sldId id="277" r:id="rId6"/>
    <p:sldId id="275" r:id="rId7"/>
    <p:sldId id="276" r:id="rId8"/>
    <p:sldId id="280" r:id="rId9"/>
    <p:sldId id="258" r:id="rId10"/>
    <p:sldId id="259" r:id="rId11"/>
    <p:sldId id="260" r:id="rId12"/>
    <p:sldId id="264" r:id="rId13"/>
    <p:sldId id="261" r:id="rId14"/>
    <p:sldId id="265" r:id="rId15"/>
    <p:sldId id="268" r:id="rId16"/>
    <p:sldId id="269" r:id="rId17"/>
    <p:sldId id="262" r:id="rId18"/>
    <p:sldId id="266" r:id="rId19"/>
    <p:sldId id="267" r:id="rId20"/>
    <p:sldId id="282" r:id="rId21"/>
    <p:sldId id="270" r:id="rId22"/>
    <p:sldId id="271" r:id="rId23"/>
    <p:sldId id="281" r:id="rId24"/>
    <p:sldId id="272" r:id="rId25"/>
    <p:sldId id="273" r:id="rId26"/>
    <p:sldId id="274" r:id="rId27"/>
  </p:sldIdLst>
  <p:sldSz cx="12192000" cy="6858000"/>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9F548-80B7-44D7-B36C-382A6349D2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2962A0-345B-4756-AE51-4C86097D76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8D9DFE-2731-4829-8987-F0D4E7257CBA}"/>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5" name="Footer Placeholder 4">
            <a:extLst>
              <a:ext uri="{FF2B5EF4-FFF2-40B4-BE49-F238E27FC236}">
                <a16:creationId xmlns:a16="http://schemas.microsoft.com/office/drawing/2014/main" id="{5A17C71F-7816-4940-849F-9FE6EB62E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9F36B0-2D10-45A6-8E5D-50597FF939EA}"/>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219101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CC0E8-0480-4EE0-9ED1-AAE5F1489F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D2199B-1DA2-4A47-81F8-F4D946E5C8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49EC3-9E22-4658-8DCE-2F3A64CE6BA6}"/>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5" name="Footer Placeholder 4">
            <a:extLst>
              <a:ext uri="{FF2B5EF4-FFF2-40B4-BE49-F238E27FC236}">
                <a16:creationId xmlns:a16="http://schemas.microsoft.com/office/drawing/2014/main" id="{8FF55264-0D2C-4C9B-8E57-D8E6208D0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65E2DD-C2C6-4C3B-B7B2-8A3909332DF2}"/>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4264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7245CF-1DB4-41B9-998F-A6DE7CC17C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34942C-E5C1-42AC-967D-B3197EC7EA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15BAEF-0CB5-488E-9043-1C42DBD0EC10}"/>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5" name="Footer Placeholder 4">
            <a:extLst>
              <a:ext uri="{FF2B5EF4-FFF2-40B4-BE49-F238E27FC236}">
                <a16:creationId xmlns:a16="http://schemas.microsoft.com/office/drawing/2014/main" id="{51D2B75C-8080-498E-99D1-0DD239EDCD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3EE4D2-3C1D-4B10-844C-EF4F0BF9C6C1}"/>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326980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D2AE4-2CDA-4516-9667-693FED7298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1CF851-890F-43FA-A14B-205642445A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24F73C-0708-4A16-AB27-6BC3503C973C}"/>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5" name="Footer Placeholder 4">
            <a:extLst>
              <a:ext uri="{FF2B5EF4-FFF2-40B4-BE49-F238E27FC236}">
                <a16:creationId xmlns:a16="http://schemas.microsoft.com/office/drawing/2014/main" id="{9FA86984-9448-4C8E-A33D-FC551A2EB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661DC2-E86E-4CF8-A9AD-46A6324116E9}"/>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2820846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2852-33A6-4D4F-8749-F70AE76864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E022C2-B577-4163-BB88-C5B44372AB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D1621F-B69B-4E99-90F9-C77FF4AC78E8}"/>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5" name="Footer Placeholder 4">
            <a:extLst>
              <a:ext uri="{FF2B5EF4-FFF2-40B4-BE49-F238E27FC236}">
                <a16:creationId xmlns:a16="http://schemas.microsoft.com/office/drawing/2014/main" id="{64CA5E48-82F9-4EA6-A744-3FFA9312DA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5B87D6-95CC-4138-B470-433A6DF500DB}"/>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99385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01D21-33A8-45C5-B185-8B59D14143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EBCE52-59C2-4EED-843F-A8C6DEA85C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217A4E-780A-443A-98D0-159C5CC211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04B124-BD88-4854-A2A6-E932CFC97754}"/>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6" name="Footer Placeholder 5">
            <a:extLst>
              <a:ext uri="{FF2B5EF4-FFF2-40B4-BE49-F238E27FC236}">
                <a16:creationId xmlns:a16="http://schemas.microsoft.com/office/drawing/2014/main" id="{6D8E390A-738C-4FE3-958E-5744410A6E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3985E1-DFE3-4431-B514-9444474287CA}"/>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110740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7DC1A-8A01-41B9-B7F8-E6ADF84026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349EEC-F7B7-4E25-855A-214ABFC225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5AA0AF-2D02-402F-8E41-BEC2D4EA34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104AD4-43F4-436F-A622-49ACBEB4E3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A5EF8F-B5EC-4617-9DD4-A0A6F40E65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D8C791-A187-4998-B97F-FC9E33A46DD3}"/>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8" name="Footer Placeholder 7">
            <a:extLst>
              <a:ext uri="{FF2B5EF4-FFF2-40B4-BE49-F238E27FC236}">
                <a16:creationId xmlns:a16="http://schemas.microsoft.com/office/drawing/2014/main" id="{F496B3BC-C465-4C06-AE6D-AC333EF3AD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59FB29-4F2A-4570-A7CB-0EDD74BBA2DA}"/>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55707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2EFB8-C49A-4C76-83E4-D5C83F5B61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40189C-9635-4110-BDA0-4EF5909D9BEE}"/>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4" name="Footer Placeholder 3">
            <a:extLst>
              <a:ext uri="{FF2B5EF4-FFF2-40B4-BE49-F238E27FC236}">
                <a16:creationId xmlns:a16="http://schemas.microsoft.com/office/drawing/2014/main" id="{14FA3215-8BF2-4F05-982F-C2231B5428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E7A579-5EA7-427B-B333-E94314DA18FA}"/>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2855528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B97004-A008-440A-8FAD-91E57EF0954E}"/>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3" name="Footer Placeholder 2">
            <a:extLst>
              <a:ext uri="{FF2B5EF4-FFF2-40B4-BE49-F238E27FC236}">
                <a16:creationId xmlns:a16="http://schemas.microsoft.com/office/drawing/2014/main" id="{7CBE74A5-6B04-455C-8392-E17CB99689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522200-DD6A-4FEA-8DE7-931D9BADB6B8}"/>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74957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7CC1D-791E-42D5-9775-A920B4449D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C11E12-BF7D-410B-B139-2810B82AC2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894559-0A7C-4BB8-AC52-6A44DBD2A8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B633CD-5600-4CD4-AB3F-27B3BBD81B46}"/>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6" name="Footer Placeholder 5">
            <a:extLst>
              <a:ext uri="{FF2B5EF4-FFF2-40B4-BE49-F238E27FC236}">
                <a16:creationId xmlns:a16="http://schemas.microsoft.com/office/drawing/2014/main" id="{CEB4FE1B-6D84-4EFA-8A33-93F980A9B2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AF0AF5-0A1D-43A0-AB87-46C6CA9E9212}"/>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352421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1FF58-5763-4C2A-9FE5-90D7F51BBE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627985-8CC1-4EDC-8D6B-3E9950EF5F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05D5A5-881F-41B4-B499-202D2232B9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617733-372A-4ABF-8E32-554D939E285E}"/>
              </a:ext>
            </a:extLst>
          </p:cNvPr>
          <p:cNvSpPr>
            <a:spLocks noGrp="1"/>
          </p:cNvSpPr>
          <p:nvPr>
            <p:ph type="dt" sz="half" idx="10"/>
          </p:nvPr>
        </p:nvSpPr>
        <p:spPr/>
        <p:txBody>
          <a:bodyPr/>
          <a:lstStyle/>
          <a:p>
            <a:fld id="{E7CECAFC-4265-4C3A-AE54-5CD64B5F9472}" type="datetimeFigureOut">
              <a:rPr lang="en-US" smtClean="0"/>
              <a:t>4/13/2021</a:t>
            </a:fld>
            <a:endParaRPr lang="en-US"/>
          </a:p>
        </p:txBody>
      </p:sp>
      <p:sp>
        <p:nvSpPr>
          <p:cNvPr id="6" name="Footer Placeholder 5">
            <a:extLst>
              <a:ext uri="{FF2B5EF4-FFF2-40B4-BE49-F238E27FC236}">
                <a16:creationId xmlns:a16="http://schemas.microsoft.com/office/drawing/2014/main" id="{ED48A1E3-A2C8-4382-B2D6-6917676104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7AA6FB-727F-4A91-9FD8-5003330F1BAD}"/>
              </a:ext>
            </a:extLst>
          </p:cNvPr>
          <p:cNvSpPr>
            <a:spLocks noGrp="1"/>
          </p:cNvSpPr>
          <p:nvPr>
            <p:ph type="sldNum" sz="quarter" idx="12"/>
          </p:nvPr>
        </p:nvSpPr>
        <p:spPr/>
        <p:txBody>
          <a:bodyPr/>
          <a:lstStyle/>
          <a:p>
            <a:fld id="{10FB476E-C853-4CCA-A9E9-CF05BBEA0AFA}" type="slidenum">
              <a:rPr lang="en-US" smtClean="0"/>
              <a:t>‹#›</a:t>
            </a:fld>
            <a:endParaRPr lang="en-US"/>
          </a:p>
        </p:txBody>
      </p:sp>
    </p:spTree>
    <p:extLst>
      <p:ext uri="{BB962C8B-B14F-4D97-AF65-F5344CB8AC3E}">
        <p14:creationId xmlns:p14="http://schemas.microsoft.com/office/powerpoint/2010/main" val="21321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A8792-FD5F-42C2-98C0-C808775595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43FD02-B4D0-48F1-8B53-BA52CE1CE5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31E97C-8A6E-4ADB-95CA-0682B829AA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ECAFC-4265-4C3A-AE54-5CD64B5F9472}" type="datetimeFigureOut">
              <a:rPr lang="en-US" smtClean="0"/>
              <a:t>4/13/2021</a:t>
            </a:fld>
            <a:endParaRPr lang="en-US"/>
          </a:p>
        </p:txBody>
      </p:sp>
      <p:sp>
        <p:nvSpPr>
          <p:cNvPr id="5" name="Footer Placeholder 4">
            <a:extLst>
              <a:ext uri="{FF2B5EF4-FFF2-40B4-BE49-F238E27FC236}">
                <a16:creationId xmlns:a16="http://schemas.microsoft.com/office/drawing/2014/main" id="{ABC7AA0D-0C49-48FA-A230-C447FE570F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33FD1C-5157-4496-9221-30E3BCB35F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B476E-C853-4CCA-A9E9-CF05BBEA0AFA}" type="slidenum">
              <a:rPr lang="en-US" smtClean="0"/>
              <a:t>‹#›</a:t>
            </a:fld>
            <a:endParaRPr lang="en-US"/>
          </a:p>
        </p:txBody>
      </p:sp>
    </p:spTree>
    <p:extLst>
      <p:ext uri="{BB962C8B-B14F-4D97-AF65-F5344CB8AC3E}">
        <p14:creationId xmlns:p14="http://schemas.microsoft.com/office/powerpoint/2010/main" val="109723579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76ED446-AA71-4E76-A803-DC2FBD80C6FE}"/>
              </a:ext>
            </a:extLst>
          </p:cNvPr>
          <p:cNvSpPr txBox="1"/>
          <p:nvPr/>
        </p:nvSpPr>
        <p:spPr>
          <a:xfrm>
            <a:off x="71919" y="636999"/>
            <a:ext cx="5703515" cy="5400264"/>
          </a:xfrm>
          <a:prstGeom prst="rect">
            <a:avLst/>
          </a:prstGeom>
        </p:spPr>
        <p:txBody>
          <a:bodyPr vert="horz" lIns="91440" tIns="45720" rIns="91440" bIns="45720" rtlCol="0">
            <a:normAutofit/>
          </a:bodyPr>
          <a:lstStyle/>
          <a:p>
            <a:pPr algn="ctr">
              <a:lnSpc>
                <a:spcPct val="90000"/>
              </a:lnSpc>
              <a:spcAft>
                <a:spcPts val="600"/>
              </a:spcAft>
            </a:pPr>
            <a:r>
              <a:rPr lang="en-US" sz="3200" b="1" i="0">
                <a:effectLst/>
                <a:latin typeface="Copperplate Gothic Bold" panose="020E0705020206020404" pitchFamily="34" charset="0"/>
              </a:rPr>
              <a:t>Death </a:t>
            </a:r>
          </a:p>
          <a:p>
            <a:pPr algn="ctr">
              <a:lnSpc>
                <a:spcPct val="90000"/>
              </a:lnSpc>
              <a:spcAft>
                <a:spcPts val="600"/>
              </a:spcAft>
            </a:pPr>
            <a:r>
              <a:rPr lang="en-US" sz="3200" b="1" i="0">
                <a:effectLst/>
                <a:latin typeface="Copperplate Gothic Bold" panose="020E0705020206020404" pitchFamily="34" charset="0"/>
              </a:rPr>
              <a:t>and </a:t>
            </a:r>
            <a:endParaRPr lang="en-US" sz="3200" b="1">
              <a:latin typeface="Copperplate Gothic Bold" panose="020E0705020206020404" pitchFamily="34" charset="0"/>
            </a:endParaRPr>
          </a:p>
          <a:p>
            <a:pPr algn="ctr">
              <a:lnSpc>
                <a:spcPct val="90000"/>
              </a:lnSpc>
              <a:spcAft>
                <a:spcPts val="600"/>
              </a:spcAft>
            </a:pPr>
            <a:r>
              <a:rPr lang="en-US" sz="3200" b="1" i="0">
                <a:effectLst/>
                <a:latin typeface="Copperplate Gothic Bold" panose="020E0705020206020404" pitchFamily="34" charset="0"/>
              </a:rPr>
              <a:t>Afterlife </a:t>
            </a:r>
          </a:p>
          <a:p>
            <a:pPr algn="ctr">
              <a:lnSpc>
                <a:spcPct val="90000"/>
              </a:lnSpc>
              <a:spcAft>
                <a:spcPts val="600"/>
              </a:spcAft>
            </a:pPr>
            <a:endParaRPr lang="en-US" sz="3200" b="1">
              <a:latin typeface="Copperplate Gothic Bold" panose="020E0705020206020404" pitchFamily="34" charset="0"/>
            </a:endParaRPr>
          </a:p>
          <a:p>
            <a:pPr algn="ctr">
              <a:lnSpc>
                <a:spcPct val="90000"/>
              </a:lnSpc>
              <a:spcAft>
                <a:spcPts val="600"/>
              </a:spcAft>
            </a:pPr>
            <a:r>
              <a:rPr lang="en-US" sz="3200" b="1" i="0">
                <a:effectLst/>
                <a:latin typeface="Copperplate Gothic Bold" panose="020E0705020206020404" pitchFamily="34" charset="0"/>
              </a:rPr>
              <a:t>in Rabbinic and </a:t>
            </a:r>
          </a:p>
          <a:p>
            <a:pPr algn="ctr">
              <a:lnSpc>
                <a:spcPct val="90000"/>
              </a:lnSpc>
              <a:spcAft>
                <a:spcPts val="600"/>
              </a:spcAft>
            </a:pPr>
            <a:r>
              <a:rPr lang="en-US" sz="3200" b="1" i="0">
                <a:effectLst/>
                <a:latin typeface="Copperplate Gothic Bold" panose="020E0705020206020404" pitchFamily="34" charset="0"/>
              </a:rPr>
              <a:t>Kabbalistic Imaginations</a:t>
            </a:r>
          </a:p>
          <a:p>
            <a:pPr algn="ctr">
              <a:lnSpc>
                <a:spcPct val="90000"/>
              </a:lnSpc>
              <a:spcAft>
                <a:spcPts val="600"/>
              </a:spcAft>
            </a:pPr>
            <a:endParaRPr lang="en-US" b="1"/>
          </a:p>
          <a:p>
            <a:pPr algn="ctr">
              <a:lnSpc>
                <a:spcPct val="90000"/>
              </a:lnSpc>
              <a:spcAft>
                <a:spcPts val="600"/>
              </a:spcAft>
            </a:pPr>
            <a:endParaRPr lang="en-US" b="1" i="0">
              <a:effectLst/>
            </a:endParaRPr>
          </a:p>
          <a:p>
            <a:pPr algn="ctr">
              <a:lnSpc>
                <a:spcPct val="90000"/>
              </a:lnSpc>
              <a:spcAft>
                <a:spcPts val="600"/>
              </a:spcAft>
            </a:pPr>
            <a:r>
              <a:rPr lang="en-US" b="1">
                <a:latin typeface="Franklin Gothic Book" panose="020B0503020102020204" pitchFamily="34" charset="0"/>
              </a:rPr>
              <a:t>Nathaniel Berman</a:t>
            </a:r>
            <a:endParaRPr lang="en-US" b="1" i="0">
              <a:effectLst/>
              <a:latin typeface="Franklin Gothic Book" panose="020B0503020102020204" pitchFamily="34" charset="0"/>
            </a:endParaRPr>
          </a:p>
          <a:p>
            <a:pPr algn="ctr">
              <a:lnSpc>
                <a:spcPct val="90000"/>
              </a:lnSpc>
              <a:spcAft>
                <a:spcPts val="600"/>
              </a:spcAft>
            </a:pPr>
            <a:r>
              <a:rPr lang="en-US" b="1">
                <a:latin typeface="Franklin Gothic Book" panose="020B0503020102020204" pitchFamily="34" charset="0"/>
              </a:rPr>
              <a:t>David Silber</a:t>
            </a:r>
            <a:endParaRPr lang="en-US" b="1" i="0">
              <a:effectLst/>
              <a:latin typeface="Franklin Gothic Book" panose="020B0503020102020204" pitchFamily="34" charset="0"/>
            </a:endParaRPr>
          </a:p>
        </p:txBody>
      </p:sp>
      <p:pic>
        <p:nvPicPr>
          <p:cNvPr id="3" name="Picture 2" descr="Chagall death">
            <a:extLst>
              <a:ext uri="{FF2B5EF4-FFF2-40B4-BE49-F238E27FC236}">
                <a16:creationId xmlns:a16="http://schemas.microsoft.com/office/drawing/2014/main" id="{AE8C2480-EB86-4E29-827B-B4979D48B005}"/>
              </a:ext>
            </a:extLst>
          </p:cNvPr>
          <p:cNvPicPr>
            <a:picLocks noGrp="1" noChangeAspect="1"/>
          </p:cNvPicPr>
          <p:nvPr isPhoto="1"/>
        </p:nvPicPr>
        <p:blipFill rotWithShape="1">
          <a:blip r:embed="rId2">
            <a:extLst>
              <a:ext uri="{28A0092B-C50C-407E-A947-70E740481C1C}">
                <a14:useLocalDpi xmlns:a14="http://schemas.microsoft.com/office/drawing/2010/main" val="0"/>
              </a:ext>
            </a:extLst>
          </a:blip>
          <a:srcRect l="15710" r="15708" b="-2"/>
          <a:stretch/>
        </p:blipFill>
        <p:spPr>
          <a:xfrm>
            <a:off x="4358272" y="13"/>
            <a:ext cx="7178408"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223522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DE8A35-2F46-4043-BC80-B6F69767DC8A}"/>
              </a:ext>
            </a:extLst>
          </p:cNvPr>
          <p:cNvSpPr txBox="1"/>
          <p:nvPr/>
        </p:nvSpPr>
        <p:spPr>
          <a:xfrm>
            <a:off x="92467" y="0"/>
            <a:ext cx="11928297" cy="5904541"/>
          </a:xfrm>
          <a:prstGeom prst="rect">
            <a:avLst/>
          </a:prstGeom>
          <a:noFill/>
        </p:spPr>
        <p:txBody>
          <a:bodyPr wrap="square">
            <a:spAutoFit/>
          </a:bodyPr>
          <a:lstStyle/>
          <a:p>
            <a:pPr algn="ctr"/>
            <a:endParaRPr lang="en-US" sz="2800" b="1">
              <a:solidFill>
                <a:schemeClr val="bg1"/>
              </a:solidFill>
              <a:effectLst/>
              <a:latin typeface="Bookman Old Style" panose="02050604050505020204" pitchFamily="18" charset="0"/>
              <a:ea typeface="Calibri" panose="020F0502020204030204" pitchFamily="34" charset="0"/>
            </a:endParaRPr>
          </a:p>
          <a:p>
            <a:pPr marL="457200" indent="-457200" algn="ctr">
              <a:buFont typeface="Wingdings" panose="05000000000000000000" pitchFamily="2" charset="2"/>
              <a:buChar char="Ø"/>
            </a:pPr>
            <a:r>
              <a:rPr lang="en-US" sz="2200" b="1" u="sng">
                <a:solidFill>
                  <a:schemeClr val="bg1"/>
                </a:solidFill>
                <a:latin typeface="Bookman Old Style" panose="02050604050505020204" pitchFamily="18" charset="0"/>
                <a:ea typeface="Calibri" panose="020F0502020204030204" pitchFamily="34" charset="0"/>
              </a:rPr>
              <a:t>Moshe Ibn Makhir of Tsfat, </a:t>
            </a:r>
            <a:r>
              <a:rPr lang="en-US" sz="2200" b="1" i="1" u="sng">
                <a:solidFill>
                  <a:schemeClr val="bg1"/>
                </a:solidFill>
                <a:latin typeface="Bookman Old Style" panose="02050604050505020204" pitchFamily="18" charset="0"/>
                <a:ea typeface="Calibri" panose="020F0502020204030204" pitchFamily="34" charset="0"/>
              </a:rPr>
              <a:t>Seder Ha-Yom </a:t>
            </a:r>
            <a:r>
              <a:rPr lang="en-US" sz="2200" b="1" u="sng">
                <a:solidFill>
                  <a:schemeClr val="bg1"/>
                </a:solidFill>
                <a:latin typeface="Bookman Old Style" panose="02050604050505020204" pitchFamily="18" charset="0"/>
                <a:ea typeface="Calibri" panose="020F0502020204030204" pitchFamily="34" charset="0"/>
              </a:rPr>
              <a:t>(1599)</a:t>
            </a:r>
          </a:p>
          <a:p>
            <a:pPr marL="457200" indent="-457200" algn="ctr">
              <a:buFont typeface="Wingdings" panose="05000000000000000000" pitchFamily="2" charset="2"/>
              <a:buChar char="Ø"/>
            </a:pPr>
            <a:endParaRPr lang="en-US" sz="2800" b="1">
              <a:solidFill>
                <a:schemeClr val="bg1"/>
              </a:solidFill>
              <a:latin typeface="Bookman Old Style" panose="02050604050505020204" pitchFamily="18" charset="0"/>
              <a:ea typeface="Calibri" panose="020F0502020204030204" pitchFamily="34" charset="0"/>
            </a:endParaRPr>
          </a:p>
          <a:p>
            <a:pPr algn="ctr"/>
            <a:r>
              <a:rPr lang="he-IL" sz="3000" b="1">
                <a:solidFill>
                  <a:schemeClr val="bg1"/>
                </a:solidFill>
                <a:latin typeface="Bookman Old Style" panose="02050604050505020204" pitchFamily="18" charset="0"/>
                <a:ea typeface="Calibri" panose="020F0502020204030204" pitchFamily="34" charset="0"/>
              </a:rPr>
              <a:t>מודה אני לפניך מלך חי וקים שהחזרת בי נשמתי בחמלה רבה אמונתיך</a:t>
            </a:r>
            <a:endParaRPr lang="en-US" sz="3000" b="1">
              <a:solidFill>
                <a:schemeClr val="bg1"/>
              </a:solidFill>
              <a:latin typeface="Bookman Old Style" panose="02050604050505020204" pitchFamily="18" charset="0"/>
              <a:ea typeface="Calibri" panose="020F0502020204030204" pitchFamily="34" charset="0"/>
            </a:endParaRPr>
          </a:p>
          <a:p>
            <a:pPr algn="ctr"/>
            <a:endParaRPr lang="en-US" sz="2800" b="1">
              <a:solidFill>
                <a:schemeClr val="bg1"/>
              </a:solidFill>
              <a:effectLst/>
              <a:latin typeface="Bookman Old Style" panose="02050604050505020204" pitchFamily="18" charset="0"/>
              <a:ea typeface="Calibri" panose="020F0502020204030204" pitchFamily="34" charset="0"/>
            </a:endParaRPr>
          </a:p>
          <a:p>
            <a:pPr algn="ctr"/>
            <a:endParaRPr lang="en-US" sz="2800" b="1">
              <a:solidFill>
                <a:schemeClr val="bg1"/>
              </a:solidFill>
              <a:latin typeface="Bookman Old Style" panose="02050604050505020204" pitchFamily="18" charset="0"/>
              <a:ea typeface="Calibri" panose="020F0502020204030204" pitchFamily="34" charset="0"/>
            </a:endParaRP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I make acknowledgement before you,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living and enduring King,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that you have returned my </a:t>
            </a:r>
            <a:r>
              <a:rPr lang="en-US" sz="2800" b="1" i="1">
                <a:solidFill>
                  <a:schemeClr val="bg1"/>
                </a:solidFill>
                <a:effectLst/>
                <a:latin typeface="Bookman Old Style" panose="02050604050505020204" pitchFamily="18" charset="0"/>
                <a:ea typeface="Calibri" panose="020F0502020204030204" pitchFamily="34" charset="0"/>
              </a:rPr>
              <a:t>neshama</a:t>
            </a:r>
            <a:r>
              <a:rPr lang="en-US" sz="2800" b="1">
                <a:solidFill>
                  <a:schemeClr val="bg1"/>
                </a:solidFill>
                <a:effectLst/>
                <a:latin typeface="Bookman Old Style" panose="02050604050505020204" pitchFamily="18" charset="0"/>
                <a:ea typeface="Calibri" panose="020F0502020204030204" pitchFamily="34" charset="0"/>
              </a:rPr>
              <a:t> to me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with compassion;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great is your faithfulness. </a:t>
            </a:r>
            <a:endParaRPr lang="en-US" sz="2800" b="1">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2671073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6F2FCC-0B00-431E-9770-F74ADE43D826}"/>
              </a:ext>
            </a:extLst>
          </p:cNvPr>
          <p:cNvSpPr txBox="1"/>
          <p:nvPr/>
        </p:nvSpPr>
        <p:spPr>
          <a:xfrm>
            <a:off x="0" y="0"/>
            <a:ext cx="12192000" cy="7257628"/>
          </a:xfrm>
          <a:prstGeom prst="rect">
            <a:avLst/>
          </a:prstGeom>
          <a:noFill/>
        </p:spPr>
        <p:txBody>
          <a:bodyPr wrap="square">
            <a:spAutoFit/>
          </a:bodyPr>
          <a:lstStyle/>
          <a:p>
            <a:pPr marL="457200" marR="0" indent="-457200" algn="ctr">
              <a:lnSpc>
                <a:spcPct val="107000"/>
              </a:lnSpc>
              <a:spcBef>
                <a:spcPts val="0"/>
              </a:spcBef>
              <a:spcAft>
                <a:spcPts val="800"/>
              </a:spcAft>
              <a:buFont typeface="Wingdings" panose="05000000000000000000" pitchFamily="2" charset="2"/>
              <a:buChar char="Ø"/>
            </a:pPr>
            <a:r>
              <a:rPr lang="en-US" sz="2200" b="1" u="sng">
                <a:solidFill>
                  <a:schemeClr val="bg1"/>
                </a:solidFill>
                <a:effectLst/>
                <a:latin typeface="Bookman Old Style" panose="02050604050505020204" pitchFamily="18" charset="0"/>
                <a:ea typeface="Calibri" panose="020F0502020204030204" pitchFamily="34" charset="0"/>
                <a:cs typeface="Ezra SIL" panose="02000400000000000000" pitchFamily="2" charset="-79"/>
              </a:rPr>
              <a:t>Zohar I:217b (Daniel Matt translation, modified)</a:t>
            </a:r>
          </a:p>
          <a:p>
            <a:pPr marR="0" algn="ctr">
              <a:lnSpc>
                <a:spcPct val="107000"/>
              </a:lnSpc>
              <a:spcBef>
                <a:spcPts val="0"/>
              </a:spcBef>
              <a:spcAft>
                <a:spcPts val="800"/>
              </a:spcAft>
            </a:pPr>
            <a:endParaRPr lang="en-US" b="1">
              <a:solidFill>
                <a:schemeClr val="bg1"/>
              </a:solidFill>
              <a:effectLst/>
              <a:latin typeface="+mj-lt"/>
              <a:ea typeface="Calibri" panose="020F0502020204030204" pitchFamily="34" charset="0"/>
              <a:cs typeface="Ezra SIL" panose="02000400000000000000" pitchFamily="2" charset="-79"/>
            </a:endParaRPr>
          </a:p>
          <a:p>
            <a:pPr marL="0" marR="0" algn="ctr" rtl="1">
              <a:lnSpc>
                <a:spcPct val="107000"/>
              </a:lnSpc>
              <a:spcBef>
                <a:spcPts val="0"/>
              </a:spcBef>
              <a:spcAft>
                <a:spcPts val="800"/>
              </a:spcAft>
            </a:pPr>
            <a:r>
              <a:rPr lang="he-IL" sz="2000" b="1">
                <a:solidFill>
                  <a:schemeClr val="bg1"/>
                </a:solidFill>
                <a:effectLst/>
                <a:latin typeface="Calibri  "/>
                <a:ea typeface="Calibri" panose="020F0502020204030204" pitchFamily="34" charset="0"/>
              </a:rPr>
              <a:t>בְּהַהוּא זִמְנָא דְּכָרוֹזָא כָּרִיז, כְּדֵין נָפַק חַד שַׁלְהוֹבָא מִסְּטַר צָפוֹן, וְאָזְלָא וְאִתּוֹקַד בִּנְהַר דִּינוּר, וּמִתְפָּרְשָׁא לְאַרְבַּע סִטְרֵי עַלְמָא, וְאוֹקִיד נִשְׁמַתְהוֹן דְּחַיָּיבַיָא. </a:t>
            </a:r>
            <a:endParaRPr lang="en-US" sz="2000" b="1">
              <a:solidFill>
                <a:schemeClr val="bg1"/>
              </a:solidFill>
              <a:effectLst/>
              <a:latin typeface="Calibri  "/>
              <a:ea typeface="Calibri" panose="020F0502020204030204" pitchFamily="34" charset="0"/>
            </a:endParaRPr>
          </a:p>
          <a:p>
            <a:pPr marL="0" marR="0" algn="ctr" rtl="1">
              <a:lnSpc>
                <a:spcPct val="107000"/>
              </a:lnSpc>
              <a:spcBef>
                <a:spcPts val="0"/>
              </a:spcBef>
              <a:spcAft>
                <a:spcPts val="800"/>
              </a:spcAft>
            </a:pPr>
            <a:endParaRPr lang="en-US" sz="2800" b="1">
              <a:solidFill>
                <a:schemeClr val="bg1"/>
              </a:solidFill>
              <a:latin typeface="Calibri  "/>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When the herald [of death] proclaims,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 flame issues from the side of the north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and blazes in the River of Fire, </a:t>
            </a:r>
          </a:p>
          <a:p>
            <a:pPr marL="0" marR="0" algn="ctr">
              <a:lnSpc>
                <a:spcPct val="150000"/>
              </a:lnSpc>
              <a:spcBef>
                <a:spcPts val="0"/>
              </a:spcBef>
              <a:spcAft>
                <a:spcPts val="800"/>
              </a:spcAft>
            </a:pPr>
            <a:r>
              <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rPr>
              <a:t>spreads out</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in the four dimensions of the world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and burns the souls of the wicked.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p>
          <a:p>
            <a:pPr marL="0" marR="0" algn="ctr" rtl="1">
              <a:lnSpc>
                <a:spcPct val="150000"/>
              </a:lnSpc>
              <a:spcBef>
                <a:spcPts val="0"/>
              </a:spcBef>
              <a:spcAft>
                <a:spcPts val="800"/>
              </a:spcAft>
            </a:pPr>
            <a:endPar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6501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A3E5E4-13B1-4BF9-94B9-6861DBA9456D}"/>
              </a:ext>
            </a:extLst>
          </p:cNvPr>
          <p:cNvSpPr txBox="1"/>
          <p:nvPr/>
        </p:nvSpPr>
        <p:spPr>
          <a:xfrm>
            <a:off x="95693" y="0"/>
            <a:ext cx="11834037" cy="6027547"/>
          </a:xfrm>
          <a:prstGeom prst="rect">
            <a:avLst/>
          </a:prstGeom>
          <a:noFill/>
        </p:spPr>
        <p:txBody>
          <a:bodyPr wrap="square">
            <a:spAutoFit/>
          </a:bodyPr>
          <a:lstStyle/>
          <a:p>
            <a:pPr algn="ctr">
              <a:spcAft>
                <a:spcPts val="800"/>
              </a:spcAft>
            </a:pPr>
            <a:r>
              <a:rPr lang="he-IL" sz="2800" b="1">
                <a:solidFill>
                  <a:schemeClr val="bg1"/>
                </a:solidFill>
                <a:effectLst/>
                <a:latin typeface="Calibri  "/>
                <a:ea typeface="Calibri" panose="020F0502020204030204" pitchFamily="34" charset="0"/>
              </a:rPr>
              <a:t>ו</a:t>
            </a:r>
            <a:r>
              <a:rPr lang="he-IL" sz="2200" b="1">
                <a:solidFill>
                  <a:schemeClr val="bg1"/>
                </a:solidFill>
                <a:effectLst/>
                <a:latin typeface="Calibri  "/>
                <a:ea typeface="Calibri" panose="020F0502020204030204" pitchFamily="34" charset="0"/>
              </a:rPr>
              <a:t>ְנָפַק הַהוּא שַׁלְהוֹבָא, וְסָלְקָא וְנָחֲתָא בְּעַלְמָא. וְהַהוּא שַׁלְהוֹבָא מָטָא בְּגַדְפוֹי דְתַרְנְגוֹלָא אוּכְמָא, וּבָטַשׁ בְּגַדְפוֹי, וְקָרֵי בְּפִתְחָא בֵּין תַּרְעֵי:</a:t>
            </a:r>
            <a:endParaRPr lang="en-US" sz="2200" b="1">
              <a:solidFill>
                <a:schemeClr val="bg1"/>
              </a:solidFill>
              <a:effectLst/>
              <a:latin typeface="Calibri  "/>
              <a:ea typeface="Calibri" panose="020F0502020204030204" pitchFamily="34" charset="0"/>
            </a:endParaRPr>
          </a:p>
          <a:p>
            <a:pPr marL="0" marR="0" algn="ctr">
              <a:lnSpc>
                <a:spcPct val="150000"/>
              </a:lnSpc>
              <a:spcBef>
                <a:spcPts val="0"/>
              </a:spcBef>
              <a:spcAft>
                <a:spcPts val="800"/>
              </a:spcAft>
            </a:pPr>
            <a:endPar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That flame shoots forth,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up and down through the world,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and reaches the wings of the black rooster,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striking its wings,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and it crows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at the opening between the gates. </a:t>
            </a:r>
          </a:p>
        </p:txBody>
      </p:sp>
    </p:spTree>
    <p:extLst>
      <p:ext uri="{BB962C8B-B14F-4D97-AF65-F5344CB8AC3E}">
        <p14:creationId xmlns:p14="http://schemas.microsoft.com/office/powerpoint/2010/main" val="1889575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E249587-B722-403F-B5FD-78A99AACC4DC}"/>
              </a:ext>
            </a:extLst>
          </p:cNvPr>
          <p:cNvSpPr txBox="1"/>
          <p:nvPr/>
        </p:nvSpPr>
        <p:spPr>
          <a:xfrm>
            <a:off x="0" y="1"/>
            <a:ext cx="12192000" cy="6921831"/>
          </a:xfrm>
          <a:prstGeom prst="rect">
            <a:avLst/>
          </a:prstGeom>
          <a:noFill/>
        </p:spPr>
        <p:txBody>
          <a:bodyPr wrap="square">
            <a:spAutoFit/>
          </a:bodyPr>
          <a:lstStyle/>
          <a:p>
            <a:pPr algn="ctr" rtl="1">
              <a:lnSpc>
                <a:spcPct val="107000"/>
              </a:lnSpc>
              <a:spcAft>
                <a:spcPts val="800"/>
              </a:spcAft>
            </a:pPr>
            <a:r>
              <a:rPr lang="he-IL" sz="2800" b="1">
                <a:solidFill>
                  <a:schemeClr val="bg1"/>
                </a:solidFill>
                <a:effectLst/>
                <a:latin typeface="Bookman Old Style" panose="02050604050505020204" pitchFamily="18" charset="0"/>
                <a:ea typeface="Calibri" panose="020F0502020204030204" pitchFamily="34" charset="0"/>
              </a:rPr>
              <a:t>ז</a:t>
            </a:r>
            <a:r>
              <a:rPr lang="he-IL" b="1">
                <a:solidFill>
                  <a:schemeClr val="bg1"/>
                </a:solidFill>
                <a:effectLst/>
                <a:latin typeface="Bookman Old Style" panose="02050604050505020204" pitchFamily="18" charset="0"/>
                <a:ea typeface="Calibri" panose="020F0502020204030204" pitchFamily="34" charset="0"/>
              </a:rPr>
              <a:t>ִמְנָא קַדְמָאָה קָרֵי וְאָמַר, (מלאכי ג) הִנֵּה יוֹם בָּא לה' בּוֹעֵר כַּתַּנּוּר וְגו'. זִמְנָא תִּנְיָינָא קָרֵי וְאָמַר, (עמוס ד) כִּי הִנֵּה יוֹצֵר הָרִים וּבוֹרֵא רוּחַ וּמַגִּיד לְאָדָם מַה שֵּׂחוֹ. וְהַהִיא שַׁעֲתָּא, יָתִיב בַּר נָשׁ בְּעוֹבָדוֹי, דְּסָהֲדִין קַמֵּיהּ, וְהוּא אוֹדֵי עֲלַיְיהוּ. זִמְנָא תְּלִיתָאָה, כַּד בָּעְיָין לְאֲפָקָא נִשְׁמָתֵיהּ מִנֵּיהּ, קָרֵי תַּרְנְגוֹלָא וְאָמַר, (ירמיה י) מִי לֹא יִירָאֲךָ מֶלֶךְ הַגּוֹיִם כִּי לְךָ יָאָתָה וְגו’:</a:t>
            </a:r>
            <a:endParaRPr lang="en-US" b="1">
              <a:solidFill>
                <a:schemeClr val="bg1"/>
              </a:solidFill>
              <a:effectLst/>
              <a:latin typeface="Bookman Old Style" panose="02050604050505020204" pitchFamily="18" charset="0"/>
              <a:ea typeface="Calibri" panose="020F0502020204030204" pitchFamily="34" charset="0"/>
            </a:endParaRPr>
          </a:p>
          <a:p>
            <a:pPr marL="0" marR="0" algn="ctr" rtl="1">
              <a:lnSpc>
                <a:spcPct val="150000"/>
              </a:lnSpc>
              <a:spcBef>
                <a:spcPts val="0"/>
              </a:spcBef>
              <a:spcAft>
                <a:spcPts val="800"/>
              </a:spcAft>
            </a:pPr>
            <a:endParaRPr lang="en-US" sz="2800" b="1">
              <a:solidFill>
                <a:schemeClr val="bg1"/>
              </a:solidFill>
              <a:latin typeface="Bookman Old Style" panose="02050604050505020204" pitchFamily="18" charset="0"/>
              <a:ea typeface="Calibri" panose="020F0502020204030204" pitchFamily="34" charset="0"/>
              <a:cs typeface="Ezra SIL" panose="02000400000000000000" pitchFamily="2" charset="-79"/>
            </a:endParaRP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 first time it cries: </a:t>
            </a:r>
          </a:p>
          <a:p>
            <a:pPr algn="ctr">
              <a:lnSpc>
                <a:spcPct val="150000"/>
              </a:lnSpc>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“See, the day for YHVH</a:t>
            </a:r>
            <a:r>
              <a:rPr lang="he-IL"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is coming,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burning like a furnace…” (~Malachi 3: 19).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 second time it cries: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“For see, He forms mountains and creates wind,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and declares to a person their own thoughts” (Amos 4: 13). </a:t>
            </a:r>
          </a:p>
          <a:p>
            <a:pPr marL="0" marR="0" algn="ctr" rtl="1">
              <a:lnSpc>
                <a:spcPct val="107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602126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0C3321-C823-4436-A38D-B5B45305FA64}"/>
              </a:ext>
            </a:extLst>
          </p:cNvPr>
          <p:cNvSpPr txBox="1"/>
          <p:nvPr/>
        </p:nvSpPr>
        <p:spPr>
          <a:xfrm>
            <a:off x="308225" y="92467"/>
            <a:ext cx="11883775" cy="5155514"/>
          </a:xfrm>
          <a:prstGeom prst="rect">
            <a:avLst/>
          </a:prstGeom>
          <a:noFill/>
        </p:spPr>
        <p:txBody>
          <a:bodyPr wrap="square">
            <a:spAutoFit/>
          </a:bodyPr>
          <a:lstStyle/>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At that moment, a person sits among his deeds,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which testify before him,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and he confesses them.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 third time, as they are about to extract his soul,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 rooster cries: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“Who would not fear You, O King of the nations?…”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(Jeremiah 10: 7). </a:t>
            </a:r>
          </a:p>
        </p:txBody>
      </p:sp>
    </p:spTree>
    <p:extLst>
      <p:ext uri="{BB962C8B-B14F-4D97-AF65-F5344CB8AC3E}">
        <p14:creationId xmlns:p14="http://schemas.microsoft.com/office/powerpoint/2010/main" val="180940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FFA673-DB01-429E-B168-1E114E77692F}"/>
              </a:ext>
            </a:extLst>
          </p:cNvPr>
          <p:cNvSpPr txBox="1"/>
          <p:nvPr/>
        </p:nvSpPr>
        <p:spPr>
          <a:xfrm>
            <a:off x="133564" y="154113"/>
            <a:ext cx="11866652" cy="6727419"/>
          </a:xfrm>
          <a:prstGeom prst="rect">
            <a:avLst/>
          </a:prstGeom>
          <a:noFill/>
        </p:spPr>
        <p:txBody>
          <a:bodyPr wrap="square">
            <a:spAutoFit/>
          </a:bodyPr>
          <a:lstStyle/>
          <a:p>
            <a:pPr marL="0" marR="0" algn="ctr">
              <a:lnSpc>
                <a:spcPct val="107000"/>
              </a:lnSpc>
              <a:spcBef>
                <a:spcPts val="0"/>
              </a:spcBef>
              <a:spcAft>
                <a:spcPts val="800"/>
              </a:spcAft>
            </a:pPr>
            <a:r>
              <a:rPr lang="en-US" sz="2800" b="1">
                <a:solidFill>
                  <a:schemeClr val="bg1"/>
                </a:solidFill>
                <a:latin typeface="Copperplate Gothic Bold" panose="020E0705020206020404" pitchFamily="34" charset="0"/>
                <a:ea typeface="Calibri" panose="020F0502020204030204" pitchFamily="34" charset="0"/>
                <a:cs typeface="Arial" panose="020B0604020202020204" pitchFamily="34" charset="0"/>
              </a:rPr>
              <a:t>II. Is</a:t>
            </a:r>
            <a:r>
              <a:rPr lang="en-US" sz="28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rPr>
              <a:t> Death Inextricable from the Human Condition </a:t>
            </a:r>
          </a:p>
          <a:p>
            <a:pPr marL="0" marR="0" algn="ctr">
              <a:lnSpc>
                <a:spcPct val="107000"/>
              </a:lnSpc>
              <a:spcBef>
                <a:spcPts val="0"/>
              </a:spcBef>
              <a:spcAft>
                <a:spcPts val="800"/>
              </a:spcAft>
            </a:pPr>
            <a:r>
              <a:rPr lang="en-US" sz="28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rPr>
              <a:t>or Was It </a:t>
            </a:r>
            <a:r>
              <a:rPr lang="en-US" sz="2800" b="1">
                <a:solidFill>
                  <a:schemeClr val="bg1"/>
                </a:solidFill>
                <a:latin typeface="Copperplate Gothic Bold" panose="020E0705020206020404" pitchFamily="34" charset="0"/>
                <a:ea typeface="Calibri" panose="020F0502020204030204" pitchFamily="34" charset="0"/>
                <a:cs typeface="Arial" panose="020B0604020202020204" pitchFamily="34" charset="0"/>
              </a:rPr>
              <a:t>due to the Original Sin?</a:t>
            </a:r>
          </a:p>
          <a:p>
            <a:pPr marL="0" marR="0" algn="ctr">
              <a:lnSpc>
                <a:spcPct val="107000"/>
              </a:lnSpc>
              <a:spcBef>
                <a:spcPts val="0"/>
              </a:spcBef>
              <a:spcAft>
                <a:spcPts val="800"/>
              </a:spcAft>
            </a:pPr>
            <a:endPar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endParaRPr>
          </a:p>
          <a:p>
            <a:pPr marL="342900" marR="0" indent="-342900" algn="ctr">
              <a:lnSpc>
                <a:spcPct val="107000"/>
              </a:lnSpc>
              <a:spcBef>
                <a:spcPts val="0"/>
              </a:spcBef>
              <a:spcAft>
                <a:spcPts val="800"/>
              </a:spcAft>
              <a:buFont typeface="Wingdings" panose="05000000000000000000" pitchFamily="2" charset="2"/>
              <a:buChar char="Ø"/>
            </a:pPr>
            <a:r>
              <a:rPr lang="en-US" sz="2200" b="1" u="sng">
                <a:solidFill>
                  <a:schemeClr val="bg1"/>
                </a:solidFill>
                <a:latin typeface="Bookman Old Style" panose="02050604050505020204" pitchFamily="18" charset="0"/>
                <a:ea typeface="Calibri" panose="020F0502020204030204" pitchFamily="34" charset="0"/>
                <a:cs typeface="Arial" panose="020B0604020202020204" pitchFamily="34" charset="0"/>
              </a:rPr>
              <a:t>Breishit 2:17</a:t>
            </a:r>
            <a:endPar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he-IL" sz="2800" b="1">
                <a:solidFill>
                  <a:schemeClr val="bg1"/>
                </a:solidFill>
                <a:latin typeface="Bookman Old Style" panose="02050604050505020204" pitchFamily="18" charset="0"/>
                <a:ea typeface="Calibri" panose="020F0502020204030204" pitchFamily="34" charset="0"/>
                <a:cs typeface="Arial" panose="020B0604020202020204" pitchFamily="34" charset="0"/>
              </a:rPr>
              <a:t>וּמֵעֵץ הַדַּעַת טוֹב וָרָע לֹא תֹאכַל מִמֶּנּוּ כִּי בְּיוֹם אֲכָלְךָ מִמֶּנּוּ מוֹת תָּמוּת:</a:t>
            </a:r>
            <a:endPar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i="0">
                <a:solidFill>
                  <a:srgbClr val="000000"/>
                </a:solidFill>
                <a:effectLst/>
                <a:latin typeface="Bookman Old Style" panose="02050604050505020204" pitchFamily="18" charset="0"/>
              </a:rPr>
              <a:t>But of the tree of the knowledge of good and evil, </a:t>
            </a:r>
          </a:p>
          <a:p>
            <a:pPr marL="0" marR="0" algn="ctr">
              <a:lnSpc>
                <a:spcPct val="150000"/>
              </a:lnSpc>
              <a:spcBef>
                <a:spcPts val="0"/>
              </a:spcBef>
              <a:spcAft>
                <a:spcPts val="800"/>
              </a:spcAft>
            </a:pPr>
            <a:r>
              <a:rPr lang="en-US" sz="2800" b="1" i="0">
                <a:solidFill>
                  <a:srgbClr val="000000"/>
                </a:solidFill>
                <a:effectLst/>
                <a:latin typeface="Bookman Old Style" panose="02050604050505020204" pitchFamily="18" charset="0"/>
              </a:rPr>
              <a:t>thou shalt not eat of it: </a:t>
            </a:r>
          </a:p>
          <a:p>
            <a:pPr marL="0" marR="0" algn="ctr">
              <a:lnSpc>
                <a:spcPct val="150000"/>
              </a:lnSpc>
              <a:spcBef>
                <a:spcPts val="0"/>
              </a:spcBef>
              <a:spcAft>
                <a:spcPts val="800"/>
              </a:spcAft>
            </a:pPr>
            <a:r>
              <a:rPr lang="en-US" sz="2800" b="1">
                <a:solidFill>
                  <a:srgbClr val="000000"/>
                </a:solidFill>
                <a:latin typeface="Bookman Old Style" panose="02050604050505020204" pitchFamily="18" charset="0"/>
              </a:rPr>
              <a:t>f</a:t>
            </a:r>
            <a:r>
              <a:rPr lang="en-US" sz="2800" b="1" i="0">
                <a:solidFill>
                  <a:srgbClr val="000000"/>
                </a:solidFill>
                <a:effectLst/>
                <a:latin typeface="Bookman Old Style" panose="02050604050505020204" pitchFamily="18" charset="0"/>
              </a:rPr>
              <a:t>or, in the day that thou eatest thereof, </a:t>
            </a:r>
          </a:p>
          <a:p>
            <a:pPr marL="0" marR="0" algn="ctr">
              <a:lnSpc>
                <a:spcPct val="150000"/>
              </a:lnSpc>
              <a:spcBef>
                <a:spcPts val="0"/>
              </a:spcBef>
              <a:spcAft>
                <a:spcPts val="800"/>
              </a:spcAft>
            </a:pPr>
            <a:r>
              <a:rPr lang="en-US" sz="2800" b="1" i="0">
                <a:solidFill>
                  <a:srgbClr val="000000"/>
                </a:solidFill>
                <a:effectLst/>
                <a:latin typeface="Bookman Old Style" panose="02050604050505020204" pitchFamily="18" charset="0"/>
              </a:rPr>
              <a:t>thou shalt surely die.</a:t>
            </a:r>
            <a:endPar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2300" b="1">
              <a:solidFill>
                <a:schemeClr val="bg1"/>
              </a:solidFill>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5238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0A2CB-ABD6-4B28-9F91-4AC5081B1859}"/>
              </a:ext>
            </a:extLst>
          </p:cNvPr>
          <p:cNvSpPr txBox="1"/>
          <p:nvPr/>
        </p:nvSpPr>
        <p:spPr>
          <a:xfrm>
            <a:off x="71919" y="0"/>
            <a:ext cx="12031038" cy="4219617"/>
          </a:xfrm>
          <a:prstGeom prst="rect">
            <a:avLst/>
          </a:prstGeom>
          <a:noFill/>
        </p:spPr>
        <p:txBody>
          <a:bodyPr wrap="square">
            <a:spAutoFit/>
          </a:bodyPr>
          <a:lstStyle/>
          <a:p>
            <a:pPr marL="342900" marR="0" indent="-342900" algn="ctr">
              <a:lnSpc>
                <a:spcPct val="107000"/>
              </a:lnSpc>
              <a:spcBef>
                <a:spcPts val="0"/>
              </a:spcBef>
              <a:spcAft>
                <a:spcPts val="800"/>
              </a:spcAft>
              <a:buFont typeface="Wingdings" panose="05000000000000000000" pitchFamily="2" charset="2"/>
              <a:buChar char="Ø"/>
            </a:pPr>
            <a:r>
              <a:rPr lang="en-US" sz="2200" b="1" u="sng">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Ramban (1194-1270), Commentary on the Torah</a:t>
            </a:r>
            <a:endParaRPr lang="en-US" sz="2200" u="sng">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R="0" algn="ctr">
              <a:lnSpc>
                <a:spcPct val="107000"/>
              </a:lnSpc>
              <a:spcBef>
                <a:spcPts val="0"/>
              </a:spcBef>
              <a:spcAft>
                <a:spcPts val="800"/>
              </a:spcAft>
            </a:pPr>
            <a:endParaRPr lang="en-US" sz="2200" u="sng">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r>
              <a:rPr lang="he-IL" sz="2800" b="1" i="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ביום אכלך ממנו מות תמות </a:t>
            </a:r>
            <a:r>
              <a:rPr lang="he-IL"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בעת שתאכל ממנו תהיה בן מות</a:t>
            </a:r>
            <a:endPar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i="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“In the day that thou eatest thereof”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from the time you eat of it, </a:t>
            </a:r>
          </a:p>
          <a:p>
            <a:pPr marL="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you will become mortal</a:t>
            </a:r>
            <a:endPar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9550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903D30B7-ADA9-4EA4-93B2-C94989143188}"/>
              </a:ext>
            </a:extLst>
          </p:cNvPr>
          <p:cNvSpPr txBox="1"/>
          <p:nvPr/>
        </p:nvSpPr>
        <p:spPr>
          <a:xfrm>
            <a:off x="71919" y="0"/>
            <a:ext cx="12120081" cy="5978175"/>
          </a:xfrm>
          <a:prstGeom prst="rect">
            <a:avLst/>
          </a:prstGeom>
          <a:noFill/>
        </p:spPr>
        <p:txBody>
          <a:bodyPr wrap="square" rtlCol="0">
            <a:spAutoFit/>
          </a:bodyPr>
          <a:lstStyle/>
          <a:p>
            <a:pPr marL="457200" marR="0" indent="-457200" algn="ctr">
              <a:lnSpc>
                <a:spcPct val="107000"/>
              </a:lnSpc>
              <a:spcBef>
                <a:spcPts val="0"/>
              </a:spcBef>
              <a:spcAft>
                <a:spcPts val="800"/>
              </a:spcAft>
              <a:buFont typeface="Wingdings" panose="05000000000000000000" pitchFamily="2" charset="2"/>
              <a:buChar char="Ø"/>
            </a:pPr>
            <a:r>
              <a:rPr lang="en-US" sz="2200" b="1" u="sng">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Talmud Shabbat 55a-b</a:t>
            </a:r>
          </a:p>
          <a:p>
            <a:pPr marL="457200" marR="0" indent="-457200" algn="ctr">
              <a:lnSpc>
                <a:spcPct val="107000"/>
              </a:lnSpc>
              <a:spcBef>
                <a:spcPts val="0"/>
              </a:spcBef>
              <a:spcAft>
                <a:spcPts val="800"/>
              </a:spcAft>
              <a:buFont typeface="Wingdings" panose="05000000000000000000" pitchFamily="2" charset="2"/>
              <a:buChar char="Ø"/>
            </a:pPr>
            <a:endParaRPr lang="en-US" sz="2200" b="1" u="sng">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he-IL"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אמר רב אמי אין מיתה בלא חטא ואין יסורין בלא עון אין מיתה בלא חטא דכתיב הנפש החוטאת היא תמות בן לא ישא בעון האב ואב לא ישא בעון הבן</a:t>
            </a:r>
            <a:r>
              <a:rPr lang="en-US"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t>
            </a:r>
          </a:p>
          <a:p>
            <a:pPr marL="0" marR="0" algn="ctr" rtl="1">
              <a:lnSpc>
                <a:spcPct val="107000"/>
              </a:lnSpc>
              <a:spcBef>
                <a:spcPts val="0"/>
              </a:spcBef>
              <a:spcAft>
                <a:spcPts val="800"/>
              </a:spcAft>
            </a:pPr>
            <a:endPar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Rav Ami said: “There is no death without sin …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as it is written: ‘The soul that sins, it shall die.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 son shall not bear the iniquity of the father,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neither shall the father </a:t>
            </a:r>
          </a:p>
          <a:p>
            <a:pPr marL="0" marR="0" algn="ctr" rtl="1">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bear the iniquity of the son…’ [Yehezkel 18:20]…”</a:t>
            </a:r>
          </a:p>
        </p:txBody>
      </p:sp>
    </p:spTree>
    <p:extLst>
      <p:ext uri="{BB962C8B-B14F-4D97-AF65-F5344CB8AC3E}">
        <p14:creationId xmlns:p14="http://schemas.microsoft.com/office/powerpoint/2010/main" val="2132898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DB7728-0D64-4264-890D-27C040DB5BB9}"/>
              </a:ext>
            </a:extLst>
          </p:cNvPr>
          <p:cNvSpPr txBox="1"/>
          <p:nvPr/>
        </p:nvSpPr>
        <p:spPr>
          <a:xfrm>
            <a:off x="92467" y="71919"/>
            <a:ext cx="11979668" cy="6933180"/>
          </a:xfrm>
          <a:prstGeom prst="rect">
            <a:avLst/>
          </a:prstGeom>
          <a:noFill/>
        </p:spPr>
        <p:txBody>
          <a:bodyPr wrap="square">
            <a:spAutoFit/>
          </a:bodyPr>
          <a:lstStyle/>
          <a:p>
            <a:pPr marL="0" marR="0" algn="ctr" rtl="1">
              <a:spcBef>
                <a:spcPts val="0"/>
              </a:spcBef>
              <a:spcAft>
                <a:spcPts val="800"/>
              </a:spcAft>
            </a:pPr>
            <a:r>
              <a:rPr lang="he-IL" sz="20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מיתיבי אמרו מלאכי השרת לפני הקדוש ברוך הוא רבונו של עולם מפני מה קנסת מיתה על אדם הראשון אמר להם מצוה קלה צויתיו ועבר עליה אמרו לו והלא משה ואהרן שקיימו כל התורה כולה ומתו אמר להם מקרה אחד לצדיק ולרשע לטוב וגו’</a:t>
            </a:r>
            <a:r>
              <a:rPr lang="en-US" sz="20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t>
            </a:r>
            <a:endParaRPr lang="he-IL" sz="20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spcBef>
                <a:spcPts val="0"/>
              </a:spcBef>
              <a:spcAft>
                <a:spcPts val="800"/>
              </a:spcAft>
            </a:pPr>
            <a:endParaRPr lang="en-US" sz="20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algn="ctr" rtl="1">
              <a:lnSpc>
                <a:spcPct val="150000"/>
              </a:lnSpc>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 objection was raised </a:t>
            </a: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[from a Baraita]: </a:t>
            </a:r>
          </a:p>
          <a:p>
            <a:pPr algn="ctr">
              <a:lnSpc>
                <a:spcPct val="150000"/>
              </a:lnSpc>
              <a:spcAft>
                <a:spcPts val="800"/>
              </a:spcAft>
            </a:pP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 ministering angels said before the Blessed Holy One: “Master of the Universe, why did You penalize Adam with</a:t>
            </a: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death?” He said to them: “I gave him a simple mitzva, and he violated it.” They said to Him: “Did not Moses and Aaron, who observed the whole Torah in its entirety,</a:t>
            </a: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die?”</a:t>
            </a: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p>
          <a:p>
            <a:pPr algn="ctr">
              <a:lnSpc>
                <a:spcPct val="150000"/>
              </a:lnSpc>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He responded:</a:t>
            </a: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there is but one fate </a:t>
            </a:r>
          </a:p>
          <a:p>
            <a:pPr algn="ctr">
              <a:lnSpc>
                <a:spcPct val="150000"/>
              </a:lnSpc>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for the righteous and the wicked…’  ” </a:t>
            </a: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t>
            </a:r>
            <a:r>
              <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rPr>
              <a:t>Kohelet</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9:2]….</a:t>
            </a:r>
          </a:p>
        </p:txBody>
      </p:sp>
    </p:spTree>
    <p:extLst>
      <p:ext uri="{BB962C8B-B14F-4D97-AF65-F5344CB8AC3E}">
        <p14:creationId xmlns:p14="http://schemas.microsoft.com/office/powerpoint/2010/main" val="2758611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FFC878-A69C-4819-9BC9-A50CA20CE667}"/>
              </a:ext>
            </a:extLst>
          </p:cNvPr>
          <p:cNvSpPr txBox="1"/>
          <p:nvPr/>
        </p:nvSpPr>
        <p:spPr>
          <a:xfrm>
            <a:off x="56508" y="71919"/>
            <a:ext cx="12078984" cy="5276253"/>
          </a:xfrm>
          <a:prstGeom prst="rect">
            <a:avLst/>
          </a:prstGeom>
          <a:noFill/>
        </p:spPr>
        <p:txBody>
          <a:bodyPr wrap="square">
            <a:spAutoFit/>
          </a:bodyPr>
          <a:lstStyle/>
          <a:p>
            <a:pPr marL="0" marR="0" algn="ctr" rtl="1">
              <a:lnSpc>
                <a:spcPct val="107000"/>
              </a:lnSpc>
              <a:spcBef>
                <a:spcPts val="0"/>
              </a:spcBef>
              <a:spcAft>
                <a:spcPts val="800"/>
              </a:spcAft>
            </a:pPr>
            <a:r>
              <a:rPr lang="en-US" sz="1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endParaRPr lang="en-US" sz="2200">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he-IL"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מיתיבי ארבעה מתו בעטיו של נחש ואלו הן בנימין בן יעקב ועמרם אבי משה וישי אבי דוד וכלאב בן דוד</a:t>
            </a:r>
            <a:endParaRPr lang="en-US"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endParaRPr lang="en-US" b="1">
              <a:solidFill>
                <a:schemeClr val="bg1"/>
              </a:solidFill>
              <a:latin typeface="Bookman Old Style" panose="02050604050505020204" pitchFamily="18" charset="0"/>
              <a:ea typeface="Calibri" panose="020F0502020204030204" pitchFamily="34" charset="0"/>
              <a:cs typeface="Arial" panose="020B0604020202020204" pitchFamily="34" charset="0"/>
            </a:endParaRPr>
          </a:p>
          <a:p>
            <a:pPr algn="ctr" rtl="1">
              <a:lnSpc>
                <a:spcPct val="150000"/>
              </a:lnSpc>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 objection was raised </a:t>
            </a: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[from a Baraita]:</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p>
          <a:p>
            <a:pPr algn="ctr" rtl="1">
              <a:lnSpc>
                <a:spcPct val="150000"/>
              </a:lnSpc>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“Four people died </a:t>
            </a: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[solely] </a:t>
            </a:r>
          </a:p>
          <a:p>
            <a:pPr algn="ctr" rtl="1">
              <a:lnSpc>
                <a:spcPct val="150000"/>
              </a:lnSpc>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due to the counsel of the Serpent </a:t>
            </a:r>
            <a:r>
              <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[to Adam].</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p>
          <a:p>
            <a:pPr algn="ctr" rtl="1">
              <a:lnSpc>
                <a:spcPct val="150000"/>
              </a:lnSpc>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And they are: Benjamin, son of Jacob; Amram, father of Moses; Yishai, father of David; and Kila</a:t>
            </a:r>
            <a:r>
              <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rPr>
              <a:t>v</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son of David….”….</a:t>
            </a:r>
            <a:endParaRPr lang="en-US" sz="2800">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endParaRPr lang="en-US" sz="1800">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454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D02B1D-4858-4878-ACE5-34705653E907}"/>
              </a:ext>
            </a:extLst>
          </p:cNvPr>
          <p:cNvSpPr txBox="1"/>
          <p:nvPr/>
        </p:nvSpPr>
        <p:spPr>
          <a:xfrm>
            <a:off x="0" y="-1"/>
            <a:ext cx="12380360" cy="6863417"/>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US" sz="4000">
              <a:solidFill>
                <a:schemeClr val="bg1"/>
              </a:solidFill>
              <a:latin typeface="Copperplate Gothic Bold" panose="020E0705020206020404" pitchFamily="34" charset="0"/>
            </a:endParaRPr>
          </a:p>
          <a:p>
            <a:endParaRPr lang="en-US" sz="4000">
              <a:solidFill>
                <a:schemeClr val="bg1"/>
              </a:solidFill>
              <a:latin typeface="Copperplate Gothic Bold" panose="020E0705020206020404" pitchFamily="34" charset="0"/>
            </a:endParaRPr>
          </a:p>
          <a:p>
            <a:endParaRPr lang="en-US" sz="4000">
              <a:solidFill>
                <a:schemeClr val="bg1"/>
              </a:solidFill>
              <a:latin typeface="Copperplate Gothic Bold" panose="020E0705020206020404" pitchFamily="34" charset="0"/>
            </a:endParaRPr>
          </a:p>
          <a:p>
            <a:endParaRPr lang="en-US" sz="4000">
              <a:solidFill>
                <a:schemeClr val="bg1"/>
              </a:solidFill>
              <a:latin typeface="Copperplate Gothic Bold" panose="020E0705020206020404" pitchFamily="34" charset="0"/>
            </a:endParaRPr>
          </a:p>
          <a:p>
            <a:endParaRPr lang="en-US" sz="4000">
              <a:solidFill>
                <a:schemeClr val="bg1"/>
              </a:solidFill>
              <a:latin typeface="Copperplate Gothic Bold" panose="020E0705020206020404" pitchFamily="34" charset="0"/>
            </a:endParaRPr>
          </a:p>
          <a:p>
            <a:pPr algn="ctr"/>
            <a:r>
              <a:rPr lang="en-US" sz="4000">
                <a:solidFill>
                  <a:schemeClr val="bg1"/>
                </a:solidFill>
                <a:latin typeface="Copperplate Gothic Bold" panose="020E0705020206020404" pitchFamily="34" charset="0"/>
              </a:rPr>
              <a:t>903 Paths</a:t>
            </a: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p:txBody>
      </p:sp>
    </p:spTree>
    <p:extLst>
      <p:ext uri="{BB962C8B-B14F-4D97-AF65-F5344CB8AC3E}">
        <p14:creationId xmlns:p14="http://schemas.microsoft.com/office/powerpoint/2010/main" val="2620153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DB1BA4-F5CB-4DBA-BC6E-026EB8DB50E4}"/>
              </a:ext>
            </a:extLst>
          </p:cNvPr>
          <p:cNvSpPr txBox="1"/>
          <p:nvPr/>
        </p:nvSpPr>
        <p:spPr>
          <a:xfrm>
            <a:off x="0" y="0"/>
            <a:ext cx="12191999" cy="6863417"/>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endPar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endParaRPr>
          </a:p>
          <a:p>
            <a:pPr algn="ctr"/>
            <a:endPar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endParaRPr>
          </a:p>
          <a:p>
            <a:pPr algn="ctr"/>
            <a:endPar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endParaRPr>
          </a:p>
          <a:p>
            <a:pPr algn="ctr"/>
            <a:r>
              <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rPr>
              <a:t>Original Sin </a:t>
            </a:r>
          </a:p>
          <a:p>
            <a:pPr algn="ctr"/>
            <a:r>
              <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rPr>
              <a:t>and Death </a:t>
            </a:r>
          </a:p>
          <a:p>
            <a:pPr algn="ctr"/>
            <a:r>
              <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rPr>
              <a:t>in the </a:t>
            </a:r>
          </a:p>
          <a:p>
            <a:pPr algn="ctr"/>
            <a:r>
              <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rPr>
              <a:t>Divine Realm</a:t>
            </a:r>
          </a:p>
          <a:p>
            <a:pPr algn="ctr"/>
            <a:endPar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endParaRPr>
          </a:p>
          <a:p>
            <a:pPr algn="ctr"/>
            <a:endPar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endParaRPr>
          </a:p>
          <a:p>
            <a:pPr algn="ctr"/>
            <a:endPar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endParaRPr>
          </a:p>
          <a:p>
            <a:pPr algn="ctr"/>
            <a:endParaRPr lang="en-US" sz="4000" b="1">
              <a:solidFill>
                <a:schemeClr val="bg1"/>
              </a:solidFill>
              <a:latin typeface="Copperplate Gothic Bold" panose="020E0705020206020404" pitchFamily="34" charset="0"/>
              <a:ea typeface="Calibri" panose="020F0502020204030204" pitchFamily="34" charset="0"/>
              <a:cs typeface="Ezra SIL" panose="02000400000000000000" pitchFamily="2" charset="-79"/>
            </a:endParaRPr>
          </a:p>
        </p:txBody>
      </p:sp>
    </p:spTree>
    <p:extLst>
      <p:ext uri="{BB962C8B-B14F-4D97-AF65-F5344CB8AC3E}">
        <p14:creationId xmlns:p14="http://schemas.microsoft.com/office/powerpoint/2010/main" val="3564241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890221-C615-48C3-B518-F480902A92CA}"/>
              </a:ext>
            </a:extLst>
          </p:cNvPr>
          <p:cNvSpPr txBox="1"/>
          <p:nvPr/>
        </p:nvSpPr>
        <p:spPr>
          <a:xfrm>
            <a:off x="102742" y="71919"/>
            <a:ext cx="12089258" cy="6678751"/>
          </a:xfrm>
          <a:prstGeom prst="rect">
            <a:avLst/>
          </a:prstGeom>
          <a:noFill/>
        </p:spPr>
        <p:txBody>
          <a:bodyPr wrap="square">
            <a:spAutoFit/>
          </a:bodyPr>
          <a:lstStyle/>
          <a:p>
            <a:pPr algn="ctr"/>
            <a:r>
              <a:rPr lang="en-US" sz="2600" b="1">
                <a:solidFill>
                  <a:schemeClr val="bg1"/>
                </a:solidFill>
                <a:latin typeface="Copperplate Gothic Bold" panose="020E0705020206020404" pitchFamily="34" charset="0"/>
                <a:ea typeface="Calibri" panose="020F0502020204030204" pitchFamily="34" charset="0"/>
                <a:cs typeface="Ezra SIL" panose="02000400000000000000" pitchFamily="2" charset="-79"/>
              </a:rPr>
              <a:t> </a:t>
            </a:r>
            <a:r>
              <a:rPr lang="en-US" sz="2200" b="1" u="sng">
                <a:solidFill>
                  <a:schemeClr val="bg1"/>
                </a:solidFill>
                <a:latin typeface="Bookman Old Style" panose="02050604050505020204" pitchFamily="18" charset="0"/>
                <a:ea typeface="Calibri" panose="020F0502020204030204" pitchFamily="34" charset="0"/>
                <a:cs typeface="Ezra SIL" panose="02000400000000000000" pitchFamily="2" charset="-79"/>
              </a:rPr>
              <a:t>Zohar I:53a</a:t>
            </a:r>
          </a:p>
          <a:p>
            <a:pPr algn="ctr"/>
            <a:endParaRPr lang="en-US" sz="2800" b="1">
              <a:solidFill>
                <a:schemeClr val="bg1"/>
              </a:solidFill>
              <a:effectLst/>
              <a:latin typeface="Bookman Old Style" panose="02050604050505020204" pitchFamily="18" charset="0"/>
              <a:ea typeface="Calibri" panose="020F0502020204030204" pitchFamily="34" charset="0"/>
              <a:cs typeface="Ezra SIL" panose="02000400000000000000" pitchFamily="2" charset="-79"/>
            </a:endParaRPr>
          </a:p>
          <a:p>
            <a:pPr algn="ctr"/>
            <a:r>
              <a:rPr lang="he-IL" sz="2200" b="1">
                <a:solidFill>
                  <a:schemeClr val="bg1"/>
                </a:solidFill>
                <a:effectLst/>
                <a:latin typeface="Calibri  "/>
                <a:ea typeface="Calibri" panose="020F0502020204030204" pitchFamily="34" charset="0"/>
              </a:rPr>
              <a:t>אִית שְׂמָאלָא לְעֵילָא בִּקְדֻשָּׁה עִלָּאָה לְאַתְעָרָא רְחִימוּתָא לְאִתְקַשְּׁרָא סִיהֲרָא בְּאֲתַר קַדִּישָׁא לְעֵילָא לְאִתְנַהֲרָא. וְאִית שְׂמָאלָא לְתַתָּא דְּאַפְרִישׁ רְחִימוּתָא דִלְעֵילָא וְאַפְרִישׁ לָהּ מִלְּאַנְהָרָא בְּשִׁמְשָׁא וּלְאִתְקְרָבָא בַּהֲדֵיהּ. וְדָא הוּא סִטְרָא דְחִוְיָא בִישָׁא:</a:t>
            </a:r>
            <a:endParaRPr lang="en-US" sz="2200" b="1">
              <a:solidFill>
                <a:schemeClr val="bg1"/>
              </a:solidFill>
              <a:effectLst/>
              <a:latin typeface="Calibri  "/>
              <a:ea typeface="Calibri" panose="020F0502020204030204" pitchFamily="34" charset="0"/>
            </a:endParaRPr>
          </a:p>
          <a:p>
            <a:pPr algn="ctr"/>
            <a:endParaRPr lang="en-US" sz="2800" b="1">
              <a:solidFill>
                <a:schemeClr val="bg1"/>
              </a:solidFill>
              <a:latin typeface="Bookman Old Style" panose="02050604050505020204" pitchFamily="18" charset="0"/>
              <a:ea typeface="Calibri" panose="020F0502020204030204" pitchFamily="34" charset="0"/>
              <a:cs typeface="Ezra SIL" panose="02000400000000000000" pitchFamily="2" charset="-79"/>
            </a:endParaRP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There is Left above in supernal sanctity, arousing love,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linking the Moon with a sacred site to shine.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And there is Left below, blocking love from above,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preventing Her from shining through the Sun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and drawing near.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This is the dimension of the evil Serpent.</a:t>
            </a:r>
            <a:endParaRPr lang="en-US" sz="2800" b="1">
              <a:solidFill>
                <a:schemeClr val="bg1"/>
              </a:solidFill>
              <a:effectLst/>
              <a:latin typeface="Bookman Old Style" panose="02050604050505020204" pitchFamily="18" charset="0"/>
              <a:ea typeface="Calibri" panose="020F0502020204030204" pitchFamily="34" charset="0"/>
              <a:cs typeface="Ezra SIL" panose="02000400000000000000" pitchFamily="2" charset="-79"/>
            </a:endParaRPr>
          </a:p>
          <a:p>
            <a:pPr algn="ctr"/>
            <a:r>
              <a:rPr lang="he-IL" sz="2800" b="1">
                <a:solidFill>
                  <a:schemeClr val="bg1"/>
                </a:solidFill>
                <a:effectLst/>
                <a:latin typeface="Bookman Old Style" panose="02050604050505020204" pitchFamily="18" charset="0"/>
                <a:ea typeface="Calibri" panose="020F0502020204030204" pitchFamily="34" charset="0"/>
                <a:cs typeface="Ezra SIL" panose="02000400000000000000" pitchFamily="2" charset="-79"/>
              </a:rPr>
              <a:t> </a:t>
            </a:r>
            <a:endParaRPr lang="en-US" sz="2800" b="1">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3250379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5720E-CADB-4390-82A7-599B37509E99}"/>
              </a:ext>
            </a:extLst>
          </p:cNvPr>
          <p:cNvSpPr txBox="1"/>
          <p:nvPr/>
        </p:nvSpPr>
        <p:spPr>
          <a:xfrm>
            <a:off x="0" y="71919"/>
            <a:ext cx="12192000" cy="6622582"/>
          </a:xfrm>
          <a:prstGeom prst="rect">
            <a:avLst/>
          </a:prstGeom>
          <a:noFill/>
        </p:spPr>
        <p:txBody>
          <a:bodyPr wrap="square">
            <a:spAutoFit/>
          </a:bodyPr>
          <a:lstStyle/>
          <a:p>
            <a:pPr algn="ctr"/>
            <a:r>
              <a:rPr lang="he-IL" sz="2000" b="1">
                <a:solidFill>
                  <a:schemeClr val="bg1"/>
                </a:solidFill>
                <a:effectLst/>
                <a:ea typeface="Calibri" panose="020F0502020204030204" pitchFamily="34" charset="0"/>
              </a:rPr>
              <a:t>דְּכַד שְׂמָאלָא דָא דִלְתַתָּא אִתְעָרַת כְּדֵין מָשִׁיךְ לָהּ לְסִיהֲרָא וְאַפְרִישׁ לָהּ מִלְּעֵילָא וְאִתְחַשְׁכַת נְהוֹרָאָה וְאִתְדַּבְּקַת בְּחִוְיָא בִישָׁא.  וְאִתְרַחְקַת מֵאִילָנָא דְּחַיָּיא: וְעַל דָּא גָּרִים מוֹתָא לְכָל עָלְמא</a:t>
            </a:r>
            <a:endParaRPr lang="en-US" sz="2000" b="1">
              <a:solidFill>
                <a:schemeClr val="bg1"/>
              </a:solidFill>
              <a:effectLst/>
              <a:ea typeface="Calibri" panose="020F0502020204030204" pitchFamily="34" charset="0"/>
            </a:endParaRPr>
          </a:p>
          <a:p>
            <a:pPr algn="ctr"/>
            <a:endParaRPr lang="en-US" sz="2000">
              <a:solidFill>
                <a:schemeClr val="bg1"/>
              </a:solidFill>
              <a:cs typeface="Ezra SIL" panose="02000400000000000000" pitchFamily="2" charset="-79"/>
            </a:endParaRPr>
          </a:p>
          <a:p>
            <a:pPr marL="0" marR="0" algn="ctr">
              <a:lnSpc>
                <a:spcPct val="150000"/>
              </a:lnSpc>
              <a:spcBef>
                <a:spcPts val="0"/>
              </a:spcBef>
              <a:spcAft>
                <a:spcPts val="10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For when this lower Left arouses, it pulls the moon, </a:t>
            </a:r>
          </a:p>
          <a:p>
            <a:pPr marL="0" marR="0" algn="ctr">
              <a:lnSpc>
                <a:spcPct val="150000"/>
              </a:lnSpc>
              <a:spcBef>
                <a:spcPts val="0"/>
              </a:spcBef>
              <a:spcAft>
                <a:spcPts val="10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separating Her from above, </a:t>
            </a:r>
          </a:p>
          <a:p>
            <a:pPr marL="0" marR="0" algn="ctr">
              <a:lnSpc>
                <a:spcPct val="150000"/>
              </a:lnSpc>
              <a:spcBef>
                <a:spcPts val="0"/>
              </a:spcBef>
              <a:spcAft>
                <a:spcPts val="10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so Her light darkens and </a:t>
            </a:r>
          </a:p>
          <a:p>
            <a:pPr marL="0" marR="0" algn="ctr">
              <a:lnSpc>
                <a:spcPct val="150000"/>
              </a:lnSpc>
              <a:spcBef>
                <a:spcPts val="0"/>
              </a:spcBef>
              <a:spcAft>
                <a:spcPts val="10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She cleaves to the evil Serpent. </a:t>
            </a:r>
          </a:p>
          <a:p>
            <a:pPr marL="0" marR="0" algn="ctr">
              <a:lnSpc>
                <a:spcPct val="150000"/>
              </a:lnSpc>
              <a:spcBef>
                <a:spcPts val="0"/>
              </a:spcBef>
              <a:spcAft>
                <a:spcPts val="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And She becomes distanced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from the Tree of Life.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rPr>
              <a:t>And this brings death upon the whole world.</a:t>
            </a:r>
            <a:endParaRPr lang="en-US" sz="2800" b="1">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2617593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7BC4A5-F021-4A26-8120-380493F6DD5A}"/>
              </a:ext>
            </a:extLst>
          </p:cNvPr>
          <p:cNvSpPr txBox="1"/>
          <p:nvPr/>
        </p:nvSpPr>
        <p:spPr>
          <a:xfrm>
            <a:off x="0" y="0"/>
            <a:ext cx="12192000" cy="6658233"/>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spcBef>
                <a:spcPts val="0"/>
              </a:spcBef>
              <a:spcAft>
                <a:spcPts val="1000"/>
              </a:spcAft>
            </a:pPr>
            <a:endParaRPr lang="en-US" sz="40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spcBef>
                <a:spcPts val="0"/>
              </a:spcBef>
              <a:spcAft>
                <a:spcPts val="1000"/>
              </a:spcAft>
            </a:pPr>
            <a:endParaRPr lang="en-US" sz="4000" b="1">
              <a:solidFill>
                <a:schemeClr val="bg1"/>
              </a:solidFill>
              <a:latin typeface="Copperplate Gothic Bold" panose="020E0705020206020404" pitchFamily="34" charset="0"/>
              <a:ea typeface="Calibri" panose="020F0502020204030204" pitchFamily="34" charset="0"/>
              <a:cs typeface="Arial" panose="020B0604020202020204" pitchFamily="34" charset="0"/>
            </a:endParaRPr>
          </a:p>
          <a:p>
            <a:pPr marL="0" marR="0" algn="ctr">
              <a:spcBef>
                <a:spcPts val="0"/>
              </a:spcBef>
              <a:spcAft>
                <a:spcPts val="1000"/>
              </a:spcAft>
            </a:pPr>
            <a:r>
              <a:rPr lang="en-US" sz="40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rPr>
              <a:t>Intimacy with Death, </a:t>
            </a:r>
          </a:p>
          <a:p>
            <a:pPr marL="0" marR="0" algn="ctr">
              <a:spcBef>
                <a:spcPts val="0"/>
              </a:spcBef>
              <a:spcAft>
                <a:spcPts val="1000"/>
              </a:spcAft>
            </a:pPr>
            <a:r>
              <a:rPr lang="en-US" sz="40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rPr>
              <a:t>the Dead, </a:t>
            </a:r>
          </a:p>
          <a:p>
            <a:pPr marL="0" marR="0" algn="ctr">
              <a:spcBef>
                <a:spcPts val="0"/>
              </a:spcBef>
              <a:spcAft>
                <a:spcPts val="1000"/>
              </a:spcAft>
            </a:pPr>
            <a:r>
              <a:rPr lang="en-US" sz="40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rPr>
              <a:t>and the Fear of Death: </a:t>
            </a:r>
          </a:p>
          <a:p>
            <a:pPr marL="0" marR="0" algn="ctr">
              <a:spcBef>
                <a:spcPts val="0"/>
              </a:spcBef>
              <a:spcAft>
                <a:spcPts val="1000"/>
              </a:spcAft>
            </a:pPr>
            <a:r>
              <a:rPr lang="en-US" sz="40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rPr>
              <a:t>A Story</a:t>
            </a:r>
          </a:p>
          <a:p>
            <a:pPr marL="0" marR="0" algn="ctr">
              <a:spcBef>
                <a:spcPts val="0"/>
              </a:spcBef>
              <a:spcAft>
                <a:spcPts val="1000"/>
              </a:spcAft>
            </a:pPr>
            <a:endParaRPr lang="en-US" sz="4000" b="1">
              <a:solidFill>
                <a:schemeClr val="bg1"/>
              </a:solidFill>
              <a:latin typeface="Copperplate Gothic Bold" panose="020E0705020206020404" pitchFamily="34" charset="0"/>
              <a:ea typeface="Calibri" panose="020F0502020204030204" pitchFamily="34" charset="0"/>
              <a:cs typeface="Arial" panose="020B0604020202020204" pitchFamily="34" charset="0"/>
            </a:endParaRPr>
          </a:p>
          <a:p>
            <a:pPr marL="0" marR="0" algn="ctr">
              <a:spcBef>
                <a:spcPts val="0"/>
              </a:spcBef>
              <a:spcAft>
                <a:spcPts val="1000"/>
              </a:spcAft>
            </a:pPr>
            <a:endParaRPr lang="en-US" sz="40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spcBef>
                <a:spcPts val="0"/>
              </a:spcBef>
              <a:spcAft>
                <a:spcPts val="1000"/>
              </a:spcAft>
            </a:pPr>
            <a:endParaRPr lang="en-US" sz="40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5805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B21D10-6018-4859-9E2A-BC8BAEB7CFFC}"/>
              </a:ext>
            </a:extLst>
          </p:cNvPr>
          <p:cNvSpPr txBox="1"/>
          <p:nvPr/>
        </p:nvSpPr>
        <p:spPr>
          <a:xfrm>
            <a:off x="0" y="0"/>
            <a:ext cx="12192000" cy="6709657"/>
          </a:xfrm>
          <a:prstGeom prst="rect">
            <a:avLst/>
          </a:prstGeom>
          <a:noFill/>
        </p:spPr>
        <p:txBody>
          <a:bodyPr wrap="square">
            <a:spAutoFit/>
          </a:bodyPr>
          <a:lstStyle/>
          <a:p>
            <a:pPr marL="342900" marR="0" lvl="0" indent="-342900" algn="ctr">
              <a:lnSpc>
                <a:spcPct val="150000"/>
              </a:lnSpc>
              <a:buFont typeface="Wingdings" panose="05000000000000000000" pitchFamily="2" charset="2"/>
              <a:buChar char="Ø"/>
            </a:pPr>
            <a:r>
              <a:rPr lang="en-US" sz="1800" b="1" u="sng">
                <a:solidFill>
                  <a:schemeClr val="bg1"/>
                </a:solidFill>
                <a:effectLst/>
                <a:latin typeface="Bookman Old Style" panose="02050604050505020204" pitchFamily="18" charset="0"/>
                <a:ea typeface="Times New Roman" panose="02020603050405020304" pitchFamily="18" charset="0"/>
              </a:rPr>
              <a:t>Talmud, </a:t>
            </a:r>
            <a:r>
              <a:rPr lang="en-US" sz="1800" b="1" i="1" u="sng">
                <a:solidFill>
                  <a:schemeClr val="bg1"/>
                </a:solidFill>
                <a:effectLst/>
                <a:latin typeface="Bookman Old Style" panose="02050604050505020204" pitchFamily="18" charset="0"/>
                <a:ea typeface="Times New Roman" panose="02020603050405020304" pitchFamily="18" charset="0"/>
              </a:rPr>
              <a:t>Moed Katan</a:t>
            </a:r>
            <a:r>
              <a:rPr lang="en-US" b="1" i="1" u="sng">
                <a:solidFill>
                  <a:schemeClr val="bg1"/>
                </a:solidFill>
                <a:latin typeface="Bookman Old Style" panose="02050604050505020204" pitchFamily="18" charset="0"/>
                <a:ea typeface="Times New Roman" panose="02020603050405020304" pitchFamily="18" charset="0"/>
              </a:rPr>
              <a:t>,</a:t>
            </a:r>
            <a:r>
              <a:rPr lang="en-US" sz="1800" b="1" u="sng">
                <a:solidFill>
                  <a:schemeClr val="bg1"/>
                </a:solidFill>
                <a:effectLst/>
                <a:latin typeface="Bookman Old Style" panose="02050604050505020204" pitchFamily="18" charset="0"/>
                <a:ea typeface="Times New Roman" panose="02020603050405020304" pitchFamily="18" charset="0"/>
              </a:rPr>
              <a:t> 28a</a:t>
            </a:r>
            <a:endParaRPr lang="en-US" sz="1800" b="1">
              <a:solidFill>
                <a:schemeClr val="bg1"/>
              </a:solidFill>
              <a:effectLst/>
              <a:latin typeface="Times New Roman" panose="02020603050405020304" pitchFamily="18" charset="0"/>
              <a:ea typeface="Times New Roman" panose="02020603050405020304" pitchFamily="18" charset="0"/>
            </a:endParaRPr>
          </a:p>
          <a:p>
            <a:pPr marL="0" marR="0" algn="ctr" rtl="1"/>
            <a:r>
              <a:rPr lang="en-US" sz="1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 </a:t>
            </a:r>
            <a:endParaRPr lang="en-US" sz="1800" b="1">
              <a:solidFill>
                <a:schemeClr val="bg1"/>
              </a:solidFill>
              <a:effectLst/>
              <a:latin typeface="Times New Roman" panose="02020603050405020304" pitchFamily="18" charset="0"/>
              <a:ea typeface="Times New Roman" panose="02020603050405020304" pitchFamily="18" charset="0"/>
            </a:endParaRPr>
          </a:p>
          <a:p>
            <a:pPr marL="0" marR="0" algn="ctr" rtl="1"/>
            <a:r>
              <a:rPr lang="he-IL" sz="1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רבא הוה יתיב קמיה דרב נחמן חזייה דקא מנמנם אמר ליה לימא ליה מר דלא לצערן אמר ליה מר לאו אדם חשוב הוא אמר ליה מאן חשיב מאן ספין מאן רקיע אמר ליה ליתחזי לי מר אתחזי ליה אמר ליה הוה ליה למר צערא אמר ליה כמישחל בניתא מחלבא ואי אמר לי הקדוש ברוך הוא זיל בההוא עלמא כד הוית לא בעינא דנפיש ביעתותיה</a:t>
            </a:r>
            <a:endParaRPr lang="en-US" sz="2800" b="1">
              <a:solidFill>
                <a:schemeClr val="bg1"/>
              </a:solidFill>
              <a:latin typeface="Bookman Old Style" panose="02050604050505020204" pitchFamily="18" charset="0"/>
              <a:ea typeface="Times New Roman" panose="02020603050405020304" pitchFamily="18" charset="0"/>
              <a:cs typeface="Arial" panose="020B0604020202020204" pitchFamily="34" charset="0"/>
            </a:endParaRPr>
          </a:p>
          <a:p>
            <a:pPr marL="0" marR="0" algn="ctr" rtl="1">
              <a:lnSpc>
                <a:spcPct val="150000"/>
              </a:lnSpc>
            </a:pPr>
            <a:endPar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Rava, while seated [at the bedside] of Rabbi Nahman, </a:t>
            </a:r>
          </a:p>
          <a:p>
            <a:pPr marL="0" marR="0" algn="ctr" rtl="1">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saw him sinking into slumber [i.e., death]. </a:t>
            </a:r>
          </a:p>
          <a:p>
            <a:pPr marL="0" marR="0" algn="ctr" rtl="1">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[Rabbi Nahman] said, “Master, tell [the Angel of Death] </a:t>
            </a:r>
          </a:p>
          <a:p>
            <a:pPr marL="0" marR="0" algn="ctr" rtl="1">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not to torment me.” </a:t>
            </a:r>
          </a:p>
          <a:p>
            <a:pPr marL="0" marR="0" algn="ctr" rtl="1">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[Rava] said: “Are you, Master, not a highly respected man?’ </a:t>
            </a:r>
          </a:p>
          <a:p>
            <a:pPr marL="0" marR="0" algn="ctr" rtl="1">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[i.e., so you can make the appeal </a:t>
            </a:r>
          </a:p>
          <a:p>
            <a:pPr marL="0" marR="0" algn="ctr" rtl="1">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to the Angel of Death yourself!].”  </a:t>
            </a:r>
            <a:endParaRPr lang="en-US" sz="2800" b="1">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786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3CBC80-8BD4-4572-8262-1476743F6F64}"/>
              </a:ext>
            </a:extLst>
          </p:cNvPr>
          <p:cNvSpPr txBox="1"/>
          <p:nvPr/>
        </p:nvSpPr>
        <p:spPr>
          <a:xfrm>
            <a:off x="102742" y="102742"/>
            <a:ext cx="12089258" cy="7135158"/>
          </a:xfrm>
          <a:prstGeom prst="rect">
            <a:avLst/>
          </a:prstGeom>
          <a:noFill/>
        </p:spPr>
        <p:txBody>
          <a:bodyPr wrap="square">
            <a:spAutoFit/>
          </a:bodyPr>
          <a:lstStyle/>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Said [Rabbi Nahman] to him,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“Who is respected, who is regarded, who is distinguished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[in the eyes of the Angel of Death]?” </a:t>
            </a:r>
            <a:endParaRPr lang="en-US" sz="2800" b="1">
              <a:solidFill>
                <a:schemeClr val="bg1"/>
              </a:solidFill>
              <a:latin typeface="Bookman Old Style" panose="02050604050505020204" pitchFamily="18" charset="0"/>
              <a:cs typeface="Arial" panose="020B0604020202020204" pitchFamily="34" charset="0"/>
            </a:endParaRPr>
          </a:p>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Said [Rava] to him: “Master, please show yourself to me </a:t>
            </a:r>
          </a:p>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[in a dream, after you die]”. </a:t>
            </a:r>
          </a:p>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[After </a:t>
            </a:r>
            <a:r>
              <a:rPr lang="en-US" sz="2800" b="1">
                <a:solidFill>
                  <a:schemeClr val="bg1"/>
                </a:solidFill>
                <a:latin typeface="Bookman Old Style" panose="02050604050505020204" pitchFamily="18" charset="0"/>
                <a:ea typeface="Times New Roman" panose="02020603050405020304" pitchFamily="18" charset="0"/>
                <a:cs typeface="Arial" panose="020B0604020202020204" pitchFamily="34" charset="0"/>
              </a:rPr>
              <a:t>death</a:t>
            </a: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 Rabbi Nahman did appear [to Rava in a dream]. </a:t>
            </a:r>
          </a:p>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[Rava] asked him: “Did you suffer pain [upon death], Master?” He replied: </a:t>
            </a:r>
          </a:p>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“[It was as gentle] </a:t>
            </a:r>
          </a:p>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as the removal of a hair from milk  …</a:t>
            </a:r>
            <a:endParaRPr lang="en-US" sz="2800" b="1">
              <a:solidFill>
                <a:schemeClr val="bg1"/>
              </a:solidFill>
              <a:effectLst/>
              <a:latin typeface="Times New Roman" panose="02020603050405020304" pitchFamily="18" charset="0"/>
              <a:ea typeface="Times New Roman" panose="02020603050405020304" pitchFamily="18" charset="0"/>
            </a:endParaRPr>
          </a:p>
          <a:p>
            <a:pPr>
              <a:lnSpc>
                <a:spcPct val="150000"/>
              </a:lnSpc>
            </a:pPr>
            <a:endParaRPr lang="en-US" sz="2800" b="1">
              <a:solidFill>
                <a:schemeClr val="bg1"/>
              </a:solidFill>
            </a:endParaRPr>
          </a:p>
        </p:txBody>
      </p:sp>
    </p:spTree>
    <p:extLst>
      <p:ext uri="{BB962C8B-B14F-4D97-AF65-F5344CB8AC3E}">
        <p14:creationId xmlns:p14="http://schemas.microsoft.com/office/powerpoint/2010/main" val="1255251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D6CDC9-9F9B-4B41-9C0A-9183E2BF3F8D}"/>
              </a:ext>
            </a:extLst>
          </p:cNvPr>
          <p:cNvSpPr txBox="1"/>
          <p:nvPr/>
        </p:nvSpPr>
        <p:spPr>
          <a:xfrm>
            <a:off x="102742" y="678094"/>
            <a:ext cx="12089258" cy="2600840"/>
          </a:xfrm>
          <a:prstGeom prst="rect">
            <a:avLst/>
          </a:prstGeom>
          <a:noFill/>
        </p:spPr>
        <p:txBody>
          <a:bodyPr wrap="square">
            <a:spAutoFit/>
          </a:bodyPr>
          <a:lstStyle/>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 but were the Blessed Holy One to say to me, </a:t>
            </a:r>
          </a:p>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‘Go back to that world as you were,’ </a:t>
            </a:r>
          </a:p>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I would not want to, </a:t>
            </a:r>
          </a:p>
          <a:p>
            <a:pPr algn="ctr">
              <a:lnSpc>
                <a:spcPct val="150000"/>
              </a:lnSpc>
            </a:pP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for the </a:t>
            </a:r>
            <a:r>
              <a:rPr lang="en-US" sz="2800" b="1" i="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fear</a:t>
            </a:r>
            <a:r>
              <a:rPr lang="en-US" sz="2800" b="1">
                <a:solidFill>
                  <a:schemeClr val="bg1"/>
                </a:solidFill>
                <a:effectLst/>
                <a:latin typeface="Bookman Old Style" panose="02050604050505020204" pitchFamily="18" charset="0"/>
                <a:ea typeface="Times New Roman" panose="02020603050405020304" pitchFamily="18" charset="0"/>
                <a:cs typeface="Arial" panose="020B0604020202020204" pitchFamily="34" charset="0"/>
              </a:rPr>
              <a:t> [of death] is too great.”…</a:t>
            </a:r>
            <a:endParaRPr lang="en-US" sz="2800" b="1">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44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C3DE2B-1EC1-4DBB-B678-3E1A9F20DAD8}"/>
              </a:ext>
            </a:extLst>
          </p:cNvPr>
          <p:cNvSpPr txBox="1"/>
          <p:nvPr/>
        </p:nvSpPr>
        <p:spPr>
          <a:xfrm>
            <a:off x="494235" y="0"/>
            <a:ext cx="11552453" cy="8907118"/>
          </a:xfrm>
          <a:prstGeom prst="rect">
            <a:avLst/>
          </a:prstGeom>
          <a:noFill/>
        </p:spPr>
        <p:txBody>
          <a:bodyPr wrap="square">
            <a:spAutoFit/>
          </a:bodyPr>
          <a:lstStyle/>
          <a:p>
            <a:pPr marL="457200" indent="-457200" algn="ctr">
              <a:buFont typeface="Wingdings" panose="05000000000000000000" pitchFamily="2" charset="2"/>
              <a:buChar char="Ø"/>
            </a:pPr>
            <a:r>
              <a:rPr lang="en-US" sz="2200" b="1" u="sng">
                <a:solidFill>
                  <a:schemeClr val="bg1"/>
                </a:solidFill>
                <a:latin typeface="Bookman Old Style" panose="02050604050505020204" pitchFamily="18" charset="0"/>
              </a:rPr>
              <a:t>Talmud, Berakhot 8a</a:t>
            </a:r>
            <a:endParaRPr lang="he-IL" sz="2200" b="1" u="sng">
              <a:solidFill>
                <a:schemeClr val="bg1"/>
              </a:solidFill>
              <a:latin typeface="Bookman Old Style" panose="02050604050505020204" pitchFamily="18" charset="0"/>
            </a:endParaRPr>
          </a:p>
          <a:p>
            <a:pPr algn="ctr"/>
            <a:endParaRPr lang="he-IL" sz="3200" b="1">
              <a:solidFill>
                <a:schemeClr val="bg1"/>
              </a:solidFill>
              <a:latin typeface="Bookman Old Style" panose="02050604050505020204" pitchFamily="18" charset="0"/>
            </a:endParaRPr>
          </a:p>
          <a:p>
            <a:pPr algn="ctr"/>
            <a:r>
              <a:rPr lang="he-IL" sz="2500" b="1">
                <a:solidFill>
                  <a:schemeClr val="bg1"/>
                </a:solidFill>
                <a:latin typeface="Bookman Old Style" panose="02050604050505020204" pitchFamily="18" charset="0"/>
              </a:rPr>
              <a:t>תניא:</a:t>
            </a:r>
            <a:r>
              <a:rPr lang="en-US" sz="2500" b="1">
                <a:solidFill>
                  <a:schemeClr val="bg1"/>
                </a:solidFill>
                <a:latin typeface="Bookman Old Style" panose="02050604050505020204" pitchFamily="18" charset="0"/>
              </a:rPr>
              <a:t> תשע מאות ושלשה מיני מיתה נבראו בעולם</a:t>
            </a:r>
          </a:p>
          <a:p>
            <a:pPr algn="ctr">
              <a:lnSpc>
                <a:spcPct val="150000"/>
              </a:lnSpc>
            </a:pPr>
            <a:r>
              <a:rPr lang="en-US" sz="3000" b="1">
                <a:solidFill>
                  <a:schemeClr val="bg1"/>
                </a:solidFill>
                <a:latin typeface="Bookman Old Style" panose="02050604050505020204" pitchFamily="18" charset="0"/>
              </a:rPr>
              <a:t>It has been taught: </a:t>
            </a:r>
          </a:p>
          <a:p>
            <a:pPr algn="ctr">
              <a:lnSpc>
                <a:spcPct val="150000"/>
              </a:lnSpc>
            </a:pPr>
            <a:r>
              <a:rPr lang="en-US" sz="3000" b="1">
                <a:solidFill>
                  <a:schemeClr val="bg1"/>
                </a:solidFill>
                <a:latin typeface="Bookman Old Style" panose="02050604050505020204" pitchFamily="18" charset="0"/>
              </a:rPr>
              <a:t>Nine hundred three kinds of death </a:t>
            </a:r>
          </a:p>
          <a:p>
            <a:pPr algn="ctr">
              <a:lnSpc>
                <a:spcPct val="150000"/>
              </a:lnSpc>
            </a:pPr>
            <a:r>
              <a:rPr lang="en-US" sz="3000" b="1">
                <a:solidFill>
                  <a:schemeClr val="bg1"/>
                </a:solidFill>
                <a:latin typeface="Bookman Old Style" panose="02050604050505020204" pitchFamily="18" charset="0"/>
              </a:rPr>
              <a:t>were created in the world.</a:t>
            </a:r>
            <a:endParaRPr lang="he-IL" sz="3000" b="1">
              <a:solidFill>
                <a:schemeClr val="bg1"/>
              </a:solidFill>
              <a:latin typeface="Bookman Old Style" panose="02050604050505020204" pitchFamily="18" charset="0"/>
            </a:endParaRPr>
          </a:p>
          <a:p>
            <a:pPr algn="ctr">
              <a:lnSpc>
                <a:spcPct val="150000"/>
              </a:lnSpc>
            </a:pPr>
            <a:endParaRPr lang="en-US" sz="3200" b="1">
              <a:solidFill>
                <a:schemeClr val="bg1"/>
              </a:solidFill>
              <a:latin typeface="Bookman Old Style" panose="02050604050505020204" pitchFamily="18" charset="0"/>
            </a:endParaRPr>
          </a:p>
          <a:p>
            <a:pPr algn="ctr" rtl="1">
              <a:lnSpc>
                <a:spcPct val="150000"/>
              </a:lnSpc>
            </a:pPr>
            <a:r>
              <a:rPr lang="en-US" sz="2500" b="1">
                <a:solidFill>
                  <a:schemeClr val="bg1"/>
                </a:solidFill>
                <a:latin typeface="Bookman Old Style" panose="02050604050505020204" pitchFamily="18" charset="0"/>
              </a:rPr>
              <a:t>]</a:t>
            </a:r>
            <a:r>
              <a:rPr lang="he-IL" sz="2500" b="1">
                <a:solidFill>
                  <a:schemeClr val="bg1"/>
                </a:solidFill>
                <a:latin typeface="Bookman Old Style" panose="02050604050505020204" pitchFamily="18" charset="0"/>
              </a:rPr>
              <a:t>ודבית ניסן זוטי אמרין: אוף הכי כגוונא דא לגבי אבילות ועולם הבא]</a:t>
            </a:r>
          </a:p>
          <a:p>
            <a:pPr algn="ctr" rtl="1">
              <a:lnSpc>
                <a:spcPct val="150000"/>
              </a:lnSpc>
            </a:pPr>
            <a:r>
              <a:rPr lang="en-US" sz="3000" b="1">
                <a:solidFill>
                  <a:schemeClr val="bg1"/>
                </a:solidFill>
                <a:latin typeface="Bookman Old Style" panose="02050604050505020204" pitchFamily="18" charset="0"/>
              </a:rPr>
              <a:t>[And in the school of Nissan the Lesser they say:</a:t>
            </a:r>
          </a:p>
          <a:p>
            <a:pPr algn="ctr" rtl="1">
              <a:lnSpc>
                <a:spcPct val="150000"/>
              </a:lnSpc>
            </a:pPr>
            <a:r>
              <a:rPr lang="en-US" sz="3000" b="1">
                <a:solidFill>
                  <a:schemeClr val="bg1"/>
                </a:solidFill>
                <a:latin typeface="Bookman Old Style" panose="02050604050505020204" pitchFamily="18" charset="0"/>
              </a:rPr>
              <a:t>It is exactly the same way with mourning, </a:t>
            </a:r>
          </a:p>
          <a:p>
            <a:pPr algn="ctr" rtl="1">
              <a:lnSpc>
                <a:spcPct val="150000"/>
              </a:lnSpc>
            </a:pPr>
            <a:r>
              <a:rPr lang="en-US" sz="3000" b="1">
                <a:solidFill>
                  <a:schemeClr val="bg1"/>
                </a:solidFill>
                <a:latin typeface="Bookman Old Style" panose="02050604050505020204" pitchFamily="18" charset="0"/>
              </a:rPr>
              <a:t>and with the World-to-Come.]</a:t>
            </a:r>
            <a:endParaRPr lang="he-IL" sz="3000" b="1">
              <a:solidFill>
                <a:schemeClr val="bg1"/>
              </a:solidFill>
              <a:latin typeface="Bookman Old Style" panose="02050604050505020204" pitchFamily="18" charset="0"/>
            </a:endParaRPr>
          </a:p>
          <a:p>
            <a:pPr algn="ctr">
              <a:lnSpc>
                <a:spcPct val="150000"/>
              </a:lnSpc>
            </a:pPr>
            <a:endParaRPr lang="he-IL" sz="3200" b="1">
              <a:solidFill>
                <a:schemeClr val="bg1"/>
              </a:solidFill>
              <a:latin typeface="Bookman Old Style" panose="02050604050505020204" pitchFamily="18" charset="0"/>
            </a:endParaRPr>
          </a:p>
          <a:p>
            <a:pPr algn="ctr">
              <a:lnSpc>
                <a:spcPct val="150000"/>
              </a:lnSpc>
            </a:pPr>
            <a:endParaRPr lang="he-IL" sz="3200" b="1">
              <a:solidFill>
                <a:schemeClr val="bg1"/>
              </a:solidFill>
              <a:latin typeface="Bookman Old Style" panose="02050604050505020204" pitchFamily="18" charset="0"/>
            </a:endParaRPr>
          </a:p>
          <a:p>
            <a:pPr algn="ctr">
              <a:lnSpc>
                <a:spcPct val="150000"/>
              </a:lnSpc>
            </a:pPr>
            <a:endParaRPr lang="en-US" sz="3200" b="1">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52012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E319E6-7683-4D96-B249-6EE025B718FF}"/>
              </a:ext>
            </a:extLst>
          </p:cNvPr>
          <p:cNvSpPr txBox="1"/>
          <p:nvPr/>
        </p:nvSpPr>
        <p:spPr>
          <a:xfrm>
            <a:off x="71918" y="0"/>
            <a:ext cx="12120081" cy="9941183"/>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r>
              <a:rPr lang="en-US" sz="4000">
                <a:solidFill>
                  <a:schemeClr val="bg1"/>
                </a:solidFill>
                <a:latin typeface="Copperplate Gothic Bold" panose="020E0705020206020404" pitchFamily="34" charset="0"/>
              </a:rPr>
              <a:t>Death and Higher Wisdom</a:t>
            </a: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a:p>
            <a:pPr algn="ctr"/>
            <a:endParaRPr lang="en-US" sz="4000">
              <a:solidFill>
                <a:schemeClr val="bg1"/>
              </a:solidFill>
              <a:latin typeface="Copperplate Gothic Bold" panose="020E0705020206020404" pitchFamily="34" charset="0"/>
            </a:endParaRPr>
          </a:p>
        </p:txBody>
      </p:sp>
    </p:spTree>
    <p:extLst>
      <p:ext uri="{BB962C8B-B14F-4D97-AF65-F5344CB8AC3E}">
        <p14:creationId xmlns:p14="http://schemas.microsoft.com/office/powerpoint/2010/main" val="2126777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14BC6B-2CBE-4BBA-8FEC-10BC357356FD}"/>
              </a:ext>
            </a:extLst>
          </p:cNvPr>
          <p:cNvSpPr txBox="1"/>
          <p:nvPr/>
        </p:nvSpPr>
        <p:spPr>
          <a:xfrm>
            <a:off x="82193" y="0"/>
            <a:ext cx="12031038" cy="6332824"/>
          </a:xfrm>
          <a:prstGeom prst="rect">
            <a:avLst/>
          </a:prstGeom>
          <a:noFill/>
        </p:spPr>
        <p:txBody>
          <a:bodyPr wrap="square">
            <a:spAutoFit/>
          </a:bodyPr>
          <a:lstStyle/>
          <a:p>
            <a:pPr algn="ctr"/>
            <a:r>
              <a:rPr lang="en-US" sz="2600" b="1">
                <a:solidFill>
                  <a:schemeClr val="bg1"/>
                </a:solidFill>
                <a:effectLst/>
                <a:latin typeface="Copperplate Gothic Bold" panose="020E0705020206020404" pitchFamily="34" charset="0"/>
                <a:ea typeface="Calibri" panose="020F0502020204030204" pitchFamily="34" charset="0"/>
                <a:cs typeface="Arial" panose="020B0604020202020204" pitchFamily="34" charset="0"/>
              </a:rPr>
              <a:t> </a:t>
            </a:r>
            <a:endParaRPr lang="en-US" sz="2000" b="1" u="sng">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marL="457200" indent="-457200" algn="ctr">
              <a:buFont typeface="Wingdings" panose="05000000000000000000" pitchFamily="2" charset="2"/>
              <a:buChar char="Ø"/>
            </a:pPr>
            <a:r>
              <a:rPr lang="en-US" sz="2000" b="1" u="sng">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Walter Benjamin, “The Storyteller” (1936)</a:t>
            </a:r>
            <a:endParaRPr lang="en-US" sz="2000" b="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a:p>
            <a:pPr algn="ctr"/>
            <a:endParaRPr lang="en-US" sz="2800" b="1">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As a person’s life comes to an end…,</a:t>
            </a:r>
          </a:p>
          <a:p>
            <a:pPr algn="ctr">
              <a:lnSpc>
                <a:spcPct val="150000"/>
              </a:lnSpc>
            </a:pPr>
            <a:r>
              <a:rPr lang="en-US" sz="2800" b="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a:t>
            </a:r>
            <a:r>
              <a:rPr lang="en-US" sz="2800" b="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suddenly, … their expressions and looks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impart to everything that concerned them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that authority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which even the poorest wretch in dying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possesses for the living around them.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This authority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is at the very source of the story.</a:t>
            </a:r>
            <a:endParaRPr lang="en-US" sz="2800" b="1">
              <a:solidFill>
                <a:schemeClr val="bg1"/>
              </a:solidFill>
            </a:endParaRPr>
          </a:p>
        </p:txBody>
      </p:sp>
    </p:spTree>
    <p:extLst>
      <p:ext uri="{BB962C8B-B14F-4D97-AF65-F5344CB8AC3E}">
        <p14:creationId xmlns:p14="http://schemas.microsoft.com/office/powerpoint/2010/main" val="1685789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CD9988-1E7A-4ADE-ACDC-7441AE0ED8AD}"/>
              </a:ext>
            </a:extLst>
          </p:cNvPr>
          <p:cNvSpPr txBox="1"/>
          <p:nvPr/>
        </p:nvSpPr>
        <p:spPr>
          <a:xfrm>
            <a:off x="0" y="1"/>
            <a:ext cx="12192000" cy="6585457"/>
          </a:xfrm>
          <a:prstGeom prst="rect">
            <a:avLst/>
          </a:prstGeom>
          <a:noFill/>
        </p:spPr>
        <p:txBody>
          <a:bodyPr wrap="square">
            <a:spAutoFit/>
          </a:bodyPr>
          <a:lstStyle/>
          <a:p>
            <a:pPr marL="342900" marR="0" lvl="0" indent="-342900" algn="ctr">
              <a:lnSpc>
                <a:spcPct val="107000"/>
              </a:lnSpc>
              <a:spcBef>
                <a:spcPts val="0"/>
              </a:spcBef>
              <a:spcAft>
                <a:spcPts val="800"/>
              </a:spcAft>
              <a:buFont typeface="Wingdings" panose="05000000000000000000" pitchFamily="2" charset="2"/>
              <a:buChar char=""/>
            </a:pPr>
            <a:r>
              <a:rPr lang="en-US" sz="2200" b="1" u="sng">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Zohar I:218b (Daniel Matt translation, modified)</a:t>
            </a:r>
            <a:r>
              <a:rPr lang="en-US"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a:t>
            </a:r>
          </a:p>
          <a:p>
            <a:pPr marL="342900" marR="0" lvl="0" indent="-342900" algn="ctr">
              <a:lnSpc>
                <a:spcPct val="107000"/>
              </a:lnSpc>
              <a:spcBef>
                <a:spcPts val="0"/>
              </a:spcBef>
              <a:spcAft>
                <a:spcPts val="800"/>
              </a:spcAft>
              <a:buFont typeface="Wingdings" panose="05000000000000000000" pitchFamily="2" charset="2"/>
              <a:buChar char=""/>
            </a:pPr>
            <a:endParaRPr lang="en-US" sz="2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ctr" rtl="1"/>
            <a:r>
              <a:rPr lang="he-IL"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בְּשַׁעְתָּא דְּבַר נָשׁ שָׁכִיב, וְדִינָא שַׁרְיָא עֲלֵיהּ </a:t>
            </a:r>
            <a:r>
              <a:rPr lang="en-US"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t>
            </a:r>
            <a:r>
              <a:rPr lang="he-IL"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אִתּוֹסַף רוּחָא עִלָּאָה בֵּיהּ, מַה דְּלָא הֲוָה בְּיוֹמוֹי. </a:t>
            </a:r>
            <a:r>
              <a:rPr lang="en-US"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t>
            </a:r>
            <a:r>
              <a:rPr lang="he-IL"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[וכדין] חָמֵי מַה דְּלָא זָכָה בְּיוֹמוֹי, מִשּׁוּם דְּאִתּוֹסַף בֵּיהּ הַהוּא רוּחָא. </a:t>
            </a:r>
            <a:endParaRPr lang="en-US"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algn="ctr" rtl="1"/>
            <a:endParaRPr lang="en-US" sz="2800" b="1">
              <a:solidFill>
                <a:schemeClr val="bg1"/>
              </a:solidFill>
              <a:latin typeface="Bookman Old Style" panose="02050604050505020204" pitchFamily="18" charset="0"/>
              <a:cs typeface="Arial" panose="020B0604020202020204" pitchFamily="34" charset="0"/>
            </a:endParaRP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When a person lies [on their deathbed]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and judgment looms over them …</a:t>
            </a:r>
          </a:p>
          <a:p>
            <a:pPr algn="ctr">
              <a:lnSpc>
                <a:spcPct val="150000"/>
              </a:lnSpc>
            </a:pPr>
            <a:r>
              <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rPr>
              <a:t>A higher</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spirit, which they never had before,</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is joined to them. </a:t>
            </a:r>
          </a:p>
          <a:p>
            <a:pPr algn="ctr">
              <a:lnSpc>
                <a:spcPct val="150000"/>
              </a:lnSpc>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They then see </a:t>
            </a:r>
          </a:p>
          <a:p>
            <a:pPr algn="ctr">
              <a:lnSpc>
                <a:spcPct val="150000"/>
              </a:lnSpc>
            </a:pPr>
            <a:r>
              <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rPr>
              <a:t>what they had never attained all their days, </a:t>
            </a:r>
          </a:p>
          <a:p>
            <a:pPr algn="ctr">
              <a:lnSpc>
                <a:spcPct val="150000"/>
              </a:lnSpc>
            </a:pPr>
            <a:r>
              <a:rPr lang="en-US" sz="2800" b="1">
                <a:solidFill>
                  <a:schemeClr val="bg1"/>
                </a:solidFill>
                <a:latin typeface="Bookman Old Style" panose="02050604050505020204" pitchFamily="18" charset="0"/>
                <a:ea typeface="Calibri" panose="020F0502020204030204" pitchFamily="34" charset="0"/>
                <a:cs typeface="Arial" panose="020B0604020202020204" pitchFamily="34" charset="0"/>
              </a:rPr>
              <a:t>b</a:t>
            </a: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ecause that spirit has been joined to them.</a:t>
            </a:r>
            <a:endParaRPr lang="en-US" sz="2800">
              <a:solidFill>
                <a:schemeClr val="bg1"/>
              </a:solidFill>
            </a:endParaRPr>
          </a:p>
        </p:txBody>
      </p:sp>
    </p:spTree>
    <p:extLst>
      <p:ext uri="{BB962C8B-B14F-4D97-AF65-F5344CB8AC3E}">
        <p14:creationId xmlns:p14="http://schemas.microsoft.com/office/powerpoint/2010/main" val="27039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0830FC-3DD9-4DAA-9241-95C545A5BF8C}"/>
              </a:ext>
            </a:extLst>
          </p:cNvPr>
          <p:cNvSpPr txBox="1"/>
          <p:nvPr/>
        </p:nvSpPr>
        <p:spPr>
          <a:xfrm>
            <a:off x="0" y="0"/>
            <a:ext cx="12192000" cy="6447534"/>
          </a:xfrm>
          <a:prstGeom prst="rect">
            <a:avLst/>
          </a:prstGeom>
          <a:noFill/>
        </p:spPr>
        <p:txBody>
          <a:bodyPr wrap="square">
            <a:spAutoFit/>
          </a:bodyPr>
          <a:lstStyle/>
          <a:p>
            <a:pPr marL="228600" marR="0" algn="ctr" rtl="1">
              <a:lnSpc>
                <a:spcPct val="107000"/>
              </a:lnSpc>
              <a:spcBef>
                <a:spcPts val="0"/>
              </a:spcBef>
              <a:spcAft>
                <a:spcPts val="800"/>
              </a:spcAft>
            </a:pPr>
            <a:r>
              <a:rPr lang="he-IL"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וְכַד אִתּוֹסַף בֵּיהּ וְחָמָא, כְּדֵין נָפִיק מֵהַאי עַלְמָא, הֲדָא הוּא דִכְתִיב, (תהלים קד) תּוֹסֶף רוּחָם יִגְוָעוּן וְאֶל עֲפָרָם יְשׁוּבוּן. כְּדֵין כְּתִיב, (שמות לג) כִּי לֹא יִרְאַנִי הָאָדָם וָחָי, בְּחַיֵּיהוֹן לָא זָכָאן, בְּמִיתַתְהוֹן זָכָאן:</a:t>
            </a:r>
            <a:endParaRPr lang="en-US" sz="22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228600" marR="0" algn="ctr" rtl="1">
              <a:lnSpc>
                <a:spcPct val="107000"/>
              </a:lnSpc>
              <a:spcBef>
                <a:spcPts val="0"/>
              </a:spcBef>
              <a:spcAft>
                <a:spcPts val="800"/>
              </a:spcAft>
            </a:pPr>
            <a:endParaRPr lang="en-US" sz="2200" b="1">
              <a:solidFill>
                <a:schemeClr val="bg1"/>
              </a:solidFill>
              <a:latin typeface="Bookman Old Style" panose="02050604050505020204" pitchFamily="18" charset="0"/>
              <a:ea typeface="Calibri" panose="020F0502020204030204" pitchFamily="34" charset="0"/>
              <a:cs typeface="Arial" panose="020B0604020202020204" pitchFamily="34" charset="0"/>
            </a:endParaRPr>
          </a:p>
          <a:p>
            <a:pPr marL="22860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As it is joined to them, and they see, </a:t>
            </a:r>
          </a:p>
          <a:p>
            <a:pPr marL="22860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they depart from this world, as is written: </a:t>
            </a:r>
          </a:p>
          <a:p>
            <a:pPr marL="22860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“You add their spirit; </a:t>
            </a:r>
          </a:p>
          <a:p>
            <a:pPr marL="22860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they perish and return to their dust” (Tehillim 104:29). </a:t>
            </a:r>
          </a:p>
          <a:p>
            <a:pPr marL="22860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Similarly, “No person can see Me and live” (Exodus 33: 20)</a:t>
            </a:r>
          </a:p>
          <a:p>
            <a:pPr marL="22860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 in their lifetime they cannot attain this; </a:t>
            </a:r>
          </a:p>
          <a:p>
            <a:pPr marL="228600" marR="0" algn="ctr">
              <a:lnSpc>
                <a:spcPct val="150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rPr>
              <a:t>in their death they can.</a:t>
            </a:r>
          </a:p>
        </p:txBody>
      </p:sp>
    </p:spTree>
    <p:extLst>
      <p:ext uri="{BB962C8B-B14F-4D97-AF65-F5344CB8AC3E}">
        <p14:creationId xmlns:p14="http://schemas.microsoft.com/office/powerpoint/2010/main" val="1772861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CF9FD3-794C-4430-B4E7-9F2891C51E71}"/>
              </a:ext>
            </a:extLst>
          </p:cNvPr>
          <p:cNvSpPr txBox="1"/>
          <p:nvPr/>
        </p:nvSpPr>
        <p:spPr>
          <a:xfrm>
            <a:off x="0" y="0"/>
            <a:ext cx="12192000" cy="8094524"/>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endParaRPr lang="en-US" sz="4000" b="1">
              <a:solidFill>
                <a:schemeClr val="bg1"/>
              </a:solidFill>
              <a:latin typeface="Copperplate Gothic Bold" panose="020E0705020206020404" pitchFamily="34" charset="0"/>
              <a:ea typeface="Calibri" panose="020F0502020204030204" pitchFamily="34" charset="0"/>
              <a:cs typeface="Calibri" panose="020F0502020204030204" pitchFamily="34" charset="0"/>
            </a:endParaRPr>
          </a:p>
          <a:p>
            <a:endParaRPr lang="en-US" sz="4000" b="1">
              <a:solidFill>
                <a:schemeClr val="bg1"/>
              </a:solidFill>
              <a:latin typeface="Copperplate Gothic Bold" panose="020E0705020206020404" pitchFamily="34" charset="0"/>
              <a:ea typeface="Calibri" panose="020F0502020204030204" pitchFamily="34" charset="0"/>
              <a:cs typeface="Calibri" panose="020F0502020204030204" pitchFamily="34" charset="0"/>
            </a:endParaRPr>
          </a:p>
          <a:p>
            <a:endParaRPr lang="en-US" sz="4000" b="1">
              <a:solidFill>
                <a:schemeClr val="bg1"/>
              </a:solidFill>
              <a:latin typeface="Copperplate Gothic Bold" panose="020E0705020206020404" pitchFamily="34" charset="0"/>
              <a:ea typeface="Calibri" panose="020F0502020204030204" pitchFamily="34" charset="0"/>
              <a:cs typeface="Calibri" panose="020F0502020204030204" pitchFamily="34" charset="0"/>
            </a:endParaRPr>
          </a:p>
          <a:p>
            <a:endParaRPr lang="en-US" sz="4000" b="1">
              <a:solidFill>
                <a:schemeClr val="bg1"/>
              </a:solidFill>
              <a:latin typeface="Copperplate Gothic Bold" panose="020E0705020206020404" pitchFamily="34" charset="0"/>
              <a:ea typeface="Calibri" panose="020F0502020204030204" pitchFamily="34" charset="0"/>
              <a:cs typeface="Calibri" panose="020F0502020204030204" pitchFamily="34" charset="0"/>
            </a:endParaRPr>
          </a:p>
          <a:p>
            <a:pPr algn="ctr"/>
            <a:r>
              <a:rPr lang="en-US" sz="4000" b="1">
                <a:solidFill>
                  <a:schemeClr val="bg1"/>
                </a:solidFill>
                <a:latin typeface="Copperplate Gothic Bold" panose="020E0705020206020404" pitchFamily="34" charset="0"/>
                <a:ea typeface="Calibri" panose="020F0502020204030204" pitchFamily="34" charset="0"/>
                <a:cs typeface="Calibri" panose="020F0502020204030204" pitchFamily="34" charset="0"/>
              </a:rPr>
              <a:t>Paradoxes </a:t>
            </a:r>
          </a:p>
          <a:p>
            <a:pPr algn="ctr"/>
            <a:r>
              <a:rPr lang="en-US" sz="4000" b="1">
                <a:solidFill>
                  <a:schemeClr val="bg1"/>
                </a:solidFill>
                <a:latin typeface="Copperplate Gothic Bold" panose="020E0705020206020404" pitchFamily="34" charset="0"/>
                <a:ea typeface="Calibri" panose="020F0502020204030204" pitchFamily="34" charset="0"/>
                <a:cs typeface="Calibri" panose="020F0502020204030204" pitchFamily="34" charset="0"/>
              </a:rPr>
              <a:t>and </a:t>
            </a:r>
          </a:p>
          <a:p>
            <a:pPr algn="ctr"/>
            <a:r>
              <a:rPr lang="en-US" sz="4000" b="1">
                <a:solidFill>
                  <a:schemeClr val="bg1"/>
                </a:solidFill>
                <a:latin typeface="Copperplate Gothic Bold" panose="020E0705020206020404" pitchFamily="34" charset="0"/>
                <a:ea typeface="Calibri" panose="020F0502020204030204" pitchFamily="34" charset="0"/>
                <a:cs typeface="Calibri" panose="020F0502020204030204" pitchFamily="34" charset="0"/>
              </a:rPr>
              <a:t>Ambivalences</a:t>
            </a:r>
          </a:p>
          <a:p>
            <a:endParaRPr lang="en-US" sz="4000" b="1">
              <a:solidFill>
                <a:schemeClr val="bg1"/>
              </a:solidFill>
              <a:latin typeface="Copperplate Gothic Bold" panose="020E0705020206020404" pitchFamily="34" charset="0"/>
              <a:cs typeface="Calibri" panose="020F0502020204030204" pitchFamily="34" charset="0"/>
            </a:endParaRPr>
          </a:p>
          <a:p>
            <a:endParaRPr lang="en-US" sz="4000" b="1">
              <a:solidFill>
                <a:schemeClr val="bg1"/>
              </a:solidFill>
              <a:latin typeface="Copperplate Gothic Bold" panose="020E0705020206020404" pitchFamily="34" charset="0"/>
              <a:cs typeface="Calibri" panose="020F0502020204030204" pitchFamily="34" charset="0"/>
            </a:endParaRPr>
          </a:p>
          <a:p>
            <a:endParaRPr lang="en-US" sz="4000" b="1">
              <a:solidFill>
                <a:schemeClr val="bg1"/>
              </a:solidFill>
              <a:latin typeface="Copperplate Gothic Bold" panose="020E0705020206020404" pitchFamily="34" charset="0"/>
              <a:cs typeface="Calibri" panose="020F0502020204030204" pitchFamily="34" charset="0"/>
            </a:endParaRPr>
          </a:p>
          <a:p>
            <a:endParaRPr lang="en-US" sz="4000" b="1">
              <a:solidFill>
                <a:schemeClr val="bg1"/>
              </a:solidFill>
              <a:latin typeface="Copperplate Gothic Bold" panose="020E0705020206020404" pitchFamily="34" charset="0"/>
              <a:cs typeface="Calibri" panose="020F0502020204030204" pitchFamily="34" charset="0"/>
            </a:endParaRPr>
          </a:p>
          <a:p>
            <a:endParaRPr lang="en-US" sz="4000" b="1">
              <a:solidFill>
                <a:schemeClr val="bg1"/>
              </a:solidFill>
              <a:latin typeface="Copperplate Gothic Bold" panose="020E0705020206020404" pitchFamily="34" charset="0"/>
              <a:cs typeface="Calibri" panose="020F0502020204030204" pitchFamily="34" charset="0"/>
            </a:endParaRPr>
          </a:p>
          <a:p>
            <a:endParaRPr lang="en-US" sz="4000"/>
          </a:p>
        </p:txBody>
      </p:sp>
    </p:spTree>
    <p:extLst>
      <p:ext uri="{BB962C8B-B14F-4D97-AF65-F5344CB8AC3E}">
        <p14:creationId xmlns:p14="http://schemas.microsoft.com/office/powerpoint/2010/main" val="1065094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82FA1C-1DD4-4164-8B8A-F9394ED61B95}"/>
              </a:ext>
            </a:extLst>
          </p:cNvPr>
          <p:cNvSpPr txBox="1"/>
          <p:nvPr/>
        </p:nvSpPr>
        <p:spPr>
          <a:xfrm>
            <a:off x="452063" y="92467"/>
            <a:ext cx="11044719" cy="5766322"/>
          </a:xfrm>
          <a:prstGeom prst="rect">
            <a:avLst/>
          </a:prstGeom>
          <a:noFill/>
        </p:spPr>
        <p:txBody>
          <a:bodyPr wrap="square">
            <a:spAutoFit/>
          </a:bodyPr>
          <a:lstStyle/>
          <a:p>
            <a:pPr marL="0" marR="0" algn="ctr">
              <a:lnSpc>
                <a:spcPct val="107000"/>
              </a:lnSpc>
              <a:spcBef>
                <a:spcPts val="0"/>
              </a:spcBef>
              <a:spcAft>
                <a:spcPts val="800"/>
              </a:spcAft>
            </a:pPr>
            <a:r>
              <a:rPr lang="en-US" sz="2800" b="1">
                <a:solidFill>
                  <a:schemeClr val="bg1"/>
                </a:solidFill>
                <a:effectLst/>
                <a:latin typeface="Copperplate Gothic Bold" panose="020E0705020206020404" pitchFamily="34" charset="0"/>
                <a:ea typeface="Calibri" panose="020F0502020204030204" pitchFamily="34" charset="0"/>
                <a:cs typeface="Calibri" panose="020F0502020204030204" pitchFamily="34" charset="0"/>
              </a:rPr>
              <a:t> </a:t>
            </a:r>
            <a:r>
              <a:rPr lang="en-US" sz="2800" b="1">
                <a:solidFill>
                  <a:schemeClr val="bg1"/>
                </a:solidFill>
                <a:latin typeface="Copperplate Gothic Bold" panose="020E0705020206020404" pitchFamily="34" charset="0"/>
                <a:ea typeface="Calibri" panose="020F0502020204030204" pitchFamily="34" charset="0"/>
                <a:cs typeface="Calibri" panose="020F0502020204030204" pitchFamily="34" charset="0"/>
              </a:rPr>
              <a:t> </a:t>
            </a:r>
            <a:r>
              <a:rPr lang="en-US" sz="2300" b="1" u="sng">
                <a:solidFill>
                  <a:schemeClr val="bg1"/>
                </a:solidFill>
                <a:latin typeface="Copperplate Gothic Bold" panose="020E0705020206020404" pitchFamily="34" charset="0"/>
                <a:ea typeface="Calibri" panose="020F0502020204030204" pitchFamily="34" charset="0"/>
                <a:cs typeface="Calibri" panose="020F0502020204030204" pitchFamily="34" charset="0"/>
              </a:rPr>
              <a:t>I. Death as Quotidian, Death as Cosmic Cataclysm</a:t>
            </a:r>
          </a:p>
          <a:p>
            <a:pPr marL="571500" indent="-571500" algn="ctr">
              <a:lnSpc>
                <a:spcPct val="107000"/>
              </a:lnSpc>
              <a:spcAft>
                <a:spcPts val="800"/>
              </a:spcAft>
              <a:buFont typeface="Wingdings" panose="05000000000000000000" pitchFamily="2" charset="2"/>
              <a:buChar char="Ø"/>
            </a:pPr>
            <a:endParaRPr lang="en-US" sz="23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457200" marR="0" lvl="0" indent="-457200" algn="ctr">
              <a:lnSpc>
                <a:spcPct val="107000"/>
              </a:lnSpc>
              <a:spcBef>
                <a:spcPts val="0"/>
              </a:spcBef>
              <a:spcAft>
                <a:spcPts val="0"/>
              </a:spcAft>
              <a:buFont typeface="Wingdings" panose="05000000000000000000" pitchFamily="2" charset="2"/>
              <a:buChar char="Ø"/>
            </a:pPr>
            <a:r>
              <a:rPr lang="en-US" sz="2100" b="1" u="sng">
                <a:solidFill>
                  <a:schemeClr val="bg1"/>
                </a:solidFill>
                <a:effectLst/>
                <a:latin typeface="Bookman Old Style" panose="02050604050505020204" pitchFamily="18" charset="0"/>
                <a:ea typeface="Calibri" panose="020F0502020204030204" pitchFamily="34" charset="0"/>
                <a:cs typeface="Calibri" panose="020F0502020204030204" pitchFamily="34" charset="0"/>
              </a:rPr>
              <a:t>Jerusalem Talmud, Berakhot 33a</a:t>
            </a:r>
            <a:endParaRPr lang="en-US" sz="2100" b="1" u="sng">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2800" b="1" u="sng">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he-IL" sz="2800" b="1">
                <a:solidFill>
                  <a:schemeClr val="bg1"/>
                </a:solidFill>
                <a:effectLst/>
                <a:latin typeface="Bookman Old Style" panose="02050604050505020204" pitchFamily="18" charset="0"/>
                <a:ea typeface="Calibri" panose="020F0502020204030204" pitchFamily="34" charset="0"/>
                <a:cs typeface="Calibri" panose="020F0502020204030204" pitchFamily="34" charset="0"/>
              </a:rPr>
              <a:t>דבית ר' ינאי אמרין הנוער משנתו צריך לומר ברוך אתה ה' מחיה המתים</a:t>
            </a:r>
            <a:endParaRPr lang="en-US" sz="2800" b="1">
              <a:solidFill>
                <a:schemeClr val="bg1"/>
              </a:solidFill>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2800" b="1">
              <a:solidFill>
                <a:schemeClr val="bg1"/>
              </a:solidFill>
              <a:effectLst/>
              <a:latin typeface="Bookman Old Style" panose="02050604050505020204" pitchFamily="18" charset="0"/>
              <a:ea typeface="Calibri" panose="020F0502020204030204" pitchFamily="34" charset="0"/>
              <a:cs typeface="Calibri" panose="020F0502020204030204" pitchFamily="34" charset="0"/>
            </a:endParaRPr>
          </a:p>
          <a:p>
            <a:pPr marL="0" marR="0" algn="ctr">
              <a:lnSpc>
                <a:spcPct val="107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Calibri" panose="020F0502020204030204" pitchFamily="34" charset="0"/>
              </a:rPr>
              <a:t>In the school of Rabbi Yanai, they say: </a:t>
            </a:r>
          </a:p>
          <a:p>
            <a:pPr marL="0" marR="0" algn="ctr">
              <a:lnSpc>
                <a:spcPct val="107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Calibri" panose="020F0502020204030204" pitchFamily="34" charset="0"/>
              </a:rPr>
              <a:t>one who awakens from sleep </a:t>
            </a:r>
          </a:p>
          <a:p>
            <a:pPr marL="0" marR="0" algn="ctr">
              <a:lnSpc>
                <a:spcPct val="107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Calibri" panose="020F0502020204030204" pitchFamily="34" charset="0"/>
              </a:rPr>
              <a:t>must say, </a:t>
            </a:r>
          </a:p>
          <a:p>
            <a:pPr marL="0" marR="0" algn="ctr">
              <a:lnSpc>
                <a:spcPct val="107000"/>
              </a:lnSpc>
              <a:spcBef>
                <a:spcPts val="0"/>
              </a:spcBef>
              <a:spcAft>
                <a:spcPts val="800"/>
              </a:spcAft>
            </a:pPr>
            <a:r>
              <a:rPr lang="en-US" sz="2800" b="1">
                <a:solidFill>
                  <a:schemeClr val="bg1"/>
                </a:solidFill>
                <a:effectLst/>
                <a:latin typeface="Bookman Old Style" panose="02050604050505020204" pitchFamily="18" charset="0"/>
                <a:ea typeface="Calibri" panose="020F0502020204030204" pitchFamily="34" charset="0"/>
                <a:cs typeface="Calibri" panose="020F0502020204030204" pitchFamily="34" charset="0"/>
              </a:rPr>
              <a:t>“Blessed are you, God, who revives the dead.”</a:t>
            </a:r>
          </a:p>
          <a:p>
            <a:pPr marL="457200" marR="0">
              <a:lnSpc>
                <a:spcPct val="107000"/>
              </a:lnSpc>
              <a:spcBef>
                <a:spcPts val="0"/>
              </a:spcBef>
              <a:spcAft>
                <a:spcPts val="800"/>
              </a:spcAft>
            </a:pPr>
            <a:r>
              <a:rPr lang="en-US" sz="2800" b="1">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8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7036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1721</Words>
  <Application>Microsoft Office PowerPoint</Application>
  <PresentationFormat>Widescreen</PresentationFormat>
  <Paragraphs>243</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Bookman Old Style</vt:lpstr>
      <vt:lpstr>Calibri</vt:lpstr>
      <vt:lpstr>Calibri  </vt:lpstr>
      <vt:lpstr>Calibri Light</vt:lpstr>
      <vt:lpstr>Copperplate Gothic Bold</vt:lpstr>
      <vt:lpstr>Franklin Gothic Book</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Nathaniel</dc:creator>
  <cp:lastModifiedBy>Nathaniel </cp:lastModifiedBy>
  <cp:revision>70</cp:revision>
  <dcterms:created xsi:type="dcterms:W3CDTF">2021-04-12T00:23:20Z</dcterms:created>
  <dcterms:modified xsi:type="dcterms:W3CDTF">2021-04-13T23:29:59Z</dcterms:modified>
</cp:coreProperties>
</file>