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5" r:id="rId3"/>
    <p:sldId id="257" r:id="rId4"/>
    <p:sldId id="258" r:id="rId5"/>
    <p:sldId id="260" r:id="rId6"/>
    <p:sldId id="259" r:id="rId7"/>
    <p:sldId id="261" r:id="rId8"/>
    <p:sldId id="262" r:id="rId9"/>
    <p:sldId id="264" r:id="rId10"/>
    <p:sldId id="263" r:id="rId11"/>
    <p:sldId id="266" r:id="rId12"/>
    <p:sldId id="265" r:id="rId13"/>
    <p:sldId id="267" r:id="rId14"/>
    <p:sldId id="273" r:id="rId15"/>
    <p:sldId id="272" r:id="rId16"/>
    <p:sldId id="274" r:id="rId17"/>
    <p:sldId id="275" r:id="rId18"/>
    <p:sldId id="268" r:id="rId19"/>
    <p:sldId id="271" r:id="rId20"/>
    <p:sldId id="269" r:id="rId21"/>
    <p:sldId id="270" r:id="rId22"/>
    <p:sldId id="276" r:id="rId23"/>
    <p:sldId id="277" r:id="rId24"/>
    <p:sldId id="282" r:id="rId25"/>
    <p:sldId id="278" r:id="rId26"/>
    <p:sldId id="279" r:id="rId27"/>
    <p:sldId id="280" r:id="rId28"/>
    <p:sldId id="284" r:id="rId29"/>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996633"/>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68" d="100"/>
          <a:sy n="68" d="100"/>
        </p:scale>
        <p:origin x="7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B67B774-0A31-4327-9B04-6F4176035399}"/>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C4A6F554-C7CC-41A8-A781-546EF0FD85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E9FA16D9-C4C2-4E12-9825-D00253BA1828}"/>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5" name="מציין מיקום של כותרת תחתונה 4">
            <a:extLst>
              <a:ext uri="{FF2B5EF4-FFF2-40B4-BE49-F238E27FC236}">
                <a16:creationId xmlns:a16="http://schemas.microsoft.com/office/drawing/2014/main" id="{23BF10FB-1CBB-4CBB-8DDA-C3C1020E4EC0}"/>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1917C02E-49E2-423C-B21F-8FF51BABBF02}"/>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2361645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EC934C-50DE-41BB-8FE8-57C7D4E87E4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F4D207D-0B21-4882-9DA3-0380DBDD1256}"/>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9DEF2E9-814A-40B2-9D32-BDF438172568}"/>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5" name="מציין מיקום של כותרת תחתונה 4">
            <a:extLst>
              <a:ext uri="{FF2B5EF4-FFF2-40B4-BE49-F238E27FC236}">
                <a16:creationId xmlns:a16="http://schemas.microsoft.com/office/drawing/2014/main" id="{A82B8ADE-1FD7-409E-AE4D-F58BAF0B910D}"/>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BC3DA604-6392-4CD3-93C5-D05298206CBF}"/>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1336294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EAA8401-477E-4ADC-A210-787A579E0634}"/>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368FAA-7616-438D-A766-122594F43C9B}"/>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4281DB8-1056-4BC7-BA00-C80E4C012554}"/>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5" name="מציין מיקום של כותרת תחתונה 4">
            <a:extLst>
              <a:ext uri="{FF2B5EF4-FFF2-40B4-BE49-F238E27FC236}">
                <a16:creationId xmlns:a16="http://schemas.microsoft.com/office/drawing/2014/main" id="{44B03446-7E5A-42D2-842D-9E90C6417741}"/>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166925F9-CB07-42F6-891C-0B2EA81086CB}"/>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339317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6038D3-5AF9-4AD7-9616-39CFA743F47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D12AFC0-8E95-4CC8-87CA-A0621418636D}"/>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6969417-357B-496D-8C27-4BC47D9FD65E}"/>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5" name="מציין מיקום של כותרת תחתונה 4">
            <a:extLst>
              <a:ext uri="{FF2B5EF4-FFF2-40B4-BE49-F238E27FC236}">
                <a16:creationId xmlns:a16="http://schemas.microsoft.com/office/drawing/2014/main" id="{7B096A20-1FB5-4C44-B302-56CD7CA92314}"/>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4A39D9A3-D415-4CBD-9958-00528752F31A}"/>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3290131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8BFDAE-FABC-4FB3-A83D-4C5DA97DC6FD}"/>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98A2E8E-3011-4BC7-A79A-3D5FDC7945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A79EC3B8-87BF-448E-B3AC-E0E910483758}"/>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5" name="מציין מיקום של כותרת תחתונה 4">
            <a:extLst>
              <a:ext uri="{FF2B5EF4-FFF2-40B4-BE49-F238E27FC236}">
                <a16:creationId xmlns:a16="http://schemas.microsoft.com/office/drawing/2014/main" id="{9ABA3087-E749-4952-B984-30A1A653AA11}"/>
              </a:ext>
            </a:extLst>
          </p:cNvPr>
          <p:cNvSpPr>
            <a:spLocks noGrp="1"/>
          </p:cNvSpPr>
          <p:nvPr>
            <p:ph type="ftr" sz="quarter" idx="11"/>
          </p:nvPr>
        </p:nvSpPr>
        <p:spPr/>
        <p:txBody>
          <a:bodyPr/>
          <a:lstStyle/>
          <a:p>
            <a:endParaRPr lang="he-IL" dirty="0"/>
          </a:p>
        </p:txBody>
      </p:sp>
      <p:sp>
        <p:nvSpPr>
          <p:cNvPr id="6" name="מציין מיקום של מספר שקופית 5">
            <a:extLst>
              <a:ext uri="{FF2B5EF4-FFF2-40B4-BE49-F238E27FC236}">
                <a16:creationId xmlns:a16="http://schemas.microsoft.com/office/drawing/2014/main" id="{F70FF69E-4560-4275-9CA4-4D0D200484CB}"/>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387322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5537E94-DC4C-44E3-9CE3-E1B04A550B5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08E0D1D-BD94-4987-BB21-A00AB52BE345}"/>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4000BA6-DA39-4874-ADCE-5D62BBB3AD45}"/>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EAB11570-EA1C-4F97-AA9E-FBA78A00CEFE}"/>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6" name="מציין מיקום של כותרת תחתונה 5">
            <a:extLst>
              <a:ext uri="{FF2B5EF4-FFF2-40B4-BE49-F238E27FC236}">
                <a16:creationId xmlns:a16="http://schemas.microsoft.com/office/drawing/2014/main" id="{DB8A4041-0051-40EA-8DBB-32FB9F5C2CBA}"/>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88553063-C844-418C-B478-0B4FAF2E6756}"/>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17054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1D89404-8DFC-41A2-B3EC-E6E3B49F614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24D7FA9-989E-49A3-A815-95D91D8D4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9C9DE72-0F90-4667-B144-5BF8BDE2D07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81AD2A2-2F59-4890-A524-DE74FA5F2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A8B587AF-9AE5-4CE1-A00B-4794123A8D3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B20BFE48-6E4E-4A84-B12E-0CCCAD336084}"/>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8" name="מציין מיקום של כותרת תחתונה 7">
            <a:extLst>
              <a:ext uri="{FF2B5EF4-FFF2-40B4-BE49-F238E27FC236}">
                <a16:creationId xmlns:a16="http://schemas.microsoft.com/office/drawing/2014/main" id="{E496A25A-44A4-41BA-8723-5CBD1A13BEC4}"/>
              </a:ext>
            </a:extLst>
          </p:cNvPr>
          <p:cNvSpPr>
            <a:spLocks noGrp="1"/>
          </p:cNvSpPr>
          <p:nvPr>
            <p:ph type="ftr" sz="quarter" idx="11"/>
          </p:nvPr>
        </p:nvSpPr>
        <p:spPr/>
        <p:txBody>
          <a:bodyPr/>
          <a:lstStyle/>
          <a:p>
            <a:endParaRPr lang="he-IL" dirty="0"/>
          </a:p>
        </p:txBody>
      </p:sp>
      <p:sp>
        <p:nvSpPr>
          <p:cNvPr id="9" name="מציין מיקום של מספר שקופית 8">
            <a:extLst>
              <a:ext uri="{FF2B5EF4-FFF2-40B4-BE49-F238E27FC236}">
                <a16:creationId xmlns:a16="http://schemas.microsoft.com/office/drawing/2014/main" id="{C9226C32-4EB5-4D17-BCD4-D4B38D174848}"/>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2785808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BC8EF8-142B-4658-8C45-82A074FFED0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7BB8C15F-9A60-43E3-BA6D-678357969447}"/>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4" name="מציין מיקום של כותרת תחתונה 3">
            <a:extLst>
              <a:ext uri="{FF2B5EF4-FFF2-40B4-BE49-F238E27FC236}">
                <a16:creationId xmlns:a16="http://schemas.microsoft.com/office/drawing/2014/main" id="{86D9AC69-DAAF-47AE-8BCD-1351F6C206F5}"/>
              </a:ext>
            </a:extLst>
          </p:cNvPr>
          <p:cNvSpPr>
            <a:spLocks noGrp="1"/>
          </p:cNvSpPr>
          <p:nvPr>
            <p:ph type="ftr" sz="quarter" idx="11"/>
          </p:nvPr>
        </p:nvSpPr>
        <p:spPr/>
        <p:txBody>
          <a:bodyPr/>
          <a:lstStyle/>
          <a:p>
            <a:endParaRPr lang="he-IL" dirty="0"/>
          </a:p>
        </p:txBody>
      </p:sp>
      <p:sp>
        <p:nvSpPr>
          <p:cNvPr id="5" name="מציין מיקום של מספר שקופית 4">
            <a:extLst>
              <a:ext uri="{FF2B5EF4-FFF2-40B4-BE49-F238E27FC236}">
                <a16:creationId xmlns:a16="http://schemas.microsoft.com/office/drawing/2014/main" id="{1555A36F-DC1E-4501-934D-02FDEDEF794D}"/>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145138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4BE83A0-C878-44A1-9C81-A84A0335D21D}"/>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3" name="מציין מיקום של כותרת תחתונה 2">
            <a:extLst>
              <a:ext uri="{FF2B5EF4-FFF2-40B4-BE49-F238E27FC236}">
                <a16:creationId xmlns:a16="http://schemas.microsoft.com/office/drawing/2014/main" id="{CA91BE3A-99EE-4A6F-9D91-D7CB6C534E08}"/>
              </a:ext>
            </a:extLst>
          </p:cNvPr>
          <p:cNvSpPr>
            <a:spLocks noGrp="1"/>
          </p:cNvSpPr>
          <p:nvPr>
            <p:ph type="ftr" sz="quarter" idx="11"/>
          </p:nvPr>
        </p:nvSpPr>
        <p:spPr/>
        <p:txBody>
          <a:bodyPr/>
          <a:lstStyle/>
          <a:p>
            <a:endParaRPr lang="he-IL" dirty="0"/>
          </a:p>
        </p:txBody>
      </p:sp>
      <p:sp>
        <p:nvSpPr>
          <p:cNvPr id="4" name="מציין מיקום של מספר שקופית 3">
            <a:extLst>
              <a:ext uri="{FF2B5EF4-FFF2-40B4-BE49-F238E27FC236}">
                <a16:creationId xmlns:a16="http://schemas.microsoft.com/office/drawing/2014/main" id="{96017EB7-15FD-46D3-9E5D-EE3CF3B5D80A}"/>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1183302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FB49FF-C754-44BE-817C-64B26088DEA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31A0891-E5E2-4980-9016-1D158F38C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D02C263-C848-406A-B772-F22CE3723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4D6EAD1-4CCB-40EC-83EF-E5599F6D8C1E}"/>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6" name="מציין מיקום של כותרת תחתונה 5">
            <a:extLst>
              <a:ext uri="{FF2B5EF4-FFF2-40B4-BE49-F238E27FC236}">
                <a16:creationId xmlns:a16="http://schemas.microsoft.com/office/drawing/2014/main" id="{4FB23276-B469-49C2-91E1-055A5DD68DD0}"/>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7C29FEC5-1CDC-489F-95EE-2ECAFBFCD371}"/>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1720731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78BFE8D-FC3B-4502-8EE0-AFBFC12A3A3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510B7E58-44A0-4E8B-876B-D1D45497C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a:extLst>
              <a:ext uri="{FF2B5EF4-FFF2-40B4-BE49-F238E27FC236}">
                <a16:creationId xmlns:a16="http://schemas.microsoft.com/office/drawing/2014/main" id="{FCC1CA94-FA21-41BB-8867-73D7A1585F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7870590-DF4F-44AB-BD4D-796B8ED31F50}"/>
              </a:ext>
            </a:extLst>
          </p:cNvPr>
          <p:cNvSpPr>
            <a:spLocks noGrp="1"/>
          </p:cNvSpPr>
          <p:nvPr>
            <p:ph type="dt" sz="half" idx="10"/>
          </p:nvPr>
        </p:nvSpPr>
        <p:spPr/>
        <p:txBody>
          <a:bodyPr/>
          <a:lstStyle/>
          <a:p>
            <a:fld id="{7A4A4FE2-126C-4C44-A900-F02ACA451205}" type="datetimeFigureOut">
              <a:rPr lang="he-IL" smtClean="0"/>
              <a:t>י"ג/אלול/תשפ"ב</a:t>
            </a:fld>
            <a:endParaRPr lang="he-IL" dirty="0"/>
          </a:p>
        </p:txBody>
      </p:sp>
      <p:sp>
        <p:nvSpPr>
          <p:cNvPr id="6" name="מציין מיקום של כותרת תחתונה 5">
            <a:extLst>
              <a:ext uri="{FF2B5EF4-FFF2-40B4-BE49-F238E27FC236}">
                <a16:creationId xmlns:a16="http://schemas.microsoft.com/office/drawing/2014/main" id="{16209780-8561-47FA-803D-EF248B3BA64A}"/>
              </a:ext>
            </a:extLst>
          </p:cNvPr>
          <p:cNvSpPr>
            <a:spLocks noGrp="1"/>
          </p:cNvSpPr>
          <p:nvPr>
            <p:ph type="ftr" sz="quarter" idx="11"/>
          </p:nvPr>
        </p:nvSpPr>
        <p:spPr/>
        <p:txBody>
          <a:bodyPr/>
          <a:lstStyle/>
          <a:p>
            <a:endParaRPr lang="he-IL" dirty="0"/>
          </a:p>
        </p:txBody>
      </p:sp>
      <p:sp>
        <p:nvSpPr>
          <p:cNvPr id="7" name="מציין מיקום של מספר שקופית 6">
            <a:extLst>
              <a:ext uri="{FF2B5EF4-FFF2-40B4-BE49-F238E27FC236}">
                <a16:creationId xmlns:a16="http://schemas.microsoft.com/office/drawing/2014/main" id="{27A835D7-9320-4203-8411-5B08CF93B0AE}"/>
              </a:ext>
            </a:extLst>
          </p:cNvPr>
          <p:cNvSpPr>
            <a:spLocks noGrp="1"/>
          </p:cNvSpPr>
          <p:nvPr>
            <p:ph type="sldNum" sz="quarter" idx="12"/>
          </p:nvPr>
        </p:nvSpPr>
        <p:spPr/>
        <p:txBody>
          <a:bodyPr/>
          <a:lstStyle/>
          <a:p>
            <a:fld id="{EB98530A-EC47-45F5-A5C0-3E92B1F0130A}" type="slidenum">
              <a:rPr lang="he-IL" smtClean="0"/>
              <a:t>‹#›</a:t>
            </a:fld>
            <a:endParaRPr lang="he-IL" dirty="0"/>
          </a:p>
        </p:txBody>
      </p:sp>
    </p:spTree>
    <p:extLst>
      <p:ext uri="{BB962C8B-B14F-4D97-AF65-F5344CB8AC3E}">
        <p14:creationId xmlns:p14="http://schemas.microsoft.com/office/powerpoint/2010/main" val="350215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67415E3-B6D0-4D2C-B1B6-CE83DB6AF9B2}"/>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BA74FC1-88C4-4819-B590-B1AA07B9A75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240AF4D-864D-4125-AE5B-4DC631E347E0}"/>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A4A4FE2-126C-4C44-A900-F02ACA451205}" type="datetimeFigureOut">
              <a:rPr lang="he-IL" smtClean="0"/>
              <a:t>י"ג/אלול/תשפ"ב</a:t>
            </a:fld>
            <a:endParaRPr lang="he-IL" dirty="0"/>
          </a:p>
        </p:txBody>
      </p:sp>
      <p:sp>
        <p:nvSpPr>
          <p:cNvPr id="5" name="מציין מיקום של כותרת תחתונה 4">
            <a:extLst>
              <a:ext uri="{FF2B5EF4-FFF2-40B4-BE49-F238E27FC236}">
                <a16:creationId xmlns:a16="http://schemas.microsoft.com/office/drawing/2014/main" id="{DE47D9DB-A6F4-4B54-924F-F06E56962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a:extLst>
              <a:ext uri="{FF2B5EF4-FFF2-40B4-BE49-F238E27FC236}">
                <a16:creationId xmlns:a16="http://schemas.microsoft.com/office/drawing/2014/main" id="{1CAAEEA9-6D63-4039-87D8-23ACC4A5E6B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98530A-EC47-45F5-A5C0-3E92B1F0130A}" type="slidenum">
              <a:rPr lang="he-IL" smtClean="0"/>
              <a:t>‹#›</a:t>
            </a:fld>
            <a:endParaRPr lang="he-IL" dirty="0"/>
          </a:p>
        </p:txBody>
      </p:sp>
    </p:spTree>
    <p:extLst>
      <p:ext uri="{BB962C8B-B14F-4D97-AF65-F5344CB8AC3E}">
        <p14:creationId xmlns:p14="http://schemas.microsoft.com/office/powerpoint/2010/main" val="193852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E358F04-2F05-4253-915D-1DCF210C0D67}"/>
              </a:ext>
            </a:extLst>
          </p:cNvPr>
          <p:cNvSpPr>
            <a:spLocks noGrp="1"/>
          </p:cNvSpPr>
          <p:nvPr>
            <p:ph type="title" idx="4294967295"/>
          </p:nvPr>
        </p:nvSpPr>
        <p:spPr>
          <a:xfrm>
            <a:off x="1455570" y="435950"/>
            <a:ext cx="9808032" cy="1325563"/>
          </a:xfrm>
          <a:solidFill>
            <a:schemeClr val="bg1">
              <a:lumMod val="50000"/>
              <a:alpha val="0"/>
            </a:schemeClr>
          </a:solidFill>
        </p:spPr>
        <p:txBody>
          <a:bodyPr/>
          <a:lstStyle/>
          <a:p>
            <a:pPr algn="ctr"/>
            <a:r>
              <a:rPr lang="en-US" b="0" i="0" dirty="0">
                <a:solidFill>
                  <a:schemeClr val="bg1"/>
                </a:solidFill>
                <a:effectLst/>
                <a:latin typeface="Times New Roman" panose="02020603050405020304" pitchFamily="18" charset="0"/>
              </a:rPr>
              <a:t>Finding the Forefathers and Mothers in Prayer and Piyut</a:t>
            </a:r>
            <a:endParaRPr lang="he-IL" dirty="0">
              <a:solidFill>
                <a:schemeClr val="bg1"/>
              </a:solidFill>
            </a:endParaRPr>
          </a:p>
        </p:txBody>
      </p:sp>
      <p:pic>
        <p:nvPicPr>
          <p:cNvPr id="3" name="תמונה 2">
            <a:extLst>
              <a:ext uri="{FF2B5EF4-FFF2-40B4-BE49-F238E27FC236}">
                <a16:creationId xmlns:a16="http://schemas.microsoft.com/office/drawing/2014/main" id="{DB8741AF-67B1-4515-94F0-ED892A4A44ED}"/>
              </a:ext>
            </a:extLst>
          </p:cNvPr>
          <p:cNvPicPr>
            <a:picLocks noChangeAspect="1"/>
          </p:cNvPicPr>
          <p:nvPr/>
        </p:nvPicPr>
        <p:blipFill>
          <a:blip r:embed="rId2"/>
          <a:stretch>
            <a:fillRect/>
          </a:stretch>
        </p:blipFill>
        <p:spPr>
          <a:xfrm>
            <a:off x="1455570" y="2042867"/>
            <a:ext cx="9564062" cy="4259459"/>
          </a:xfrm>
          <a:prstGeom prst="rect">
            <a:avLst/>
          </a:prstGeom>
          <a:ln>
            <a:solidFill>
              <a:schemeClr val="tx1"/>
            </a:solidFill>
          </a:ln>
        </p:spPr>
      </p:pic>
    </p:spTree>
    <p:extLst>
      <p:ext uri="{BB962C8B-B14F-4D97-AF65-F5344CB8AC3E}">
        <p14:creationId xmlns:p14="http://schemas.microsoft.com/office/powerpoint/2010/main" val="191329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4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664029" y="-346075"/>
            <a:ext cx="10515600" cy="1325563"/>
          </a:xfrm>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319315" y="809625"/>
            <a:ext cx="11553370" cy="5866946"/>
          </a:xfrm>
          <a:solidFill>
            <a:schemeClr val="bg1"/>
          </a:solidFill>
          <a:ln>
            <a:solidFill>
              <a:schemeClr val="tx1"/>
            </a:solidFill>
          </a:ln>
        </p:spPr>
        <p:txBody>
          <a:bodyPr>
            <a:normAutofit fontScale="92500" lnSpcReduction="10000"/>
          </a:bodyPr>
          <a:lstStyle/>
          <a:p>
            <a:pPr marL="0" indent="0" algn="just">
              <a:lnSpc>
                <a:spcPct val="100000"/>
              </a:lnSpc>
              <a:spcBef>
                <a:spcPts val="0"/>
              </a:spcBef>
              <a:buNone/>
            </a:pPr>
            <a:r>
              <a:rPr lang="he-IL" b="1" u="sng" dirty="0">
                <a:latin typeface="David" panose="020E0502060401010101" pitchFamily="34" charset="-79"/>
                <a:cs typeface="David" panose="020E0502060401010101" pitchFamily="34" charset="-79"/>
              </a:rPr>
              <a:t>2. ספר המנהיג הלכות שבת עמוד </a:t>
            </a:r>
            <a:r>
              <a:rPr lang="he-IL" b="1" u="sng" dirty="0" err="1">
                <a:latin typeface="David" panose="020E0502060401010101" pitchFamily="34" charset="-79"/>
                <a:cs typeface="David" panose="020E0502060401010101" pitchFamily="34" charset="-79"/>
              </a:rPr>
              <a:t>קנ</a:t>
            </a:r>
            <a:r>
              <a:rPr lang="he-IL" b="1" u="sng" dirty="0">
                <a:latin typeface="David" panose="020E0502060401010101" pitchFamily="34" charset="-79"/>
                <a:cs typeface="David" panose="020E0502060401010101" pitchFamily="34" charset="-79"/>
              </a:rPr>
              <a:t> (המשך)</a:t>
            </a: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ורבינו יעקב מנוחתו כבוד החזיר הדבר ליושנו, ואמר כי טעם גדול לדבר לומר "ישמח משה", דאמר בפרק קמא בשבת: "מאי דכתיב לדעת כי אני ה' מקדשכם'?, אמר הקדוש ברוך הוא למשה: משה מתנה טובה יש לי בבית גנזאי ושבת שמה ואני מבקש ליתנה לישראל. לך והודיעם. ולהכי תקינו "ישמח משה" באותה מתנה טובה שלשבת...</a:t>
            </a:r>
          </a:p>
          <a:p>
            <a:pPr marL="0" indent="0" algn="just">
              <a:lnSpc>
                <a:spcPct val="100000"/>
              </a:lnSpc>
              <a:spcBef>
                <a:spcPts val="0"/>
              </a:spcBef>
              <a:buNone/>
            </a:pPr>
            <a:endParaRPr lang="he-IL" dirty="0">
              <a:latin typeface="David" panose="020E0502060401010101" pitchFamily="34" charset="-79"/>
              <a:cs typeface="David" panose="020E0502060401010101" pitchFamily="34" charset="-79"/>
            </a:endParaRP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And Rabbi Ya’acov (=Rabbeinu Tam) returned to the old practice, and said there is good reason for saying </a:t>
            </a:r>
            <a:r>
              <a:rPr lang="he-IL" dirty="0">
                <a:latin typeface="David" panose="020E0502060401010101" pitchFamily="34" charset="-79"/>
                <a:cs typeface="David" panose="020E0502060401010101" pitchFamily="34" charset="-79"/>
              </a:rPr>
              <a:t>"ישמח משה"</a:t>
            </a:r>
            <a:r>
              <a:rPr lang="en-US" dirty="0">
                <a:latin typeface="David" panose="020E0502060401010101" pitchFamily="34" charset="-79"/>
                <a:cs typeface="David" panose="020E0502060401010101" pitchFamily="34" charset="-79"/>
              </a:rPr>
              <a:t>, based on the Talmud in the first chapter of Tractate Shabbat…</a:t>
            </a:r>
            <a:endParaRPr lang="he-IL" dirty="0">
              <a:latin typeface="David" panose="020E0502060401010101" pitchFamily="34" charset="-79"/>
              <a:cs typeface="David" panose="020E0502060401010101" pitchFamily="34" charset="-79"/>
            </a:endParaRPr>
          </a:p>
          <a:p>
            <a:pPr marL="0" indent="0" algn="just">
              <a:lnSpc>
                <a:spcPct val="100000"/>
              </a:lnSpc>
              <a:spcBef>
                <a:spcPts val="0"/>
              </a:spcBef>
              <a:buNone/>
            </a:pPr>
            <a:endParaRPr lang="he-IL"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b="1" u="sng" dirty="0">
                <a:latin typeface="David" panose="020E0502060401010101" pitchFamily="34" charset="-79"/>
                <a:cs typeface="David" panose="020E0502060401010101" pitchFamily="34" charset="-79"/>
              </a:rPr>
              <a:t>3. תלמוד בבלי שבת י עמוד ב</a:t>
            </a: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תניא נמי הכי: "לדעת כי אני ה' מקדשכם". אמר לו הקדוש ברוך הוא למשה: מתנה טובה יש לי בבית גנזי ושבת שמה, ואני מבקש ליתנה לישראל. לך והודיעם! </a:t>
            </a:r>
          </a:p>
          <a:p>
            <a:pPr marL="0" indent="0" algn="just">
              <a:lnSpc>
                <a:spcPct val="100000"/>
              </a:lnSpc>
              <a:spcBef>
                <a:spcPts val="0"/>
              </a:spcBef>
              <a:buNone/>
            </a:pPr>
            <a:endParaRPr lang="en-US" dirty="0">
              <a:latin typeface="David" panose="020E0502060401010101" pitchFamily="34" charset="-79"/>
              <a:cs typeface="David" panose="020E0502060401010101" pitchFamily="34" charset="-79"/>
            </a:endParaRP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The Holy Lord, blessed be He, said to Moses: I have a precious gift in My treasure house called the Shabbat and desire to give it to Israel: go and inform them </a:t>
            </a: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12896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64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664029" y="-346075"/>
            <a:ext cx="10515600" cy="1325563"/>
          </a:xfrm>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319315" y="809625"/>
            <a:ext cx="11553370" cy="5866946"/>
          </a:xfrm>
          <a:solidFill>
            <a:schemeClr val="bg1"/>
          </a:solidFill>
          <a:ln>
            <a:solidFill>
              <a:schemeClr val="tx1"/>
            </a:solidFill>
          </a:ln>
        </p:spPr>
        <p:txBody>
          <a:bodyPr>
            <a:normAutofit lnSpcReduction="10000"/>
          </a:bodyPr>
          <a:lstStyle/>
          <a:p>
            <a:pPr marL="0" indent="0" algn="just">
              <a:buNone/>
            </a:pPr>
            <a:r>
              <a:rPr lang="he-IL" b="1" u="sng" dirty="0">
                <a:latin typeface="David" panose="020E0502060401010101" pitchFamily="34" charset="-79"/>
                <a:cs typeface="David" panose="020E0502060401010101" pitchFamily="34" charset="-79"/>
              </a:rPr>
              <a:t>4. תלמוד בבלי מסכת שבת דף פו עמוד ב</a:t>
            </a:r>
            <a:endParaRPr lang="en-US" dirty="0">
              <a:latin typeface="David" panose="020E0502060401010101" pitchFamily="34" charset="-79"/>
              <a:cs typeface="David" panose="020E0502060401010101" pitchFamily="34" charset="-79"/>
            </a:endParaRPr>
          </a:p>
          <a:p>
            <a:pPr marL="0" indent="0" algn="just">
              <a:buNone/>
            </a:pPr>
            <a:r>
              <a:rPr lang="he-IL" dirty="0">
                <a:latin typeface="David" panose="020E0502060401010101" pitchFamily="34" charset="-79"/>
                <a:cs typeface="David" panose="020E0502060401010101" pitchFamily="34" charset="-79"/>
              </a:rPr>
              <a:t>ודכולי עלמא בשבת ניתנה תורה לישראל, כתיב הכא "זכור את יום השבת לקדשו", וכתיב התם: "ויאמר משה אל העם זכור את היום הזה", מה להלן בעצומו של יום, אף כאן בעצומו של יום. </a:t>
            </a:r>
          </a:p>
          <a:p>
            <a:pPr marL="0" indent="0" algn="just" rtl="0">
              <a:buNone/>
            </a:pPr>
            <a:r>
              <a:rPr lang="en-US" dirty="0">
                <a:latin typeface="David" panose="020E0502060401010101" pitchFamily="34" charset="-79"/>
                <a:cs typeface="David" panose="020E0502060401010101" pitchFamily="34" charset="-79"/>
              </a:rPr>
              <a:t>Again, all agree that the Torah was given to Israel on the Shabbat… </a:t>
            </a:r>
          </a:p>
          <a:p>
            <a:pPr marL="0" indent="0" algn="just" rtl="0">
              <a:buNone/>
            </a:pPr>
            <a:endParaRPr lang="he-IL"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b="1" u="sng" dirty="0">
                <a:latin typeface="David" panose="020E0502060401010101" pitchFamily="34" charset="-79"/>
                <a:cs typeface="David" panose="020E0502060401010101" pitchFamily="34" charset="-79"/>
              </a:rPr>
              <a:t>5. ר' יצחק בר' משה מוינה, ספר אור זרוע, חלק ב, הלכות שבת סימן </a:t>
            </a:r>
            <a:r>
              <a:rPr lang="he-IL" b="1" u="sng" dirty="0" err="1">
                <a:latin typeface="David" panose="020E0502060401010101" pitchFamily="34" charset="-79"/>
                <a:cs typeface="David" panose="020E0502060401010101" pitchFamily="34" charset="-79"/>
              </a:rPr>
              <a:t>מב</a:t>
            </a: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 לכך מתחיל תפלת שבת ב"ישמח משה", ואינה מתחלת ב"אתה בחרתנו" כמו תפלה לכל המועדים, משום דאמרינן... בשבת ניתנה תורה לישראל. ועל כך אנו מתפללים כך כדי שיזכור לנו זכות היום הזה שהוא קבלת תורה וזכות משה רבינו שהיום נתנה לנו תורה על ידו. </a:t>
            </a: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And we start the Shabbat service with </a:t>
            </a:r>
            <a:r>
              <a:rPr lang="he-IL" dirty="0">
                <a:latin typeface="David" panose="020E0502060401010101" pitchFamily="34" charset="-79"/>
                <a:cs typeface="David" panose="020E0502060401010101" pitchFamily="34" charset="-79"/>
              </a:rPr>
              <a:t>"ישמח משה"</a:t>
            </a:r>
            <a:r>
              <a:rPr lang="en-US" dirty="0">
                <a:latin typeface="David" panose="020E0502060401010101" pitchFamily="34" charset="-79"/>
                <a:cs typeface="David" panose="020E0502060401010101" pitchFamily="34" charset="-79"/>
              </a:rPr>
              <a:t> and not with </a:t>
            </a:r>
            <a:r>
              <a:rPr lang="he-IL" dirty="0">
                <a:latin typeface="David" panose="020E0502060401010101" pitchFamily="34" charset="-79"/>
                <a:cs typeface="David" panose="020E0502060401010101" pitchFamily="34" charset="-79"/>
              </a:rPr>
              <a:t>"אתה בחרתנו" </a:t>
            </a:r>
            <a:r>
              <a:rPr lang="en-US" dirty="0">
                <a:latin typeface="David" panose="020E0502060401010101" pitchFamily="34" charset="-79"/>
                <a:cs typeface="David" panose="020E0502060401010101" pitchFamily="34" charset="-79"/>
              </a:rPr>
              <a:t>, like the rest of the Holidays, since we say the Torah was given to Israel on Shabbat… </a:t>
            </a:r>
            <a:endParaRPr lang="he-IL" dirty="0">
              <a:latin typeface="David" panose="020E0502060401010101" pitchFamily="34" charset="-79"/>
              <a:cs typeface="David" panose="020E0502060401010101" pitchFamily="34" charset="-79"/>
            </a:endParaRPr>
          </a:p>
          <a:p>
            <a:pPr marL="0" indent="0" algn="just">
              <a:lnSpc>
                <a:spcPct val="100000"/>
              </a:lnSpc>
              <a:spcBef>
                <a:spcPts val="0"/>
              </a:spcBef>
              <a:buNone/>
            </a:pPr>
            <a:endParaRPr lang="en-US" dirty="0">
              <a:latin typeface="David" panose="020E0502060401010101" pitchFamily="34" charset="-79"/>
              <a:cs typeface="David" panose="020E0502060401010101" pitchFamily="34" charset="-79"/>
            </a:endParaRPr>
          </a:p>
          <a:p>
            <a:pPr marL="0" indent="0" algn="just">
              <a:buNone/>
            </a:pPr>
            <a:endParaRPr lang="he-IL" dirty="0">
              <a:latin typeface="David" panose="020E0502060401010101" pitchFamily="34" charset="-79"/>
              <a:cs typeface="David" panose="020E0502060401010101" pitchFamily="34" charset="-79"/>
            </a:endParaRPr>
          </a:p>
          <a:p>
            <a:pPr marL="0" indent="0" algn="just">
              <a:buNone/>
            </a:pPr>
            <a:endParaRPr lang="en-US" dirty="0">
              <a:latin typeface="David" panose="020E0502060401010101" pitchFamily="34" charset="-79"/>
              <a:cs typeface="David" panose="020E0502060401010101" pitchFamily="34" charset="-79"/>
            </a:endParaRP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755373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64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664029" y="-346075"/>
            <a:ext cx="10515600" cy="1325563"/>
          </a:xfrm>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319315" y="809625"/>
            <a:ext cx="11553370" cy="5866946"/>
          </a:xfrm>
          <a:solidFill>
            <a:schemeClr val="bg1"/>
          </a:solidFill>
          <a:ln>
            <a:solidFill>
              <a:schemeClr val="tx1"/>
            </a:solidFill>
          </a:ln>
        </p:spPr>
        <p:txBody>
          <a:bodyPr>
            <a:normAutofit/>
          </a:bodyPr>
          <a:lstStyle/>
          <a:p>
            <a:pPr marL="0" indent="0" algn="just">
              <a:lnSpc>
                <a:spcPct val="100000"/>
              </a:lnSpc>
              <a:spcBef>
                <a:spcPts val="0"/>
              </a:spcBef>
              <a:buNone/>
            </a:pPr>
            <a:r>
              <a:rPr lang="he-IL" b="1" u="sng" dirty="0">
                <a:latin typeface="David" panose="020E0502060401010101" pitchFamily="34" charset="-79"/>
                <a:cs typeface="David" panose="020E0502060401010101" pitchFamily="34" charset="-79"/>
              </a:rPr>
              <a:t>6. שמות רבה פרשת שמות פרשה א</a:t>
            </a: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דבר אחר: "וירא בסבלתם" - ראה שאין להם מנוחה. הלך ואמר לפרעה: מי שיש לו עבד, אם אינו נח יום אחד אינו מת? ואלו עבדיך הם, אם אתה מרוויח להם יום אחד בשבוע, אינם מתים. אמר לו: לך ועשה להם כמו שתאמר. הלך ועשה להם משה כך ותקן להם את השבת לנוח.</a:t>
            </a:r>
          </a:p>
          <a:p>
            <a:pPr marL="0" indent="0" algn="just">
              <a:lnSpc>
                <a:spcPct val="100000"/>
              </a:lnSpc>
              <a:spcBef>
                <a:spcPts val="0"/>
              </a:spcBef>
              <a:buNone/>
            </a:pPr>
            <a:endParaRPr lang="he-IL" dirty="0">
              <a:latin typeface="David" panose="020E0502060401010101" pitchFamily="34" charset="-79"/>
              <a:cs typeface="David" panose="020E0502060401010101" pitchFamily="34" charset="-79"/>
            </a:endParaRP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Moses observed that the Israelites had no rest so he went to and said to Pharoah: “one who has a servant must understand that if the servant has no rest one day a week he will die, and likewise with regard to the Israelites, your servants, if you do not allow one them day free of work they will die. Pharoah said to Moses: go and arrange for them as you said. So Moses went and established for them the Shabbat day for them to rest</a:t>
            </a:r>
            <a:endParaRPr lang="he-IL" dirty="0">
              <a:latin typeface="David" panose="020E0502060401010101" pitchFamily="34" charset="-79"/>
              <a:cs typeface="David" panose="020E0502060401010101" pitchFamily="34" charset="-79"/>
            </a:endParaRPr>
          </a:p>
          <a:p>
            <a:pPr marL="0" indent="0" algn="just">
              <a:lnSpc>
                <a:spcPct val="100000"/>
              </a:lnSpc>
              <a:spcBef>
                <a:spcPts val="0"/>
              </a:spcBef>
              <a:buNone/>
            </a:pPr>
            <a:endParaRPr lang="he-IL" dirty="0">
              <a:latin typeface="David" panose="020E0502060401010101" pitchFamily="34" charset="-79"/>
              <a:cs typeface="David" panose="020E0502060401010101" pitchFamily="34" charset="-79"/>
            </a:endParaRPr>
          </a:p>
          <a:p>
            <a:pPr marL="0" indent="0" algn="just" rtl="0">
              <a:lnSpc>
                <a:spcPct val="100000"/>
              </a:lnSpc>
              <a:spcBef>
                <a:spcPts val="0"/>
              </a:spcBef>
              <a:buNone/>
            </a:pPr>
            <a:endParaRPr lang="en-US" dirty="0">
              <a:latin typeface="David" panose="020E0502060401010101" pitchFamily="34" charset="-79"/>
              <a:cs typeface="David" panose="020E0502060401010101" pitchFamily="34" charset="-79"/>
            </a:endParaRPr>
          </a:p>
          <a:p>
            <a:endParaRPr lang="he-IL" b="1" dirty="0"/>
          </a:p>
          <a:p>
            <a:endParaRPr lang="en-US" dirty="0"/>
          </a:p>
          <a:p>
            <a:pPr marL="0" indent="0" algn="just" rtl="0">
              <a:lnSpc>
                <a:spcPct val="100000"/>
              </a:lnSpc>
              <a:spcBef>
                <a:spcPts val="0"/>
              </a:spcBef>
              <a:buNone/>
            </a:pPr>
            <a:endParaRPr lang="en-US" dirty="0">
              <a:latin typeface="David" panose="020E0502060401010101" pitchFamily="34" charset="-79"/>
              <a:cs typeface="David" panose="020E0502060401010101" pitchFamily="34" charset="-79"/>
            </a:endParaRPr>
          </a:p>
          <a:p>
            <a:pPr marL="0" indent="0" algn="just">
              <a:buNone/>
            </a:pPr>
            <a:endParaRPr lang="he-IL" dirty="0">
              <a:latin typeface="David" panose="020E0502060401010101" pitchFamily="34" charset="-79"/>
              <a:cs typeface="David" panose="020E0502060401010101" pitchFamily="34" charset="-79"/>
            </a:endParaRPr>
          </a:p>
          <a:p>
            <a:pPr marL="0" indent="0" algn="just">
              <a:buNone/>
            </a:pPr>
            <a:endParaRPr lang="en-US" dirty="0">
              <a:latin typeface="David" panose="020E0502060401010101" pitchFamily="34" charset="-79"/>
              <a:cs typeface="David" panose="020E0502060401010101" pitchFamily="34" charset="-79"/>
            </a:endParaRP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44077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alpha val="64000"/>
          </a:srgb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664029" y="-346075"/>
            <a:ext cx="10515600" cy="1325563"/>
          </a:xfrm>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319315" y="809625"/>
            <a:ext cx="11553370" cy="5866946"/>
          </a:xfrm>
          <a:solidFill>
            <a:schemeClr val="bg1"/>
          </a:solidFill>
          <a:ln>
            <a:solidFill>
              <a:schemeClr val="tx1"/>
            </a:solidFill>
          </a:ln>
        </p:spPr>
        <p:txBody>
          <a:bodyPr>
            <a:normAutofit/>
          </a:bodyPr>
          <a:lstStyle/>
          <a:p>
            <a:pPr marL="0" indent="0" algn="just">
              <a:buNone/>
            </a:pPr>
            <a:r>
              <a:rPr lang="he-IL" b="1" u="sng" dirty="0">
                <a:latin typeface="David" panose="020E0502060401010101" pitchFamily="34" charset="-79"/>
                <a:cs typeface="David" panose="020E0502060401010101" pitchFamily="34" charset="-79"/>
              </a:rPr>
              <a:t>7. ספר אבודרהם שחרית של שבת</a:t>
            </a:r>
            <a:endParaRPr lang="en-US" dirty="0">
              <a:latin typeface="David" panose="020E0502060401010101" pitchFamily="34" charset="-79"/>
              <a:cs typeface="David" panose="020E0502060401010101" pitchFamily="34" charset="-79"/>
            </a:endParaRPr>
          </a:p>
          <a:p>
            <a:pPr marL="0" indent="0" algn="just">
              <a:buNone/>
            </a:pPr>
            <a:r>
              <a:rPr lang="he-IL" dirty="0">
                <a:latin typeface="David" panose="020E0502060401010101" pitchFamily="34" charset="-79"/>
                <a:cs typeface="David" panose="020E0502060401010101" pitchFamily="34" charset="-79"/>
              </a:rPr>
              <a:t>עוד טעם אחר: לפי מה שאומר במדרש שבשעה שיצא משה אל אחיו וראה בסבלותם ולא היה להם מנוחה, נתקשה לו הדבר הרבה, והלך ואמר לפרעה: אדוני המלך! דרך העולם אדון שיש לו עבדים הוא רוצה בקיומם ואתה רוצה לכלות את עבדיך?! אמר לו: היאך? אמר לו: מתוך שאתה משתעבד בהם תמיד ואין להם מנוחה יכלו. אלא תן להם יום אחד בשבוע שינוחו בו ויתחזקו ויוכלו לסבול השעבוד. אמר לו: בחר להם אי זה יום שתרצה למנוחה בכל שבוע. אמר לו: תן להם יום השבת, מפני שכל מלאכה שיעשו בו אין בהם סימן ברכה, לפי ששולט בו שבתאי. והיו נוחין בו בכל שבוע מסבלותם. וכשיצאו ממצרים ניתן להם השבת. וכיון שראה משה שהסכימה דעתו לדעת יוצרו שמח שמחה גדולה. ולכך תקנו ישמח משה במתנת חלקו</a:t>
            </a:r>
            <a:endParaRPr lang="en-US" dirty="0">
              <a:latin typeface="David" panose="020E0502060401010101" pitchFamily="34" charset="-79"/>
              <a:cs typeface="David" panose="020E0502060401010101" pitchFamily="34" charset="-79"/>
            </a:endParaRPr>
          </a:p>
          <a:p>
            <a:pPr marL="0" indent="0" algn="just" rtl="0">
              <a:buNone/>
            </a:pPr>
            <a:r>
              <a:rPr lang="en-US" dirty="0">
                <a:latin typeface="David" panose="020E0502060401010101" pitchFamily="34" charset="-79"/>
                <a:cs typeface="David" panose="020E0502060401010101" pitchFamily="34" charset="-79"/>
              </a:rPr>
              <a:t>Another reason: According to what the Midrash says… And when they left Egypt, Shabbat was given to them. And when Moses saw that he was thinking in the same spirit as his creator he was very pleased. And that is why it was established to say </a:t>
            </a:r>
            <a:r>
              <a:rPr lang="he-IL" dirty="0">
                <a:latin typeface="David" panose="020E0502060401010101" pitchFamily="34" charset="-79"/>
                <a:cs typeface="David" panose="020E0502060401010101" pitchFamily="34" charset="-79"/>
              </a:rPr>
              <a:t>"ישמח משה במתנת חלקו"</a:t>
            </a:r>
            <a:r>
              <a:rPr lang="en-US" dirty="0">
                <a:latin typeface="David" panose="020E0502060401010101" pitchFamily="34" charset="-79"/>
                <a:cs typeface="David" panose="020E0502060401010101" pitchFamily="34" charset="-79"/>
              </a:rPr>
              <a:t>.</a:t>
            </a:r>
          </a:p>
          <a:p>
            <a:pPr marL="0" indent="0">
              <a:buNone/>
            </a:pPr>
            <a:endParaRPr lang="he-IL" b="1" dirty="0"/>
          </a:p>
          <a:p>
            <a:endParaRPr lang="en-US" dirty="0"/>
          </a:p>
          <a:p>
            <a:pPr marL="0" indent="0" algn="just" rtl="0">
              <a:lnSpc>
                <a:spcPct val="100000"/>
              </a:lnSpc>
              <a:spcBef>
                <a:spcPts val="0"/>
              </a:spcBef>
              <a:buNone/>
            </a:pPr>
            <a:endParaRPr lang="en-US" dirty="0">
              <a:latin typeface="David" panose="020E0502060401010101" pitchFamily="34" charset="-79"/>
              <a:cs typeface="David" panose="020E0502060401010101" pitchFamily="34" charset="-79"/>
            </a:endParaRPr>
          </a:p>
          <a:p>
            <a:pPr marL="0" indent="0" algn="just">
              <a:buNone/>
            </a:pPr>
            <a:endParaRPr lang="he-IL" dirty="0">
              <a:latin typeface="David" panose="020E0502060401010101" pitchFamily="34" charset="-79"/>
              <a:cs typeface="David" panose="020E0502060401010101" pitchFamily="34" charset="-79"/>
            </a:endParaRPr>
          </a:p>
          <a:p>
            <a:pPr marL="0" indent="0" algn="just">
              <a:buNone/>
            </a:pPr>
            <a:endParaRPr lang="en-US" dirty="0">
              <a:latin typeface="David" panose="020E0502060401010101" pitchFamily="34" charset="-79"/>
              <a:cs typeface="David" panose="020E0502060401010101" pitchFamily="34" charset="-79"/>
            </a:endParaRP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58457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alpha val="63922"/>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667657" y="247197"/>
            <a:ext cx="10515600" cy="1325563"/>
          </a:xfrm>
          <a:solidFill>
            <a:srgbClr val="996633">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6146" name="Picture 2" descr="ארץ ישראל ופיוטיה - מנחם זולאי">
            <a:extLst>
              <a:ext uri="{FF2B5EF4-FFF2-40B4-BE49-F238E27FC236}">
                <a16:creationId xmlns:a16="http://schemas.microsoft.com/office/drawing/2014/main" id="{A25DDDC9-20F1-4FBE-8161-2974A08BF9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8171" y="1572760"/>
            <a:ext cx="3333750" cy="4714875"/>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7170" name="Picture 2" descr="מכירה 15 - הסטוריה ותרבות יהודית וישראלית | קדם בית מכירות פומביות בע״מ">
            <a:extLst>
              <a:ext uri="{FF2B5EF4-FFF2-40B4-BE49-F238E27FC236}">
                <a16:creationId xmlns:a16="http://schemas.microsoft.com/office/drawing/2014/main" id="{A47EEEC5-A0B3-45D0-B62E-C69D72BC14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80" y="2352449"/>
            <a:ext cx="6667500" cy="2733675"/>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501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667657" y="247197"/>
            <a:ext cx="10515600" cy="1325563"/>
          </a:xfrm>
          <a:solidFill>
            <a:srgbClr val="996633">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6" name="תמונה 5">
            <a:extLst>
              <a:ext uri="{FF2B5EF4-FFF2-40B4-BE49-F238E27FC236}">
                <a16:creationId xmlns:a16="http://schemas.microsoft.com/office/drawing/2014/main" id="{53C76F06-5348-43A9-AB6B-4CA8954D9F09}"/>
              </a:ext>
            </a:extLst>
          </p:cNvPr>
          <p:cNvPicPr/>
          <p:nvPr/>
        </p:nvPicPr>
        <p:blipFill>
          <a:blip r:embed="rId2"/>
          <a:stretch>
            <a:fillRect/>
          </a:stretch>
        </p:blipFill>
        <p:spPr>
          <a:xfrm>
            <a:off x="1556657" y="1572760"/>
            <a:ext cx="9078685" cy="2259391"/>
          </a:xfrm>
          <a:prstGeom prst="rect">
            <a:avLst/>
          </a:prstGeom>
          <a:ln>
            <a:solidFill>
              <a:schemeClr val="tx1"/>
            </a:solidFill>
          </a:ln>
        </p:spPr>
      </p:pic>
      <p:pic>
        <p:nvPicPr>
          <p:cNvPr id="9" name="תמונה 8">
            <a:extLst>
              <a:ext uri="{FF2B5EF4-FFF2-40B4-BE49-F238E27FC236}">
                <a16:creationId xmlns:a16="http://schemas.microsoft.com/office/drawing/2014/main" id="{97A48DE4-B251-4E54-8C91-163BDDDBFE2C}"/>
              </a:ext>
            </a:extLst>
          </p:cNvPr>
          <p:cNvPicPr>
            <a:picLocks noChangeAspect="1"/>
          </p:cNvPicPr>
          <p:nvPr/>
        </p:nvPicPr>
        <p:blipFill>
          <a:blip r:embed="rId3"/>
          <a:stretch>
            <a:fillRect/>
          </a:stretch>
        </p:blipFill>
        <p:spPr>
          <a:xfrm>
            <a:off x="1557645" y="4363624"/>
            <a:ext cx="9077697" cy="1588179"/>
          </a:xfrm>
          <a:prstGeom prst="rect">
            <a:avLst/>
          </a:prstGeom>
          <a:ln>
            <a:solidFill>
              <a:schemeClr val="accent4">
                <a:lumMod val="50000"/>
              </a:schemeClr>
            </a:solidFill>
          </a:ln>
        </p:spPr>
      </p:pic>
    </p:spTree>
    <p:extLst>
      <p:ext uri="{BB962C8B-B14F-4D97-AF65-F5344CB8AC3E}">
        <p14:creationId xmlns:p14="http://schemas.microsoft.com/office/powerpoint/2010/main" val="2412994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667657" y="247197"/>
            <a:ext cx="10515600" cy="1325563"/>
          </a:xfrm>
          <a:solidFill>
            <a:srgbClr val="996633">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4" name="תמונה 3">
            <a:extLst>
              <a:ext uri="{FF2B5EF4-FFF2-40B4-BE49-F238E27FC236}">
                <a16:creationId xmlns:a16="http://schemas.microsoft.com/office/drawing/2014/main" id="{5980F3AC-CB33-4592-A403-0C9C2B17BEE6}"/>
              </a:ext>
            </a:extLst>
          </p:cNvPr>
          <p:cNvPicPr/>
          <p:nvPr/>
        </p:nvPicPr>
        <p:blipFill>
          <a:blip r:embed="rId2"/>
          <a:stretch>
            <a:fillRect/>
          </a:stretch>
        </p:blipFill>
        <p:spPr>
          <a:xfrm>
            <a:off x="798286" y="1572760"/>
            <a:ext cx="10384971" cy="2529568"/>
          </a:xfrm>
          <a:prstGeom prst="rect">
            <a:avLst/>
          </a:prstGeom>
          <a:ln>
            <a:solidFill>
              <a:schemeClr val="accent4">
                <a:lumMod val="50000"/>
              </a:schemeClr>
            </a:solidFill>
          </a:ln>
        </p:spPr>
      </p:pic>
      <p:pic>
        <p:nvPicPr>
          <p:cNvPr id="5" name="תמונה 4">
            <a:extLst>
              <a:ext uri="{FF2B5EF4-FFF2-40B4-BE49-F238E27FC236}">
                <a16:creationId xmlns:a16="http://schemas.microsoft.com/office/drawing/2014/main" id="{47CA407A-4C4B-45D1-B165-6C755FE36071}"/>
              </a:ext>
            </a:extLst>
          </p:cNvPr>
          <p:cNvPicPr>
            <a:picLocks noChangeAspect="1"/>
          </p:cNvPicPr>
          <p:nvPr/>
        </p:nvPicPr>
        <p:blipFill>
          <a:blip r:embed="rId3"/>
          <a:stretch>
            <a:fillRect/>
          </a:stretch>
        </p:blipFill>
        <p:spPr>
          <a:xfrm>
            <a:off x="904226" y="4586514"/>
            <a:ext cx="10228940" cy="1868942"/>
          </a:xfrm>
          <a:prstGeom prst="rect">
            <a:avLst/>
          </a:prstGeom>
          <a:ln>
            <a:solidFill>
              <a:schemeClr val="accent4">
                <a:lumMod val="50000"/>
              </a:schemeClr>
            </a:solidFill>
          </a:ln>
        </p:spPr>
      </p:pic>
    </p:spTree>
    <p:extLst>
      <p:ext uri="{BB962C8B-B14F-4D97-AF65-F5344CB8AC3E}">
        <p14:creationId xmlns:p14="http://schemas.microsoft.com/office/powerpoint/2010/main" val="794997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667657" y="247197"/>
            <a:ext cx="10515600" cy="1325563"/>
          </a:xfrm>
          <a:solidFill>
            <a:srgbClr val="996633">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6" name="תמונה 5">
            <a:extLst>
              <a:ext uri="{FF2B5EF4-FFF2-40B4-BE49-F238E27FC236}">
                <a16:creationId xmlns:a16="http://schemas.microsoft.com/office/drawing/2014/main" id="{1E2267F4-0A5D-4CC3-B3C4-4878C08454D6}"/>
              </a:ext>
            </a:extLst>
          </p:cNvPr>
          <p:cNvPicPr/>
          <p:nvPr/>
        </p:nvPicPr>
        <p:blipFill>
          <a:blip r:embed="rId2"/>
          <a:stretch>
            <a:fillRect/>
          </a:stretch>
        </p:blipFill>
        <p:spPr>
          <a:xfrm>
            <a:off x="1008743" y="1572760"/>
            <a:ext cx="10312400" cy="4616496"/>
          </a:xfrm>
          <a:prstGeom prst="rect">
            <a:avLst/>
          </a:prstGeom>
          <a:ln>
            <a:solidFill>
              <a:schemeClr val="accent4">
                <a:lumMod val="50000"/>
              </a:schemeClr>
            </a:solidFill>
          </a:ln>
        </p:spPr>
      </p:pic>
    </p:spTree>
    <p:extLst>
      <p:ext uri="{BB962C8B-B14F-4D97-AF65-F5344CB8AC3E}">
        <p14:creationId xmlns:p14="http://schemas.microsoft.com/office/powerpoint/2010/main" val="2173301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48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667657" y="247197"/>
            <a:ext cx="10515600" cy="1325563"/>
          </a:xfrm>
          <a:solidFill>
            <a:srgbClr val="996633">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4098" name="Picture 2" descr="הסופר פרופ' אהרן מירסקי">
            <a:extLst>
              <a:ext uri="{FF2B5EF4-FFF2-40B4-BE49-F238E27FC236}">
                <a16:creationId xmlns:a16="http://schemas.microsoft.com/office/drawing/2014/main" id="{AD07676E-7E78-4303-A15F-0B4B3A0A1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461" y="1572760"/>
            <a:ext cx="3741964" cy="4983134"/>
          </a:xfrm>
          <a:prstGeom prst="rect">
            <a:avLst/>
          </a:prstGeom>
          <a:noFill/>
          <a:ln>
            <a:solidFill>
              <a:schemeClr val="accent4">
                <a:lumMod val="50000"/>
              </a:schemeClr>
            </a:solidFill>
          </a:ln>
          <a:extLst>
            <a:ext uri="{909E8E84-426E-40DD-AFC4-6F175D3DCCD1}">
              <a14:hiddenFill xmlns:a14="http://schemas.microsoft.com/office/drawing/2010/main">
                <a:solidFill>
                  <a:srgbClr val="FFFFFF"/>
                </a:solidFill>
              </a14:hiddenFill>
            </a:ext>
          </a:extLst>
        </p:spPr>
      </p:pic>
      <p:pic>
        <p:nvPicPr>
          <p:cNvPr id="4100" name="Picture 4" descr="הפיוט : התפתחותו בארץ-ישראל ובגולה : אהרן מירסקי : 965-223-678-0 :  magnespress.co.il : Books">
            <a:extLst>
              <a:ext uri="{FF2B5EF4-FFF2-40B4-BE49-F238E27FC236}">
                <a16:creationId xmlns:a16="http://schemas.microsoft.com/office/drawing/2014/main" id="{50480DFC-EBAE-4EC1-9E49-9F14BAA5A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576" y="1575820"/>
            <a:ext cx="3390138" cy="503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61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667657" y="247197"/>
            <a:ext cx="10515600" cy="1325563"/>
          </a:xfrm>
          <a:solidFill>
            <a:srgbClr val="996633">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7" name="תמונה 6">
            <a:extLst>
              <a:ext uri="{FF2B5EF4-FFF2-40B4-BE49-F238E27FC236}">
                <a16:creationId xmlns:a16="http://schemas.microsoft.com/office/drawing/2014/main" id="{723C8EFE-49F5-4EAF-B3A4-65160A99DF3D}"/>
              </a:ext>
            </a:extLst>
          </p:cNvPr>
          <p:cNvPicPr>
            <a:picLocks noChangeAspect="1"/>
          </p:cNvPicPr>
          <p:nvPr/>
        </p:nvPicPr>
        <p:blipFill>
          <a:blip r:embed="rId2"/>
          <a:stretch>
            <a:fillRect/>
          </a:stretch>
        </p:blipFill>
        <p:spPr>
          <a:xfrm>
            <a:off x="6665913" y="1572760"/>
            <a:ext cx="4858430" cy="4813755"/>
          </a:xfrm>
          <a:prstGeom prst="rect">
            <a:avLst/>
          </a:prstGeom>
          <a:ln>
            <a:solidFill>
              <a:schemeClr val="tx1"/>
            </a:solidFill>
          </a:ln>
        </p:spPr>
      </p:pic>
      <p:pic>
        <p:nvPicPr>
          <p:cNvPr id="6" name="תמונה 5">
            <a:extLst>
              <a:ext uri="{FF2B5EF4-FFF2-40B4-BE49-F238E27FC236}">
                <a16:creationId xmlns:a16="http://schemas.microsoft.com/office/drawing/2014/main" id="{FF0E1883-339D-40CA-97AD-0834D616ABCF}"/>
              </a:ext>
            </a:extLst>
          </p:cNvPr>
          <p:cNvPicPr>
            <a:picLocks noChangeAspect="1"/>
          </p:cNvPicPr>
          <p:nvPr/>
        </p:nvPicPr>
        <p:blipFill>
          <a:blip r:embed="rId3"/>
          <a:stretch>
            <a:fillRect/>
          </a:stretch>
        </p:blipFill>
        <p:spPr>
          <a:xfrm>
            <a:off x="667657" y="1572760"/>
            <a:ext cx="5246461" cy="4814400"/>
          </a:xfrm>
          <a:prstGeom prst="rect">
            <a:avLst/>
          </a:prstGeom>
          <a:solidFill>
            <a:schemeClr val="tx1">
              <a:lumMod val="50000"/>
              <a:lumOff val="50000"/>
            </a:schemeClr>
          </a:solidFill>
          <a:ln>
            <a:solidFill>
              <a:schemeClr val="tx1"/>
            </a:solidFill>
          </a:ln>
        </p:spPr>
      </p:pic>
    </p:spTree>
    <p:extLst>
      <p:ext uri="{BB962C8B-B14F-4D97-AF65-F5344CB8AC3E}">
        <p14:creationId xmlns:p14="http://schemas.microsoft.com/office/powerpoint/2010/main" val="257613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7000"/>
          </a:schemeClr>
        </a:soli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E358F04-2F05-4253-915D-1DCF210C0D67}"/>
              </a:ext>
            </a:extLst>
          </p:cNvPr>
          <p:cNvSpPr>
            <a:spLocks noGrp="1"/>
          </p:cNvSpPr>
          <p:nvPr>
            <p:ph type="title" idx="4294967295"/>
          </p:nvPr>
        </p:nvSpPr>
        <p:spPr>
          <a:xfrm>
            <a:off x="1455570" y="435950"/>
            <a:ext cx="9808032" cy="1325563"/>
          </a:xfrm>
          <a:solidFill>
            <a:schemeClr val="bg1">
              <a:lumMod val="50000"/>
              <a:alpha val="0"/>
            </a:schemeClr>
          </a:solidFill>
        </p:spPr>
        <p:txBody>
          <a:bodyPr/>
          <a:lstStyle/>
          <a:p>
            <a:pPr algn="ctr"/>
            <a:r>
              <a:rPr lang="en-US" b="0" i="0" dirty="0">
                <a:effectLst/>
                <a:latin typeface="Times New Roman" panose="02020603050405020304" pitchFamily="18" charset="0"/>
              </a:rPr>
              <a:t>Finding the Forefathers and Mothers in Prayer and Piyut</a:t>
            </a:r>
            <a:endParaRPr lang="he-IL" dirty="0"/>
          </a:p>
        </p:txBody>
      </p:sp>
      <p:pic>
        <p:nvPicPr>
          <p:cNvPr id="3" name="תמונה 2">
            <a:extLst>
              <a:ext uri="{FF2B5EF4-FFF2-40B4-BE49-F238E27FC236}">
                <a16:creationId xmlns:a16="http://schemas.microsoft.com/office/drawing/2014/main" id="{DB8741AF-67B1-4515-94F0-ED892A4A44ED}"/>
              </a:ext>
            </a:extLst>
          </p:cNvPr>
          <p:cNvPicPr>
            <a:picLocks noChangeAspect="1"/>
          </p:cNvPicPr>
          <p:nvPr/>
        </p:nvPicPr>
        <p:blipFill>
          <a:blip r:embed="rId2"/>
          <a:stretch>
            <a:fillRect/>
          </a:stretch>
        </p:blipFill>
        <p:spPr>
          <a:xfrm>
            <a:off x="1455570" y="2042867"/>
            <a:ext cx="9564062" cy="4259459"/>
          </a:xfrm>
          <a:prstGeom prst="rect">
            <a:avLst/>
          </a:prstGeom>
          <a:ln>
            <a:solidFill>
              <a:schemeClr val="tx1"/>
            </a:solidFill>
          </a:ln>
        </p:spPr>
      </p:pic>
    </p:spTree>
    <p:extLst>
      <p:ext uri="{BB962C8B-B14F-4D97-AF65-F5344CB8AC3E}">
        <p14:creationId xmlns:p14="http://schemas.microsoft.com/office/powerpoint/2010/main" val="262904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75000"/>
            <a:alpha val="64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1582058" y="266926"/>
            <a:ext cx="10515600" cy="1325563"/>
          </a:xfrm>
          <a:solidFill>
            <a:srgbClr val="FFC000">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5124" name="Picture 4" descr="שורשי שירת הקודש : יוסף יהלום : 978-965-7008-41-6 : magnespress.co.il :  Books">
            <a:extLst>
              <a:ext uri="{FF2B5EF4-FFF2-40B4-BE49-F238E27FC236}">
                <a16:creationId xmlns:a16="http://schemas.microsoft.com/office/drawing/2014/main" id="{CBA4E048-FEAB-4D68-AFDD-46766B3008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8254" y="220123"/>
            <a:ext cx="4332889" cy="63709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126" name="Picture 6" descr="100 לפרופ' יהושע בלאו | 5/7 הלוי במצרים - יוסף יהלום - YouTube">
            <a:extLst>
              <a:ext uri="{FF2B5EF4-FFF2-40B4-BE49-F238E27FC236}">
                <a16:creationId xmlns:a16="http://schemas.microsoft.com/office/drawing/2014/main" id="{46664E42-B68C-4503-930F-50E1372F8A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095" r="34286" b="45979"/>
          <a:stretch/>
        </p:blipFill>
        <p:spPr bwMode="auto">
          <a:xfrm>
            <a:off x="3091543" y="3812496"/>
            <a:ext cx="3439886" cy="27785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08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idx="4294967295"/>
          </p:nvPr>
        </p:nvSpPr>
        <p:spPr>
          <a:xfrm>
            <a:off x="667657" y="247197"/>
            <a:ext cx="10515600" cy="1325563"/>
          </a:xfrm>
          <a:solidFill>
            <a:srgbClr val="996633">
              <a:alpha val="0"/>
            </a:srgbClr>
          </a:solidFill>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3. Modern Scholarship</a:t>
            </a:r>
          </a:p>
        </p:txBody>
      </p:sp>
      <p:pic>
        <p:nvPicPr>
          <p:cNvPr id="4" name="תמונה 3">
            <a:extLst>
              <a:ext uri="{FF2B5EF4-FFF2-40B4-BE49-F238E27FC236}">
                <a16:creationId xmlns:a16="http://schemas.microsoft.com/office/drawing/2014/main" id="{DBE96FAC-8634-4E07-9058-E9EC6E766461}"/>
              </a:ext>
            </a:extLst>
          </p:cNvPr>
          <p:cNvPicPr>
            <a:picLocks noChangeAspect="1"/>
          </p:cNvPicPr>
          <p:nvPr/>
        </p:nvPicPr>
        <p:blipFill>
          <a:blip r:embed="rId2"/>
          <a:stretch>
            <a:fillRect/>
          </a:stretch>
        </p:blipFill>
        <p:spPr>
          <a:xfrm>
            <a:off x="773338" y="1873689"/>
            <a:ext cx="10725577" cy="1105612"/>
          </a:xfrm>
          <a:prstGeom prst="rect">
            <a:avLst/>
          </a:prstGeom>
          <a:ln>
            <a:solidFill>
              <a:schemeClr val="tx1"/>
            </a:solidFill>
          </a:ln>
        </p:spPr>
      </p:pic>
      <p:pic>
        <p:nvPicPr>
          <p:cNvPr id="6" name="תמונה 5">
            <a:extLst>
              <a:ext uri="{FF2B5EF4-FFF2-40B4-BE49-F238E27FC236}">
                <a16:creationId xmlns:a16="http://schemas.microsoft.com/office/drawing/2014/main" id="{B435A3A7-1519-40B5-8AD0-E032B43173C8}"/>
              </a:ext>
            </a:extLst>
          </p:cNvPr>
          <p:cNvPicPr>
            <a:picLocks noChangeAspect="1"/>
          </p:cNvPicPr>
          <p:nvPr/>
        </p:nvPicPr>
        <p:blipFill>
          <a:blip r:embed="rId3"/>
          <a:stretch>
            <a:fillRect/>
          </a:stretch>
        </p:blipFill>
        <p:spPr>
          <a:xfrm>
            <a:off x="773338" y="2979301"/>
            <a:ext cx="10725577" cy="3330574"/>
          </a:xfrm>
          <a:prstGeom prst="rect">
            <a:avLst/>
          </a:prstGeom>
          <a:ln>
            <a:solidFill>
              <a:schemeClr val="tx1"/>
            </a:solidFill>
          </a:ln>
        </p:spPr>
      </p:pic>
    </p:spTree>
    <p:extLst>
      <p:ext uri="{BB962C8B-B14F-4D97-AF65-F5344CB8AC3E}">
        <p14:creationId xmlns:p14="http://schemas.microsoft.com/office/powerpoint/2010/main" val="2527107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CC7A131C-057D-4ED8-8E89-3E5288E25D8B}"/>
              </a:ext>
            </a:extLst>
          </p:cNvPr>
          <p:cNvPicPr/>
          <p:nvPr/>
        </p:nvPicPr>
        <p:blipFill>
          <a:blip r:embed="rId2"/>
          <a:stretch>
            <a:fillRect/>
          </a:stretch>
        </p:blipFill>
        <p:spPr>
          <a:xfrm>
            <a:off x="1030514" y="191555"/>
            <a:ext cx="10130972" cy="6474890"/>
          </a:xfrm>
          <a:prstGeom prst="rect">
            <a:avLst/>
          </a:prstGeom>
          <a:ln>
            <a:solidFill>
              <a:schemeClr val="tx1"/>
            </a:solidFill>
          </a:ln>
        </p:spPr>
      </p:pic>
    </p:spTree>
    <p:extLst>
      <p:ext uri="{BB962C8B-B14F-4D97-AF65-F5344CB8AC3E}">
        <p14:creationId xmlns:p14="http://schemas.microsoft.com/office/powerpoint/2010/main" val="1033543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69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E43949-C5E9-458A-9EA7-AC7AA6662617}"/>
              </a:ext>
            </a:extLst>
          </p:cNvPr>
          <p:cNvSpPr>
            <a:spLocks noGrp="1"/>
          </p:cNvSpPr>
          <p:nvPr>
            <p:ph type="title"/>
          </p:nvPr>
        </p:nvSpPr>
        <p:spPr/>
        <p:txBody>
          <a:bodyPr/>
          <a:lstStyle/>
          <a:p>
            <a:pPr algn="ctr"/>
            <a:r>
              <a:rPr lang="en-US" b="1" dirty="0"/>
              <a:t>4. Rosh Hashanah Prayer</a:t>
            </a:r>
            <a:endParaRPr lang="he-IL" dirty="0"/>
          </a:p>
        </p:txBody>
      </p:sp>
      <p:sp>
        <p:nvSpPr>
          <p:cNvPr id="3" name="מציין מיקום תוכן 2">
            <a:extLst>
              <a:ext uri="{FF2B5EF4-FFF2-40B4-BE49-F238E27FC236}">
                <a16:creationId xmlns:a16="http://schemas.microsoft.com/office/drawing/2014/main" id="{836BB5D8-6690-41D5-90DC-E643A24C93D4}"/>
              </a:ext>
            </a:extLst>
          </p:cNvPr>
          <p:cNvSpPr>
            <a:spLocks noGrp="1"/>
          </p:cNvSpPr>
          <p:nvPr>
            <p:ph idx="1"/>
          </p:nvPr>
        </p:nvSpPr>
        <p:spPr>
          <a:xfrm>
            <a:off x="5207000" y="1825625"/>
            <a:ext cx="6665686" cy="4351338"/>
          </a:xfrm>
        </p:spPr>
        <p:txBody>
          <a:bodyPr>
            <a:normAutofit fontScale="92500" lnSpcReduction="10000"/>
          </a:bodyPr>
          <a:lstStyle/>
          <a:p>
            <a:pPr marL="0" indent="0">
              <a:lnSpc>
                <a:spcPct val="100000"/>
              </a:lnSpc>
              <a:spcBef>
                <a:spcPts val="0"/>
              </a:spcBef>
              <a:buNone/>
            </a:pPr>
            <a:r>
              <a:rPr lang="he-IL" b="1" u="sng" dirty="0">
                <a:latin typeface="David" panose="020E0502060401010101" pitchFamily="34" charset="-79"/>
                <a:cs typeface="David" panose="020E0502060401010101" pitchFamily="34" charset="-79"/>
              </a:rPr>
              <a:t>1. יבמות סד עמוד ב</a:t>
            </a:r>
          </a:p>
          <a:p>
            <a:pPr marL="0" indent="0">
              <a:lnSpc>
                <a:spcPct val="100000"/>
              </a:lnSpc>
              <a:spcBef>
                <a:spcPts val="0"/>
              </a:spcBef>
              <a:buNone/>
            </a:pPr>
            <a:r>
              <a:rPr lang="he-IL" dirty="0">
                <a:latin typeface="David" panose="020E0502060401010101" pitchFamily="34" charset="-79"/>
                <a:cs typeface="David" panose="020E0502060401010101" pitchFamily="34" charset="-79"/>
              </a:rPr>
              <a:t>דאמר מר: בראש השנה נפקדו שרה, רחל וחנה.</a:t>
            </a:r>
          </a:p>
          <a:p>
            <a:pPr marL="0" indent="0" algn="l">
              <a:lnSpc>
                <a:spcPct val="100000"/>
              </a:lnSpc>
              <a:spcBef>
                <a:spcPts val="0"/>
              </a:spcBef>
              <a:buNone/>
            </a:pPr>
            <a:r>
              <a:rPr lang="en-US" b="0" i="0" dirty="0">
                <a:solidFill>
                  <a:srgbClr val="000000"/>
                </a:solidFill>
                <a:effectLst/>
                <a:latin typeface="Times New Roman" panose="02020603050405020304" pitchFamily="18" charset="0"/>
              </a:rPr>
              <a:t>For a Master said: Sarah, Rachel and Hannah were remembered on New Year's Day</a:t>
            </a:r>
            <a:endParaRPr lang="he-IL" b="0" i="0" dirty="0">
              <a:solidFill>
                <a:srgbClr val="000000"/>
              </a:solidFill>
              <a:effectLst/>
              <a:latin typeface="Times New Roman" panose="02020603050405020304" pitchFamily="18" charset="0"/>
            </a:endParaRPr>
          </a:p>
          <a:p>
            <a:pPr marL="0" indent="0" algn="just">
              <a:lnSpc>
                <a:spcPct val="100000"/>
              </a:lnSpc>
              <a:spcBef>
                <a:spcPts val="0"/>
              </a:spcBef>
              <a:buNone/>
            </a:pPr>
            <a:endParaRPr lang="he-IL" dirty="0">
              <a:latin typeface="David" panose="020E0502060401010101" pitchFamily="34" charset="-79"/>
              <a:cs typeface="David" panose="020E0502060401010101" pitchFamily="34" charset="-79"/>
            </a:endParaRPr>
          </a:p>
          <a:p>
            <a:pPr marL="0" indent="0">
              <a:lnSpc>
                <a:spcPct val="100000"/>
              </a:lnSpc>
              <a:spcBef>
                <a:spcPts val="0"/>
              </a:spcBef>
              <a:buNone/>
            </a:pPr>
            <a:r>
              <a:rPr lang="he-IL" b="1" u="sng" dirty="0">
                <a:latin typeface="David" panose="020E0502060401010101" pitchFamily="34" charset="-79"/>
                <a:cs typeface="David" panose="020E0502060401010101" pitchFamily="34" charset="-79"/>
              </a:rPr>
              <a:t>2. מדרש תנחומא פרשת וירא</a:t>
            </a:r>
          </a:p>
          <a:p>
            <a:pPr marL="0" indent="0">
              <a:lnSpc>
                <a:spcPct val="100000"/>
              </a:lnSpc>
              <a:spcBef>
                <a:spcPts val="0"/>
              </a:spcBef>
              <a:buNone/>
            </a:pPr>
            <a:r>
              <a:rPr lang="he-IL" dirty="0">
                <a:latin typeface="David" panose="020E0502060401010101" pitchFamily="34" charset="-79"/>
                <a:cs typeface="David" panose="020E0502060401010101" pitchFamily="34" charset="-79"/>
              </a:rPr>
              <a:t>וארבע עקרות נפקדו בראש השנה ואלו הן: שרה ורבקה רחל וחנה.</a:t>
            </a: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Four Barren women were visited on New Year’s Day: Sarah, Rivka, Rachel, and Hannah. </a:t>
            </a:r>
            <a:endParaRPr lang="he-IL" dirty="0">
              <a:latin typeface="David" panose="020E0502060401010101" pitchFamily="34" charset="-79"/>
              <a:cs typeface="David" panose="020E0502060401010101" pitchFamily="34" charset="-79"/>
            </a:endParaRPr>
          </a:p>
          <a:p>
            <a:pPr marL="0" indent="0">
              <a:lnSpc>
                <a:spcPct val="100000"/>
              </a:lnSpc>
              <a:spcBef>
                <a:spcPts val="0"/>
              </a:spcBef>
              <a:buNone/>
            </a:pPr>
            <a:r>
              <a:rPr lang="he-IL" dirty="0">
                <a:latin typeface="David" panose="020E0502060401010101" pitchFamily="34" charset="-79"/>
                <a:cs typeface="David" panose="020E0502060401010101" pitchFamily="34" charset="-79"/>
              </a:rPr>
              <a:t> </a:t>
            </a:r>
          </a:p>
          <a:p>
            <a:pPr marL="0" indent="0">
              <a:lnSpc>
                <a:spcPct val="100000"/>
              </a:lnSpc>
              <a:spcBef>
                <a:spcPts val="0"/>
              </a:spcBef>
              <a:buNone/>
            </a:pPr>
            <a:endParaRPr lang="he-IL" dirty="0">
              <a:latin typeface="David" panose="020E0502060401010101" pitchFamily="34" charset="-79"/>
              <a:cs typeface="David" panose="020E0502060401010101" pitchFamily="34" charset="-79"/>
            </a:endParaRPr>
          </a:p>
          <a:p>
            <a:pPr marL="0" indent="0">
              <a:buNone/>
            </a:pPr>
            <a:endParaRPr lang="he-IL" dirty="0"/>
          </a:p>
        </p:txBody>
      </p:sp>
      <p:pic>
        <p:nvPicPr>
          <p:cNvPr id="10242" name="Picture 2">
            <a:extLst>
              <a:ext uri="{FF2B5EF4-FFF2-40B4-BE49-F238E27FC236}">
                <a16:creationId xmlns:a16="http://schemas.microsoft.com/office/drawing/2014/main" id="{9EF9145E-83B7-485E-BA05-274EB7AB6BC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2" t="3962" r="10606" b="45991"/>
          <a:stretch/>
        </p:blipFill>
        <p:spPr bwMode="auto">
          <a:xfrm>
            <a:off x="188686" y="2196808"/>
            <a:ext cx="4528458" cy="37749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681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alpha val="72000"/>
          </a:srgb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E43949-C5E9-458A-9EA7-AC7AA6662617}"/>
              </a:ext>
            </a:extLst>
          </p:cNvPr>
          <p:cNvSpPr>
            <a:spLocks noGrp="1"/>
          </p:cNvSpPr>
          <p:nvPr>
            <p:ph type="title"/>
          </p:nvPr>
        </p:nvSpPr>
        <p:spPr/>
        <p:txBody>
          <a:bodyPr/>
          <a:lstStyle/>
          <a:p>
            <a:pPr algn="ctr"/>
            <a:r>
              <a:rPr lang="en-US" b="1" dirty="0"/>
              <a:t>4. Rosh Hashanah Prayer</a:t>
            </a:r>
            <a:endParaRPr lang="he-IL" dirty="0"/>
          </a:p>
        </p:txBody>
      </p:sp>
      <p:sp>
        <p:nvSpPr>
          <p:cNvPr id="9" name="תיבת טקסט 8">
            <a:extLst>
              <a:ext uri="{FF2B5EF4-FFF2-40B4-BE49-F238E27FC236}">
                <a16:creationId xmlns:a16="http://schemas.microsoft.com/office/drawing/2014/main" id="{F69C99E3-C628-4240-94AE-7861BE706C93}"/>
              </a:ext>
            </a:extLst>
          </p:cNvPr>
          <p:cNvSpPr txBox="1"/>
          <p:nvPr/>
        </p:nvSpPr>
        <p:spPr>
          <a:xfrm>
            <a:off x="0" y="623370"/>
            <a:ext cx="11113476" cy="1566904"/>
          </a:xfrm>
          <a:prstGeom prst="rect">
            <a:avLst/>
          </a:prstGeom>
          <a:noFill/>
        </p:spPr>
        <p:txBody>
          <a:bodyPr wrap="square">
            <a:spAutoFit/>
          </a:bodyPr>
          <a:lstStyle/>
          <a:p>
            <a:pPr algn="just" rtl="1">
              <a:lnSpc>
                <a:spcPct val="107000"/>
              </a:lnSpc>
              <a:spcAft>
                <a:spcPts val="800"/>
              </a:spcAft>
            </a:pPr>
            <a:endParaRPr lang="en-US" sz="3000" dirty="0">
              <a:latin typeface="David" panose="020E0502060401010101" pitchFamily="34" charset="-79"/>
              <a:ea typeface="Calibri" panose="020F0502020204030204" pitchFamily="34" charset="0"/>
              <a:cs typeface="David" panose="020E0502060401010101" pitchFamily="34" charset="-79"/>
            </a:endParaRPr>
          </a:p>
          <a:p>
            <a:pPr algn="just" rtl="1">
              <a:lnSpc>
                <a:spcPct val="107000"/>
              </a:lnSpc>
              <a:spcAft>
                <a:spcPts val="800"/>
              </a:spcAft>
            </a:pPr>
            <a:r>
              <a:rPr lang="he-IL" sz="3000" b="1" dirty="0">
                <a:latin typeface="David" panose="020E0502060401010101" pitchFamily="34" charset="-79"/>
                <a:ea typeface="Calibri" panose="020F0502020204030204" pitchFamily="34" charset="0"/>
                <a:cs typeface="David" panose="020E0502060401010101" pitchFamily="34" charset="-79"/>
              </a:rPr>
              <a:t>קדושתא לתפילת שחרית, ראש השנה, מתוך מחזור וורמס (</a:t>
            </a:r>
            <a:r>
              <a:rPr lang="en-US" sz="3000" b="1" dirty="0">
                <a:latin typeface="David" panose="020E0502060401010101" pitchFamily="34" charset="-79"/>
                <a:ea typeface="Calibri" panose="020F0502020204030204" pitchFamily="34" charset="0"/>
                <a:cs typeface="David" panose="020E0502060401010101" pitchFamily="34" charset="-79"/>
              </a:rPr>
              <a:t>Worms</a:t>
            </a:r>
            <a:r>
              <a:rPr lang="he-IL" sz="3000" b="1" dirty="0">
                <a:latin typeface="David" panose="020E0502060401010101" pitchFamily="34" charset="-79"/>
                <a:ea typeface="Calibri" panose="020F0502020204030204" pitchFamily="34" charset="0"/>
                <a:cs typeface="David" panose="020E0502060401010101" pitchFamily="34" charset="-79"/>
              </a:rPr>
              <a:t>):</a:t>
            </a:r>
            <a:endParaRPr lang="en-US" sz="3000" b="1" dirty="0">
              <a:effectLst/>
              <a:latin typeface="David" panose="020E0502060401010101" pitchFamily="34" charset="-79"/>
              <a:ea typeface="Calibri" panose="020F0502020204030204" pitchFamily="34" charset="0"/>
              <a:cs typeface="David" panose="020E0502060401010101" pitchFamily="34" charset="-79"/>
            </a:endParaRPr>
          </a:p>
          <a:p>
            <a:pPr algn="just" rtl="1">
              <a:lnSpc>
                <a:spcPct val="107000"/>
              </a:lnSpc>
              <a:spcAft>
                <a:spcPts val="800"/>
              </a:spcAft>
            </a:pPr>
            <a:r>
              <a:rPr lang="he-IL" sz="1800" b="1" dirty="0">
                <a:effectLst/>
                <a:latin typeface="Calibri" panose="020F0502020204030204" pitchFamily="34" charset="0"/>
                <a:ea typeface="Calibri" panose="020F0502020204030204" pitchFamily="34" charset="0"/>
                <a:cs typeface="Arial" panose="020B0604020202020204" pitchFamily="34" charset="0"/>
              </a:rPr>
              <a:t>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תמונה 3">
            <a:extLst>
              <a:ext uri="{FF2B5EF4-FFF2-40B4-BE49-F238E27FC236}">
                <a16:creationId xmlns:a16="http://schemas.microsoft.com/office/drawing/2014/main" id="{C2D8DFDE-5A22-4E18-82C0-94DB53A4F51A}"/>
              </a:ext>
            </a:extLst>
          </p:cNvPr>
          <p:cNvPicPr>
            <a:picLocks noChangeAspect="1"/>
          </p:cNvPicPr>
          <p:nvPr/>
        </p:nvPicPr>
        <p:blipFill>
          <a:blip r:embed="rId2"/>
          <a:stretch>
            <a:fillRect/>
          </a:stretch>
        </p:blipFill>
        <p:spPr>
          <a:xfrm>
            <a:off x="1703743" y="2063665"/>
            <a:ext cx="8784514" cy="4044356"/>
          </a:xfrm>
          <a:prstGeom prst="rect">
            <a:avLst/>
          </a:prstGeom>
          <a:ln>
            <a:solidFill>
              <a:schemeClr val="tx1"/>
            </a:solidFill>
          </a:ln>
        </p:spPr>
      </p:pic>
    </p:spTree>
    <p:extLst>
      <p:ext uri="{BB962C8B-B14F-4D97-AF65-F5344CB8AC3E}">
        <p14:creationId xmlns:p14="http://schemas.microsoft.com/office/powerpoint/2010/main" val="243062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E43949-C5E9-458A-9EA7-AC7AA6662617}"/>
              </a:ext>
            </a:extLst>
          </p:cNvPr>
          <p:cNvSpPr>
            <a:spLocks noGrp="1"/>
          </p:cNvSpPr>
          <p:nvPr>
            <p:ph type="title"/>
          </p:nvPr>
        </p:nvSpPr>
        <p:spPr/>
        <p:txBody>
          <a:bodyPr/>
          <a:lstStyle/>
          <a:p>
            <a:pPr algn="ctr"/>
            <a:r>
              <a:rPr lang="en-US" b="1" dirty="0"/>
              <a:t>4. Rosh Hashanah Prayer</a:t>
            </a:r>
            <a:endParaRPr lang="he-IL" dirty="0"/>
          </a:p>
        </p:txBody>
      </p:sp>
      <p:sp>
        <p:nvSpPr>
          <p:cNvPr id="9" name="תיבת טקסט 8">
            <a:extLst>
              <a:ext uri="{FF2B5EF4-FFF2-40B4-BE49-F238E27FC236}">
                <a16:creationId xmlns:a16="http://schemas.microsoft.com/office/drawing/2014/main" id="{F69C99E3-C628-4240-94AE-7861BE706C93}"/>
              </a:ext>
            </a:extLst>
          </p:cNvPr>
          <p:cNvSpPr txBox="1"/>
          <p:nvPr/>
        </p:nvSpPr>
        <p:spPr>
          <a:xfrm>
            <a:off x="539262" y="1136045"/>
            <a:ext cx="11113476" cy="2637197"/>
          </a:xfrm>
          <a:prstGeom prst="rect">
            <a:avLst/>
          </a:prstGeom>
          <a:noFill/>
        </p:spPr>
        <p:txBody>
          <a:bodyPr wrap="square">
            <a:spAutoFit/>
          </a:bodyPr>
          <a:lstStyle/>
          <a:p>
            <a:pPr algn="just" rtl="1">
              <a:lnSpc>
                <a:spcPct val="107000"/>
              </a:lnSpc>
              <a:spcAft>
                <a:spcPts val="800"/>
              </a:spcAft>
            </a:pPr>
            <a:r>
              <a:rPr lang="he-IL" sz="3000" b="1" dirty="0">
                <a:effectLst/>
                <a:latin typeface="David" panose="020E0502060401010101" pitchFamily="34" charset="-79"/>
                <a:ea typeface="Calibri" panose="020F0502020204030204" pitchFamily="34" charset="0"/>
                <a:cs typeface="David" panose="020E0502060401010101" pitchFamily="34" charset="-79"/>
              </a:rPr>
              <a:t>אבות: </a:t>
            </a:r>
          </a:p>
          <a:p>
            <a:pPr algn="just" rtl="1">
              <a:lnSpc>
                <a:spcPct val="107000"/>
              </a:lnSpc>
              <a:spcAft>
                <a:spcPts val="800"/>
              </a:spcAft>
            </a:pPr>
            <a:r>
              <a:rPr lang="he-IL" sz="3000" b="1" dirty="0">
                <a:effectLst/>
                <a:latin typeface="David" panose="020E0502060401010101" pitchFamily="34" charset="-79"/>
                <a:ea typeface="Calibri" panose="020F0502020204030204" pitchFamily="34" charset="0"/>
                <a:cs typeface="David" panose="020E0502060401010101" pitchFamily="34" charset="-79"/>
              </a:rPr>
              <a:t>אָ</a:t>
            </a:r>
            <a:r>
              <a:rPr lang="he-IL" sz="3000" dirty="0">
                <a:effectLst/>
                <a:latin typeface="David" panose="020E0502060401010101" pitchFamily="34" charset="-79"/>
                <a:ea typeface="Calibri" panose="020F0502020204030204" pitchFamily="34" charset="0"/>
                <a:cs typeface="David" panose="020E0502060401010101" pitchFamily="34" charset="-79"/>
              </a:rPr>
              <a:t>ת חִיל יוֹם פְּקֻדָּה.</a:t>
            </a:r>
            <a:r>
              <a:rPr lang="he-IL" sz="3000" b="1" dirty="0">
                <a:effectLst/>
                <a:latin typeface="David" panose="020E0502060401010101" pitchFamily="34" charset="-79"/>
                <a:ea typeface="Calibri" panose="020F0502020204030204" pitchFamily="34" charset="0"/>
                <a:cs typeface="David" panose="020E0502060401010101" pitchFamily="34" charset="-79"/>
              </a:rPr>
              <a:t> ב</a:t>
            </a:r>
            <a:r>
              <a:rPr lang="he-IL" sz="3000" dirty="0">
                <a:effectLst/>
                <a:latin typeface="David" panose="020E0502060401010101" pitchFamily="34" charset="-79"/>
                <a:ea typeface="Calibri" panose="020F0502020204030204" pitchFamily="34" charset="0"/>
                <a:cs typeface="David" panose="020E0502060401010101" pitchFamily="34" charset="-79"/>
              </a:rPr>
              <a:t>ְּאֵימָיו כָּל לְחֻם לְשָׁקְדָה. </a:t>
            </a:r>
            <a:r>
              <a:rPr lang="he-IL" sz="3000" b="1" dirty="0">
                <a:effectLst/>
                <a:latin typeface="David" panose="020E0502060401010101" pitchFamily="34" charset="-79"/>
                <a:ea typeface="Calibri" panose="020F0502020204030204" pitchFamily="34" charset="0"/>
                <a:cs typeface="David" panose="020E0502060401010101" pitchFamily="34" charset="-79"/>
              </a:rPr>
              <a:t>גּ</a:t>
            </a:r>
            <a:r>
              <a:rPr lang="he-IL" sz="3000" dirty="0">
                <a:effectLst/>
                <a:latin typeface="David" panose="020E0502060401010101" pitchFamily="34" charset="-79"/>
                <a:ea typeface="Calibri" panose="020F0502020204030204" pitchFamily="34" charset="0"/>
                <a:cs typeface="David" panose="020E0502060401010101" pitchFamily="34" charset="-79"/>
              </a:rPr>
              <a:t>ָשִׁים בּוֹ בֶּרֶךְ לִקּוֹדָה... </a:t>
            </a:r>
            <a:r>
              <a:rPr lang="he-IL" sz="3000" b="1" dirty="0">
                <a:effectLst/>
                <a:latin typeface="David" panose="020E0502060401010101" pitchFamily="34" charset="-79"/>
                <a:ea typeface="Calibri" panose="020F0502020204030204" pitchFamily="34" charset="0"/>
                <a:cs typeface="David" panose="020E0502060401010101" pitchFamily="34" charset="-79"/>
              </a:rPr>
              <a:t>שְׁ</a:t>
            </a:r>
            <a:r>
              <a:rPr lang="he-IL" sz="3000" dirty="0">
                <a:effectLst/>
                <a:latin typeface="David" panose="020E0502060401010101" pitchFamily="34" charset="-79"/>
                <a:ea typeface="Calibri" panose="020F0502020204030204" pitchFamily="34" charset="0"/>
                <a:cs typeface="David" panose="020E0502060401010101" pitchFamily="34" charset="-79"/>
              </a:rPr>
              <a:t>עוּנִים עָלֶיהָ בָּהּ לְהִפָּקְדָה. </a:t>
            </a:r>
            <a:r>
              <a:rPr lang="he-IL" sz="3000" b="1" dirty="0">
                <a:effectLst/>
                <a:latin typeface="David" panose="020E0502060401010101" pitchFamily="34" charset="-79"/>
                <a:ea typeface="Calibri" panose="020F0502020204030204" pitchFamily="34" charset="0"/>
                <a:cs typeface="David" panose="020E0502060401010101" pitchFamily="34" charset="-79"/>
              </a:rPr>
              <a:t>שׁ</a:t>
            </a:r>
            <a:r>
              <a:rPr lang="he-IL" sz="3000" dirty="0">
                <a:effectLst/>
                <a:latin typeface="David" panose="020E0502060401010101" pitchFamily="34" charset="-79"/>
                <a:ea typeface="Calibri" panose="020F0502020204030204" pitchFamily="34" charset="0"/>
                <a:cs typeface="David" panose="020E0502060401010101" pitchFamily="34" charset="-79"/>
              </a:rPr>
              <a:t>וֹאֲגִים בְּלַהַק דְּלָתוֹת לְשָׁקְדָה.</a:t>
            </a:r>
            <a:r>
              <a:rPr lang="he-IL" sz="3000" b="1" dirty="0">
                <a:effectLst/>
                <a:latin typeface="David" panose="020E0502060401010101" pitchFamily="34" charset="-79"/>
                <a:ea typeface="Calibri" panose="020F0502020204030204" pitchFamily="34" charset="0"/>
                <a:cs typeface="David" panose="020E0502060401010101" pitchFamily="34" charset="-79"/>
              </a:rPr>
              <a:t> ת</a:t>
            </a:r>
            <a:r>
              <a:rPr lang="he-IL" sz="3000" dirty="0">
                <a:effectLst/>
                <a:latin typeface="David" panose="020E0502060401010101" pitchFamily="34" charset="-79"/>
                <a:ea typeface="Calibri" panose="020F0502020204030204" pitchFamily="34" charset="0"/>
                <a:cs typeface="David" panose="020E0502060401010101" pitchFamily="34" charset="-79"/>
              </a:rPr>
              <a:t>ְּמוּכִים בְּדֶשֶׁן שֶׂה עֲקֵדָה. </a:t>
            </a:r>
            <a:r>
              <a:rPr lang="he-IL" sz="3000" b="1" dirty="0">
                <a:effectLst/>
                <a:latin typeface="David" panose="020E0502060401010101" pitchFamily="34" charset="-79"/>
                <a:ea typeface="Calibri" panose="020F0502020204030204" pitchFamily="34" charset="0"/>
                <a:cs typeface="David" panose="020E0502060401010101" pitchFamily="34" charset="-79"/>
              </a:rPr>
              <a:t>תֶּ</a:t>
            </a:r>
            <a:r>
              <a:rPr lang="he-IL" sz="3000" dirty="0">
                <a:effectLst/>
                <a:latin typeface="David" panose="020E0502060401010101" pitchFamily="34" charset="-79"/>
                <a:ea typeface="Calibri" panose="020F0502020204030204" pitchFamily="34" charset="0"/>
                <a:cs typeface="David" panose="020E0502060401010101" pitchFamily="34" charset="-79"/>
              </a:rPr>
              <a:t>שֶׁר אֲשֶׁר בּוֹ </a:t>
            </a:r>
            <a:r>
              <a:rPr lang="he-IL" sz="3500" b="1" dirty="0">
                <a:effectLst/>
                <a:latin typeface="David" panose="020E0502060401010101" pitchFamily="34" charset="-79"/>
                <a:ea typeface="Calibri" panose="020F0502020204030204" pitchFamily="34" charset="0"/>
                <a:cs typeface="David" panose="020E0502060401010101" pitchFamily="34" charset="-79"/>
              </a:rPr>
              <a:t>נִפְקָדָה</a:t>
            </a:r>
            <a:r>
              <a:rPr lang="en-US" sz="3000" dirty="0">
                <a:effectLst/>
                <a:latin typeface="David" panose="020E0502060401010101" pitchFamily="34" charset="-79"/>
                <a:ea typeface="Calibri" panose="020F0502020204030204" pitchFamily="34" charset="0"/>
                <a:cs typeface="David" panose="020E0502060401010101" pitchFamily="34" charset="-79"/>
              </a:rPr>
              <a:t>:</a:t>
            </a:r>
          </a:p>
          <a:p>
            <a:pPr algn="just"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תיבת טקסט 12">
            <a:extLst>
              <a:ext uri="{FF2B5EF4-FFF2-40B4-BE49-F238E27FC236}">
                <a16:creationId xmlns:a16="http://schemas.microsoft.com/office/drawing/2014/main" id="{36124458-0F99-424F-A6D5-222552D60348}"/>
              </a:ext>
            </a:extLst>
          </p:cNvPr>
          <p:cNvSpPr txBox="1"/>
          <p:nvPr/>
        </p:nvSpPr>
        <p:spPr>
          <a:xfrm>
            <a:off x="5556737" y="5605192"/>
            <a:ext cx="6096000" cy="1015663"/>
          </a:xfrm>
          <a:prstGeom prst="rect">
            <a:avLst/>
          </a:prstGeom>
          <a:noFill/>
        </p:spPr>
        <p:txBody>
          <a:bodyPr wrap="square">
            <a:spAutoFit/>
          </a:bodyPr>
          <a:lstStyle/>
          <a:p>
            <a:r>
              <a:rPr lang="he-IL" sz="3000" b="1" u="sng" dirty="0">
                <a:latin typeface="David" panose="020E0502060401010101" pitchFamily="34" charset="-79"/>
                <a:cs typeface="David" panose="020E0502060401010101" pitchFamily="34" charset="-79"/>
              </a:rPr>
              <a:t>בראשית כא, א</a:t>
            </a:r>
          </a:p>
          <a:p>
            <a:r>
              <a:rPr lang="he-IL" sz="3000" dirty="0">
                <a:latin typeface="David" panose="020E0502060401010101" pitchFamily="34" charset="-79"/>
                <a:cs typeface="David" panose="020E0502060401010101" pitchFamily="34" charset="-79"/>
              </a:rPr>
              <a:t>וַֽה' </a:t>
            </a:r>
            <a:r>
              <a:rPr lang="he-IL" sz="3000" b="1" dirty="0">
                <a:latin typeface="David" panose="020E0502060401010101" pitchFamily="34" charset="-79"/>
                <a:cs typeface="David" panose="020E0502060401010101" pitchFamily="34" charset="-79"/>
              </a:rPr>
              <a:t>פָּקַד</a:t>
            </a:r>
            <a:r>
              <a:rPr lang="he-IL" sz="3000" dirty="0">
                <a:latin typeface="David" panose="020E0502060401010101" pitchFamily="34" charset="-79"/>
                <a:cs typeface="David" panose="020E0502060401010101" pitchFamily="34" charset="-79"/>
              </a:rPr>
              <a:t> אֶת שָׂרָה כַּאֲשֶׁר אָמָר... </a:t>
            </a:r>
          </a:p>
        </p:txBody>
      </p:sp>
      <p:pic>
        <p:nvPicPr>
          <p:cNvPr id="11266" name="Picture 2">
            <a:extLst>
              <a:ext uri="{FF2B5EF4-FFF2-40B4-BE49-F238E27FC236}">
                <a16:creationId xmlns:a16="http://schemas.microsoft.com/office/drawing/2014/main" id="{236E2D79-C59F-470A-A072-59CF5C3840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511" t="29687" r="12834" b="22343"/>
          <a:stretch/>
        </p:blipFill>
        <p:spPr bwMode="auto">
          <a:xfrm>
            <a:off x="290285" y="3381087"/>
            <a:ext cx="2216024" cy="21139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A9072244-A6DE-4895-AF99-D431B451262C}"/>
              </a:ext>
            </a:extLst>
          </p:cNvPr>
          <p:cNvPicPr>
            <a:picLocks noChangeAspect="1"/>
          </p:cNvPicPr>
          <p:nvPr/>
        </p:nvPicPr>
        <p:blipFill>
          <a:blip r:embed="rId3"/>
          <a:stretch>
            <a:fillRect/>
          </a:stretch>
        </p:blipFill>
        <p:spPr>
          <a:xfrm>
            <a:off x="2850325" y="3528499"/>
            <a:ext cx="8802413" cy="1015663"/>
          </a:xfrm>
          <a:prstGeom prst="rect">
            <a:avLst/>
          </a:prstGeom>
          <a:ln>
            <a:solidFill>
              <a:schemeClr val="tx1"/>
            </a:solidFill>
          </a:ln>
        </p:spPr>
      </p:pic>
      <p:sp>
        <p:nvSpPr>
          <p:cNvPr id="12" name="תיבת טקסט 11">
            <a:extLst>
              <a:ext uri="{FF2B5EF4-FFF2-40B4-BE49-F238E27FC236}">
                <a16:creationId xmlns:a16="http://schemas.microsoft.com/office/drawing/2014/main" id="{76BE42F4-0A0E-4AB0-BF94-0766A424388A}"/>
              </a:ext>
            </a:extLst>
          </p:cNvPr>
          <p:cNvSpPr txBox="1"/>
          <p:nvPr/>
        </p:nvSpPr>
        <p:spPr>
          <a:xfrm>
            <a:off x="2850325" y="4659178"/>
            <a:ext cx="8802412" cy="830997"/>
          </a:xfrm>
          <a:prstGeom prst="rect">
            <a:avLst/>
          </a:prstGeom>
          <a:solidFill>
            <a:schemeClr val="bg1"/>
          </a:solidFill>
          <a:ln>
            <a:solidFill>
              <a:schemeClr val="tx1"/>
            </a:solidFill>
          </a:ln>
        </p:spPr>
        <p:txBody>
          <a:bodyPr wrap="square">
            <a:spAutoFit/>
          </a:bodyPr>
          <a:lstStyle/>
          <a:p>
            <a:pPr algn="just" rtl="0"/>
            <a:r>
              <a:rPr lang="en-US" sz="2400" b="0" i="0" dirty="0">
                <a:solidFill>
                  <a:srgbClr val="201F1E"/>
                </a:solidFill>
                <a:effectLst/>
                <a:latin typeface="Segoe UI Web (Hebrew)"/>
                <a:cs typeface="+mj-cs"/>
              </a:rPr>
              <a:t>They are confident in the ashes of [Isaac] who was bound like a sheep, in Tishrei, on the day she [Sarah] was visited</a:t>
            </a:r>
            <a:endParaRPr lang="he-IL" sz="2400" dirty="0">
              <a:cs typeface="+mj-cs"/>
            </a:endParaRPr>
          </a:p>
        </p:txBody>
      </p:sp>
    </p:spTree>
    <p:extLst>
      <p:ext uri="{BB962C8B-B14F-4D97-AF65-F5344CB8AC3E}">
        <p14:creationId xmlns:p14="http://schemas.microsoft.com/office/powerpoint/2010/main" val="2375477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E43949-C5E9-458A-9EA7-AC7AA6662617}"/>
              </a:ext>
            </a:extLst>
          </p:cNvPr>
          <p:cNvSpPr>
            <a:spLocks noGrp="1"/>
          </p:cNvSpPr>
          <p:nvPr>
            <p:ph type="title"/>
          </p:nvPr>
        </p:nvSpPr>
        <p:spPr>
          <a:xfrm>
            <a:off x="1140153" y="6839"/>
            <a:ext cx="10515600" cy="1325563"/>
          </a:xfrm>
        </p:spPr>
        <p:txBody>
          <a:bodyPr/>
          <a:lstStyle/>
          <a:p>
            <a:pPr algn="ctr"/>
            <a:r>
              <a:rPr lang="en-US" b="1" dirty="0"/>
              <a:t>4. Rosh Hashanah Prayer</a:t>
            </a:r>
            <a:endParaRPr lang="he-IL" dirty="0"/>
          </a:p>
        </p:txBody>
      </p:sp>
      <p:sp>
        <p:nvSpPr>
          <p:cNvPr id="9" name="תיבת טקסט 8">
            <a:extLst>
              <a:ext uri="{FF2B5EF4-FFF2-40B4-BE49-F238E27FC236}">
                <a16:creationId xmlns:a16="http://schemas.microsoft.com/office/drawing/2014/main" id="{F69C99E3-C628-4240-94AE-7861BE706C93}"/>
              </a:ext>
            </a:extLst>
          </p:cNvPr>
          <p:cNvSpPr txBox="1"/>
          <p:nvPr/>
        </p:nvSpPr>
        <p:spPr>
          <a:xfrm>
            <a:off x="424667" y="1043431"/>
            <a:ext cx="11461752" cy="2719527"/>
          </a:xfrm>
          <a:prstGeom prst="rect">
            <a:avLst/>
          </a:prstGeom>
          <a:noFill/>
        </p:spPr>
        <p:txBody>
          <a:bodyPr wrap="square">
            <a:spAutoFit/>
          </a:bodyPr>
          <a:lstStyle/>
          <a:p>
            <a:pPr algn="just" rtl="1">
              <a:lnSpc>
                <a:spcPct val="107000"/>
              </a:lnSpc>
              <a:spcAft>
                <a:spcPts val="800"/>
              </a:spcAft>
            </a:pPr>
            <a:r>
              <a:rPr lang="he-IL" sz="3000" b="1" dirty="0">
                <a:effectLst/>
                <a:latin typeface="David" panose="020E0502060401010101" pitchFamily="34" charset="-79"/>
                <a:ea typeface="Calibri" panose="020F0502020204030204" pitchFamily="34" charset="0"/>
                <a:cs typeface="David" panose="020E0502060401010101" pitchFamily="34" charset="-79"/>
              </a:rPr>
              <a:t>גבורות: </a:t>
            </a:r>
          </a:p>
          <a:p>
            <a:pPr algn="just" rtl="1">
              <a:lnSpc>
                <a:spcPct val="107000"/>
              </a:lnSpc>
              <a:spcAft>
                <a:spcPts val="800"/>
              </a:spcAft>
            </a:pPr>
            <a:r>
              <a:rPr lang="he-IL" sz="3000" b="1" dirty="0">
                <a:effectLst/>
                <a:latin typeface="David" panose="020E0502060401010101" pitchFamily="34" charset="-79"/>
                <a:ea typeface="Calibri" panose="020F0502020204030204" pitchFamily="34" charset="0"/>
                <a:cs typeface="David" panose="020E0502060401010101" pitchFamily="34" charset="-79"/>
              </a:rPr>
              <a:t>תַּ</a:t>
            </a:r>
            <a:r>
              <a:rPr lang="he-IL" sz="3000" dirty="0">
                <a:effectLst/>
                <a:latin typeface="David" panose="020E0502060401010101" pitchFamily="34" charset="-79"/>
                <a:ea typeface="Calibri" panose="020F0502020204030204" pitchFamily="34" charset="0"/>
                <a:cs typeface="David" panose="020E0502060401010101" pitchFamily="34" charset="-79"/>
              </a:rPr>
              <a:t>אֲלַת</a:t>
            </a:r>
            <a:r>
              <a:rPr lang="he-IL" sz="3000" b="1" dirty="0">
                <a:effectLst/>
                <a:latin typeface="David" panose="020E0502060401010101" pitchFamily="34" charset="-79"/>
                <a:ea typeface="Calibri" panose="020F0502020204030204" pitchFamily="34" charset="0"/>
                <a:cs typeface="David" panose="020E0502060401010101" pitchFamily="34" charset="-79"/>
              </a:rPr>
              <a:t> </a:t>
            </a:r>
            <a:r>
              <a:rPr lang="he-IL" sz="3000" dirty="0">
                <a:effectLst/>
                <a:latin typeface="David" panose="020E0502060401010101" pitchFamily="34" charset="-79"/>
                <a:ea typeface="Calibri" panose="020F0502020204030204" pitchFamily="34" charset="0"/>
                <a:cs typeface="David" panose="020E0502060401010101" pitchFamily="34" charset="-79"/>
              </a:rPr>
              <a:t>זוּ כְּחָפֵץ לְהַתְעִיל. </a:t>
            </a:r>
            <a:r>
              <a:rPr lang="he-IL" sz="3000" b="1" dirty="0">
                <a:effectLst/>
                <a:latin typeface="David" panose="020E0502060401010101" pitchFamily="34" charset="-79"/>
                <a:ea typeface="Calibri" panose="020F0502020204030204" pitchFamily="34" charset="0"/>
                <a:cs typeface="David" panose="020E0502060401010101" pitchFamily="34" charset="-79"/>
              </a:rPr>
              <a:t>שׁ</a:t>
            </a:r>
            <a:r>
              <a:rPr lang="he-IL" sz="3000" dirty="0">
                <a:effectLst/>
                <a:latin typeface="David" panose="020E0502060401010101" pitchFamily="34" charset="-79"/>
                <a:ea typeface="Calibri" panose="020F0502020204030204" pitchFamily="34" charset="0"/>
                <a:cs typeface="David" panose="020E0502060401010101" pitchFamily="34" charset="-79"/>
              </a:rPr>
              <a:t>וּעַ עֲרֹךְ לִמְּדָם לְהוֹעִיל. </a:t>
            </a:r>
            <a:r>
              <a:rPr lang="he-IL" sz="3000" b="1" dirty="0">
                <a:effectLst/>
                <a:latin typeface="David" panose="020E0502060401010101" pitchFamily="34" charset="-79"/>
                <a:ea typeface="Calibri" panose="020F0502020204030204" pitchFamily="34" charset="0"/>
                <a:cs typeface="David" panose="020E0502060401010101" pitchFamily="34" charset="-79"/>
              </a:rPr>
              <a:t>ר</a:t>
            </a:r>
            <a:r>
              <a:rPr lang="he-IL" sz="3000" dirty="0">
                <a:effectLst/>
                <a:latin typeface="David" panose="020E0502060401010101" pitchFamily="34" charset="-79"/>
                <a:ea typeface="Calibri" panose="020F0502020204030204" pitchFamily="34" charset="0"/>
                <a:cs typeface="David" panose="020E0502060401010101" pitchFamily="34" charset="-79"/>
              </a:rPr>
              <a:t>וֹן הַרְרֵי קֶדֶם הַמּוֹעִיל... </a:t>
            </a:r>
            <a:r>
              <a:rPr lang="he-IL" sz="3000" b="1" dirty="0">
                <a:effectLst/>
                <a:latin typeface="David" panose="020E0502060401010101" pitchFamily="34" charset="-79"/>
                <a:ea typeface="Calibri" panose="020F0502020204030204" pitchFamily="34" charset="0"/>
                <a:cs typeface="David" panose="020E0502060401010101" pitchFamily="34" charset="-79"/>
              </a:rPr>
              <a:t>בּ</a:t>
            </a:r>
            <a:r>
              <a:rPr lang="he-IL" sz="3000" dirty="0">
                <a:effectLst/>
                <a:latin typeface="David" panose="020E0502060401010101" pitchFamily="34" charset="-79"/>
                <a:ea typeface="Calibri" panose="020F0502020204030204" pitchFamily="34" charset="0"/>
                <a:cs typeface="David" panose="020E0502060401010101" pitchFamily="34" charset="-79"/>
              </a:rPr>
              <a:t>ְזֶה פֶּרֶק חִנֵּן עֲתִירָה. </a:t>
            </a:r>
            <a:r>
              <a:rPr lang="he-IL" sz="3000" b="1" dirty="0">
                <a:effectLst/>
                <a:latin typeface="David" panose="020E0502060401010101" pitchFamily="34" charset="-79"/>
                <a:ea typeface="Calibri" panose="020F0502020204030204" pitchFamily="34" charset="0"/>
                <a:cs typeface="David" panose="020E0502060401010101" pitchFamily="34" charset="-79"/>
              </a:rPr>
              <a:t>בּ</a:t>
            </a:r>
            <a:r>
              <a:rPr lang="he-IL" sz="3000" dirty="0">
                <a:effectLst/>
                <a:latin typeface="David" panose="020E0502060401010101" pitchFamily="34" charset="-79"/>
                <a:ea typeface="Calibri" panose="020F0502020204030204" pitchFamily="34" charset="0"/>
                <a:cs typeface="David" panose="020E0502060401010101" pitchFamily="34" charset="-79"/>
              </a:rPr>
              <a:t>ְעַד אֲסוּרָה עַד הֻתָּרָה.</a:t>
            </a:r>
            <a:r>
              <a:rPr lang="he-IL" sz="3000" b="1" dirty="0">
                <a:effectLst/>
                <a:latin typeface="David" panose="020E0502060401010101" pitchFamily="34" charset="-79"/>
                <a:ea typeface="Calibri" panose="020F0502020204030204" pitchFamily="34" charset="0"/>
                <a:cs typeface="David" panose="020E0502060401010101" pitchFamily="34" charset="-79"/>
              </a:rPr>
              <a:t> אֶ</a:t>
            </a:r>
            <a:r>
              <a:rPr lang="he-IL" sz="3000" dirty="0">
                <a:effectLst/>
                <a:latin typeface="David" panose="020E0502060401010101" pitchFamily="34" charset="-79"/>
                <a:ea typeface="Calibri" panose="020F0502020204030204" pitchFamily="34" charset="0"/>
                <a:cs typeface="David" panose="020E0502060401010101" pitchFamily="34" charset="-79"/>
              </a:rPr>
              <a:t>נְקַת</a:t>
            </a:r>
            <a:r>
              <a:rPr lang="he-IL" sz="3000" b="1" dirty="0">
                <a:effectLst/>
                <a:latin typeface="David" panose="020E0502060401010101" pitchFamily="34" charset="-79"/>
                <a:ea typeface="Calibri" panose="020F0502020204030204" pitchFamily="34" charset="0"/>
                <a:cs typeface="David" panose="020E0502060401010101" pitchFamily="34" charset="-79"/>
              </a:rPr>
              <a:t> </a:t>
            </a:r>
            <a:r>
              <a:rPr lang="he-IL" sz="3000" dirty="0">
                <a:effectLst/>
                <a:latin typeface="David" panose="020E0502060401010101" pitchFamily="34" charset="-79"/>
                <a:ea typeface="Calibri" panose="020F0502020204030204" pitchFamily="34" charset="0"/>
                <a:cs typeface="David" panose="020E0502060401010101" pitchFamily="34" charset="-79"/>
              </a:rPr>
              <a:t>אָסִיר אָז כְּהֻכְתָּרָה. </a:t>
            </a:r>
            <a:r>
              <a:rPr lang="he-IL" sz="3000" b="1" dirty="0">
                <a:effectLst/>
                <a:latin typeface="David" panose="020E0502060401010101" pitchFamily="34" charset="-79"/>
                <a:ea typeface="Calibri" panose="020F0502020204030204" pitchFamily="34" charset="0"/>
                <a:cs typeface="David" panose="020E0502060401010101" pitchFamily="34" charset="-79"/>
              </a:rPr>
              <a:t>א</a:t>
            </a:r>
            <a:r>
              <a:rPr lang="he-IL" sz="3000" dirty="0">
                <a:effectLst/>
                <a:latin typeface="David" panose="020E0502060401010101" pitchFamily="34" charset="-79"/>
                <a:ea typeface="Calibri" panose="020F0502020204030204" pitchFamily="34" charset="0"/>
                <a:cs typeface="David" panose="020E0502060401010101" pitchFamily="34" charset="-79"/>
              </a:rPr>
              <a:t>ֵלַי </a:t>
            </a:r>
            <a:r>
              <a:rPr lang="he-IL" sz="3500" b="1" dirty="0">
                <a:effectLst/>
                <a:latin typeface="David" panose="020E0502060401010101" pitchFamily="34" charset="-79"/>
                <a:ea typeface="Calibri" panose="020F0502020204030204" pitchFamily="34" charset="0"/>
                <a:cs typeface="David" panose="020E0502060401010101" pitchFamily="34" charset="-79"/>
              </a:rPr>
              <a:t>לְהֵעָתֵר</a:t>
            </a:r>
            <a:r>
              <a:rPr lang="he-IL" sz="3000" dirty="0">
                <a:effectLst/>
                <a:latin typeface="David" panose="020E0502060401010101" pitchFamily="34" charset="-79"/>
                <a:ea typeface="Calibri" panose="020F0502020204030204" pitchFamily="34" charset="0"/>
                <a:cs typeface="David" panose="020E0502060401010101" pitchFamily="34" charset="-79"/>
              </a:rPr>
              <a:t> כְּמוֹ </a:t>
            </a:r>
            <a:r>
              <a:rPr lang="he-IL" sz="3500" b="1" dirty="0">
                <a:effectLst/>
                <a:latin typeface="David" panose="020E0502060401010101" pitchFamily="34" charset="-79"/>
                <a:ea typeface="Calibri" panose="020F0502020204030204" pitchFamily="34" charset="0"/>
                <a:cs typeface="David" panose="020E0502060401010101" pitchFamily="34" charset="-79"/>
              </a:rPr>
              <a:t>נֶעְתָּרָה</a:t>
            </a:r>
            <a:r>
              <a:rPr lang="en-US" sz="3000" dirty="0">
                <a:effectLst/>
                <a:latin typeface="David" panose="020E0502060401010101" pitchFamily="34" charset="-79"/>
                <a:ea typeface="Calibri" panose="020F0502020204030204" pitchFamily="34" charset="0"/>
                <a:cs typeface="David" panose="020E0502060401010101" pitchFamily="34" charset="-79"/>
              </a:rPr>
              <a:t>:</a:t>
            </a:r>
          </a:p>
          <a:p>
            <a:pPr algn="just" rtl="1">
              <a:lnSpc>
                <a:spcPct val="107000"/>
              </a:lnSpc>
              <a:spcAft>
                <a:spcPts val="800"/>
              </a:spcAft>
            </a:pPr>
            <a:r>
              <a:rPr lang="he-IL" sz="1800" dirty="0">
                <a:effectLst/>
                <a:latin typeface="Calibri" panose="020F050202020403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תיבת טקסט 9">
            <a:extLst>
              <a:ext uri="{FF2B5EF4-FFF2-40B4-BE49-F238E27FC236}">
                <a16:creationId xmlns:a16="http://schemas.microsoft.com/office/drawing/2014/main" id="{4F22FA0F-5297-4100-8F9C-B19D321762F0}"/>
              </a:ext>
            </a:extLst>
          </p:cNvPr>
          <p:cNvSpPr txBox="1"/>
          <p:nvPr/>
        </p:nvSpPr>
        <p:spPr>
          <a:xfrm>
            <a:off x="1024820" y="5542382"/>
            <a:ext cx="10746266" cy="1015663"/>
          </a:xfrm>
          <a:prstGeom prst="rect">
            <a:avLst/>
          </a:prstGeom>
          <a:noFill/>
        </p:spPr>
        <p:txBody>
          <a:bodyPr wrap="square">
            <a:spAutoFit/>
          </a:bodyPr>
          <a:lstStyle/>
          <a:p>
            <a:r>
              <a:rPr lang="he-IL" sz="3000" b="1" u="sng" dirty="0">
                <a:latin typeface="David" panose="020E0502060401010101" pitchFamily="34" charset="-79"/>
                <a:cs typeface="David" panose="020E0502060401010101" pitchFamily="34" charset="-79"/>
              </a:rPr>
              <a:t>בראשית כה, כא</a:t>
            </a:r>
          </a:p>
          <a:p>
            <a:r>
              <a:rPr lang="he-IL" sz="3000" dirty="0">
                <a:latin typeface="David" panose="020E0502060401010101" pitchFamily="34" charset="-79"/>
                <a:cs typeface="David" panose="020E0502060401010101" pitchFamily="34" charset="-79"/>
              </a:rPr>
              <a:t>וַיֶּעְתַּר יִצְחָק לַֽה' לְנֹכַח אִשְׁתּוֹ כִּי עֲקָרָה הִוא </a:t>
            </a:r>
            <a:r>
              <a:rPr lang="he-IL" sz="3000" b="1" dirty="0">
                <a:latin typeface="David" panose="020E0502060401010101" pitchFamily="34" charset="-79"/>
                <a:cs typeface="David" panose="020E0502060401010101" pitchFamily="34" charset="-79"/>
              </a:rPr>
              <a:t>וַיֵּעָתֶר</a:t>
            </a:r>
            <a:r>
              <a:rPr lang="he-IL" sz="3000" dirty="0">
                <a:latin typeface="David" panose="020E0502060401010101" pitchFamily="34" charset="-79"/>
                <a:cs typeface="David" panose="020E0502060401010101" pitchFamily="34" charset="-79"/>
              </a:rPr>
              <a:t> לוֹ ה' וַתַּהַר רִבְקָה אִשְׁתּוֹ: </a:t>
            </a:r>
          </a:p>
        </p:txBody>
      </p:sp>
      <p:pic>
        <p:nvPicPr>
          <p:cNvPr id="9218" name="Picture 2" descr="Rebecca at the Well">
            <a:extLst>
              <a:ext uri="{FF2B5EF4-FFF2-40B4-BE49-F238E27FC236}">
                <a16:creationId xmlns:a16="http://schemas.microsoft.com/office/drawing/2014/main" id="{57E7A9DE-807C-4AE9-ABC1-FCA631DC6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026" y="3433179"/>
            <a:ext cx="1931307" cy="1884956"/>
          </a:xfrm>
          <a:prstGeom prst="rect">
            <a:avLst/>
          </a:prstGeom>
          <a:noFill/>
          <a:extLst>
            <a:ext uri="{909E8E84-426E-40DD-AFC4-6F175D3DCCD1}">
              <a14:hiddenFill xmlns:a14="http://schemas.microsoft.com/office/drawing/2010/main">
                <a:solidFill>
                  <a:srgbClr val="FFFFFF"/>
                </a:solidFill>
              </a14:hiddenFill>
            </a:ext>
          </a:extLst>
        </p:spPr>
      </p:pic>
      <p:pic>
        <p:nvPicPr>
          <p:cNvPr id="5" name="תמונה 4">
            <a:extLst>
              <a:ext uri="{FF2B5EF4-FFF2-40B4-BE49-F238E27FC236}">
                <a16:creationId xmlns:a16="http://schemas.microsoft.com/office/drawing/2014/main" id="{DA38DFCB-232C-4A02-8F7E-E7FDEF07AEC3}"/>
              </a:ext>
            </a:extLst>
          </p:cNvPr>
          <p:cNvPicPr>
            <a:picLocks noChangeAspect="1"/>
          </p:cNvPicPr>
          <p:nvPr/>
        </p:nvPicPr>
        <p:blipFill>
          <a:blip r:embed="rId3"/>
          <a:stretch>
            <a:fillRect/>
          </a:stretch>
        </p:blipFill>
        <p:spPr>
          <a:xfrm>
            <a:off x="598473" y="3087786"/>
            <a:ext cx="9118467" cy="1185683"/>
          </a:xfrm>
          <a:prstGeom prst="rect">
            <a:avLst/>
          </a:prstGeom>
          <a:ln>
            <a:solidFill>
              <a:schemeClr val="tx1"/>
            </a:solidFill>
          </a:ln>
        </p:spPr>
      </p:pic>
      <p:sp>
        <p:nvSpPr>
          <p:cNvPr id="12" name="תיבת טקסט 11">
            <a:extLst>
              <a:ext uri="{FF2B5EF4-FFF2-40B4-BE49-F238E27FC236}">
                <a16:creationId xmlns:a16="http://schemas.microsoft.com/office/drawing/2014/main" id="{4C04F876-801E-4273-BBEB-F6B3D447B6B2}"/>
              </a:ext>
            </a:extLst>
          </p:cNvPr>
          <p:cNvSpPr txBox="1"/>
          <p:nvPr/>
        </p:nvSpPr>
        <p:spPr>
          <a:xfrm>
            <a:off x="567213" y="4394054"/>
            <a:ext cx="9118467" cy="830997"/>
          </a:xfrm>
          <a:prstGeom prst="rect">
            <a:avLst/>
          </a:prstGeom>
          <a:solidFill>
            <a:schemeClr val="bg1"/>
          </a:solidFill>
          <a:ln>
            <a:solidFill>
              <a:schemeClr val="tx1"/>
            </a:solidFill>
          </a:ln>
        </p:spPr>
        <p:txBody>
          <a:bodyPr wrap="square">
            <a:spAutoFit/>
          </a:bodyPr>
          <a:lstStyle/>
          <a:p>
            <a:pPr algn="just" rtl="0"/>
            <a:r>
              <a:rPr lang="en-US" sz="2400" b="0" i="0" dirty="0">
                <a:solidFill>
                  <a:srgbClr val="201F1E"/>
                </a:solidFill>
                <a:effectLst/>
                <a:latin typeface="Segoe UI Web (Hebrew)"/>
              </a:rPr>
              <a:t>Like the cries of the captive which then became your crown,</a:t>
            </a:r>
            <a:br>
              <a:rPr lang="en-US" sz="2400" dirty="0"/>
            </a:br>
            <a:r>
              <a:rPr lang="en-US" sz="2400" b="0" i="0" dirty="0">
                <a:solidFill>
                  <a:srgbClr val="201F1E"/>
                </a:solidFill>
                <a:effectLst/>
                <a:latin typeface="Segoe UI Web (Hebrew)"/>
              </a:rPr>
              <a:t>Hear my pleas like her whose were once heard</a:t>
            </a:r>
            <a:endParaRPr lang="he-IL" sz="2400" dirty="0"/>
          </a:p>
        </p:txBody>
      </p:sp>
    </p:spTree>
    <p:extLst>
      <p:ext uri="{BB962C8B-B14F-4D97-AF65-F5344CB8AC3E}">
        <p14:creationId xmlns:p14="http://schemas.microsoft.com/office/powerpoint/2010/main" val="1768918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0000">
            <a:alpha val="46000"/>
          </a:srgb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E43949-C5E9-458A-9EA7-AC7AA6662617}"/>
              </a:ext>
            </a:extLst>
          </p:cNvPr>
          <p:cNvSpPr>
            <a:spLocks noGrp="1"/>
          </p:cNvSpPr>
          <p:nvPr>
            <p:ph type="title"/>
          </p:nvPr>
        </p:nvSpPr>
        <p:spPr>
          <a:xfrm>
            <a:off x="573088" y="-281396"/>
            <a:ext cx="10515600" cy="1325563"/>
          </a:xfrm>
        </p:spPr>
        <p:txBody>
          <a:bodyPr/>
          <a:lstStyle/>
          <a:p>
            <a:pPr algn="ctr"/>
            <a:r>
              <a:rPr lang="en-US" b="1" dirty="0"/>
              <a:t>4. Rosh Hashanah Prayer</a:t>
            </a:r>
            <a:endParaRPr lang="he-IL" dirty="0"/>
          </a:p>
        </p:txBody>
      </p:sp>
      <p:sp>
        <p:nvSpPr>
          <p:cNvPr id="9" name="תיבת טקסט 8">
            <a:extLst>
              <a:ext uri="{FF2B5EF4-FFF2-40B4-BE49-F238E27FC236}">
                <a16:creationId xmlns:a16="http://schemas.microsoft.com/office/drawing/2014/main" id="{F69C99E3-C628-4240-94AE-7861BE706C93}"/>
              </a:ext>
            </a:extLst>
          </p:cNvPr>
          <p:cNvSpPr txBox="1"/>
          <p:nvPr/>
        </p:nvSpPr>
        <p:spPr>
          <a:xfrm>
            <a:off x="217714" y="881406"/>
            <a:ext cx="11401198" cy="5616922"/>
          </a:xfrm>
          <a:prstGeom prst="rect">
            <a:avLst/>
          </a:prstGeom>
          <a:noFill/>
        </p:spPr>
        <p:txBody>
          <a:bodyPr wrap="square">
            <a:spAutoFit/>
          </a:bodyPr>
          <a:lstStyle/>
          <a:p>
            <a:pPr algn="just" rtl="1"/>
            <a:r>
              <a:rPr lang="he-IL" sz="3000" b="1" dirty="0">
                <a:effectLst/>
                <a:latin typeface="David" panose="020E0502060401010101" pitchFamily="34" charset="-79"/>
                <a:ea typeface="Calibri" panose="020F0502020204030204" pitchFamily="34" charset="0"/>
                <a:cs typeface="David" panose="020E0502060401010101" pitchFamily="34" charset="-79"/>
              </a:rPr>
              <a:t>קדושת השם:</a:t>
            </a:r>
          </a:p>
          <a:p>
            <a:pPr algn="just" rtl="1"/>
            <a:r>
              <a:rPr lang="he-IL" sz="3000" b="1" dirty="0">
                <a:effectLst/>
                <a:latin typeface="David" panose="020E0502060401010101" pitchFamily="34" charset="-79"/>
                <a:ea typeface="Calibri" panose="020F0502020204030204" pitchFamily="34" charset="0"/>
                <a:cs typeface="David" panose="020E0502060401010101" pitchFamily="34" charset="-79"/>
              </a:rPr>
              <a:t>אֶ</a:t>
            </a:r>
            <a:r>
              <a:rPr lang="he-IL" sz="3000" dirty="0">
                <a:effectLst/>
                <a:latin typeface="David" panose="020E0502060401010101" pitchFamily="34" charset="-79"/>
                <a:ea typeface="Calibri" panose="020F0502020204030204" pitchFamily="34" charset="0"/>
                <a:cs typeface="David" panose="020E0502060401010101" pitchFamily="34" charset="-79"/>
              </a:rPr>
              <a:t>בֶן</a:t>
            </a:r>
            <a:r>
              <a:rPr lang="he-IL" sz="3000" b="1" dirty="0">
                <a:effectLst/>
                <a:latin typeface="David" panose="020E0502060401010101" pitchFamily="34" charset="-79"/>
                <a:ea typeface="Calibri" panose="020F0502020204030204" pitchFamily="34" charset="0"/>
                <a:cs typeface="David" panose="020E0502060401010101" pitchFamily="34" charset="-79"/>
              </a:rPr>
              <a:t> </a:t>
            </a:r>
            <a:r>
              <a:rPr lang="he-IL" sz="3000" dirty="0">
                <a:effectLst/>
                <a:latin typeface="David" panose="020E0502060401010101" pitchFamily="34" charset="-79"/>
                <a:ea typeface="Calibri" panose="020F0502020204030204" pitchFamily="34" charset="0"/>
                <a:cs typeface="David" panose="020E0502060401010101" pitchFamily="34" charset="-79"/>
              </a:rPr>
              <a:t>חוּג מְצוּק נְשִׁיָּה... </a:t>
            </a:r>
            <a:r>
              <a:rPr lang="he-IL" sz="3000" b="1" dirty="0">
                <a:effectLst/>
                <a:latin typeface="David" panose="020E0502060401010101" pitchFamily="34" charset="-79"/>
                <a:ea typeface="Calibri" panose="020F0502020204030204" pitchFamily="34" charset="0"/>
                <a:cs typeface="David" panose="020E0502060401010101" pitchFamily="34" charset="-79"/>
              </a:rPr>
              <a:t>בּ</a:t>
            </a:r>
            <a:r>
              <a:rPr lang="he-IL" sz="3000" dirty="0">
                <a:effectLst/>
                <a:latin typeface="David" panose="020E0502060401010101" pitchFamily="34" charset="-79"/>
                <a:ea typeface="Calibri" panose="020F0502020204030204" pitchFamily="34" charset="0"/>
                <a:cs typeface="David" panose="020E0502060401010101" pitchFamily="34" charset="-79"/>
              </a:rPr>
              <a:t>ְפִנַּת רֹאשׁ יְסוֹד שְׁלִישִׁיָּה... </a:t>
            </a:r>
            <a:r>
              <a:rPr lang="he-IL" sz="3000" b="1" dirty="0">
                <a:effectLst/>
                <a:latin typeface="David" panose="020E0502060401010101" pitchFamily="34" charset="-79"/>
                <a:ea typeface="Calibri" panose="020F0502020204030204" pitchFamily="34" charset="0"/>
                <a:cs typeface="David" panose="020E0502060401010101" pitchFamily="34" charset="-79"/>
              </a:rPr>
              <a:t>גִּ</a:t>
            </a:r>
            <a:r>
              <a:rPr lang="he-IL" sz="3000" dirty="0">
                <a:effectLst/>
                <a:latin typeface="David" panose="020E0502060401010101" pitchFamily="34" charset="-79"/>
                <a:ea typeface="Calibri" panose="020F0502020204030204" pitchFamily="34" charset="0"/>
                <a:cs typeface="David" panose="020E0502060401010101" pitchFamily="34" charset="-79"/>
              </a:rPr>
              <a:t>בְעַת שֹׁרֶשׁ מְאוּסַת בּוֹנִים. ... לְבַדֶּיהָ תַעֲמֹד בְּיוֹם זְכִירָה. </a:t>
            </a:r>
            <a:r>
              <a:rPr lang="he-IL" sz="3500" b="1" dirty="0">
                <a:effectLst/>
                <a:latin typeface="David" panose="020E0502060401010101" pitchFamily="34" charset="-79"/>
                <a:ea typeface="Calibri" panose="020F0502020204030204" pitchFamily="34" charset="0"/>
                <a:cs typeface="David" panose="020E0502060401010101" pitchFamily="34" charset="-79"/>
              </a:rPr>
              <a:t>לְהִזָּכֵר</a:t>
            </a:r>
            <a:r>
              <a:rPr lang="he-IL" sz="3000" dirty="0">
                <a:effectLst/>
                <a:latin typeface="David" panose="020E0502060401010101" pitchFamily="34" charset="-79"/>
                <a:ea typeface="Calibri" panose="020F0502020204030204" pitchFamily="34" charset="0"/>
                <a:cs typeface="David" panose="020E0502060401010101" pitchFamily="34" charset="-79"/>
              </a:rPr>
              <a:t> לָמוֹ כְּמוֹ </a:t>
            </a:r>
            <a:r>
              <a:rPr lang="he-IL" sz="3500" b="1" dirty="0">
                <a:effectLst/>
                <a:latin typeface="David" panose="020E0502060401010101" pitchFamily="34" charset="-79"/>
                <a:ea typeface="Calibri" panose="020F0502020204030204" pitchFamily="34" charset="0"/>
                <a:cs typeface="David" panose="020E0502060401010101" pitchFamily="34" charset="-79"/>
              </a:rPr>
              <a:t>נִזְכָּרָה</a:t>
            </a:r>
            <a:r>
              <a:rPr lang="en-US" sz="3000" dirty="0">
                <a:effectLst/>
                <a:latin typeface="David" panose="020E0502060401010101" pitchFamily="34" charset="-79"/>
                <a:ea typeface="Calibri" panose="020F0502020204030204" pitchFamily="34" charset="0"/>
                <a:cs typeface="David" panose="020E0502060401010101" pitchFamily="34" charset="-79"/>
              </a:rPr>
              <a:t>:</a:t>
            </a:r>
            <a:endParaRPr lang="he-IL" sz="3000" dirty="0">
              <a:effectLst/>
              <a:latin typeface="David" panose="020E0502060401010101" pitchFamily="34" charset="-79"/>
              <a:ea typeface="Calibri" panose="020F0502020204030204" pitchFamily="34" charset="0"/>
              <a:cs typeface="David" panose="020E0502060401010101" pitchFamily="34" charset="-79"/>
            </a:endParaRPr>
          </a:p>
          <a:p>
            <a:pPr algn="just" rtl="1"/>
            <a:endParaRPr lang="he-IL" sz="3000" dirty="0">
              <a:latin typeface="David" panose="020E0502060401010101" pitchFamily="34" charset="-79"/>
              <a:ea typeface="Calibri" panose="020F0502020204030204" pitchFamily="34" charset="0"/>
              <a:cs typeface="David" panose="020E0502060401010101" pitchFamily="34" charset="-79"/>
            </a:endParaRPr>
          </a:p>
          <a:p>
            <a:pPr algn="just" rtl="1"/>
            <a:endParaRPr lang="he-IL" sz="3000" dirty="0">
              <a:latin typeface="David" panose="020E0502060401010101" pitchFamily="34" charset="-79"/>
              <a:ea typeface="Calibri" panose="020F0502020204030204" pitchFamily="34" charset="0"/>
              <a:cs typeface="David" panose="020E0502060401010101" pitchFamily="34" charset="-79"/>
            </a:endParaRPr>
          </a:p>
          <a:p>
            <a:pPr algn="just" rtl="1"/>
            <a:endParaRPr lang="he-IL" sz="3000" dirty="0">
              <a:effectLst/>
              <a:latin typeface="David" panose="020E0502060401010101" pitchFamily="34" charset="-79"/>
              <a:ea typeface="Calibri" panose="020F0502020204030204" pitchFamily="34" charset="0"/>
              <a:cs typeface="David" panose="020E0502060401010101" pitchFamily="34" charset="-79"/>
            </a:endParaRPr>
          </a:p>
          <a:p>
            <a:pPr algn="just" rtl="1"/>
            <a:endParaRPr lang="he-IL" sz="3000" dirty="0">
              <a:latin typeface="David" panose="020E0502060401010101" pitchFamily="34" charset="-79"/>
              <a:ea typeface="Calibri" panose="020F0502020204030204" pitchFamily="34" charset="0"/>
              <a:cs typeface="David" panose="020E0502060401010101" pitchFamily="34" charset="-79"/>
            </a:endParaRPr>
          </a:p>
          <a:p>
            <a:pPr algn="just" rtl="1"/>
            <a:r>
              <a:rPr lang="en-US" sz="3000" dirty="0">
                <a:effectLst/>
                <a:latin typeface="Calibri" panose="020F0502020204030204" pitchFamily="34" charset="0"/>
                <a:ea typeface="Calibri" panose="020F0502020204030204" pitchFamily="34" charset="0"/>
                <a:cs typeface="Arial" panose="020B0604020202020204" pitchFamily="34" charset="0"/>
              </a:rPr>
              <a:t> </a:t>
            </a:r>
            <a:endParaRPr lang="he-IL" sz="3000" dirty="0">
              <a:effectLst/>
              <a:latin typeface="Calibri" panose="020F0502020204030204" pitchFamily="34" charset="0"/>
              <a:ea typeface="Calibri" panose="020F0502020204030204" pitchFamily="34" charset="0"/>
              <a:cs typeface="Arial" panose="020B0604020202020204" pitchFamily="34" charset="0"/>
            </a:endParaRPr>
          </a:p>
          <a:p>
            <a:pPr algn="just" rtl="0"/>
            <a:endParaRPr lang="he-IL" sz="2400" dirty="0">
              <a:latin typeface="Calibri" panose="020F0502020204030204" pitchFamily="34" charset="0"/>
              <a:ea typeface="Calibri" panose="020F0502020204030204" pitchFamily="34" charset="0"/>
              <a:cs typeface="+mj-cs"/>
            </a:endParaRPr>
          </a:p>
          <a:p>
            <a:pPr algn="just" rtl="1"/>
            <a:endParaRPr lang="en-US" sz="3000" dirty="0">
              <a:effectLst/>
              <a:latin typeface="David" panose="020E0502060401010101" pitchFamily="34" charset="-79"/>
              <a:ea typeface="Calibri" panose="020F0502020204030204" pitchFamily="34" charset="0"/>
              <a:cs typeface="David" panose="020E0502060401010101" pitchFamily="34" charset="-79"/>
            </a:endParaRPr>
          </a:p>
          <a:p>
            <a:pPr algn="just" rtl="1"/>
            <a:r>
              <a:rPr lang="he-IL" sz="3000" b="1" u="sng" dirty="0">
                <a:effectLst/>
                <a:latin typeface="David" panose="020E0502060401010101" pitchFamily="34" charset="-79"/>
                <a:ea typeface="Calibri" panose="020F0502020204030204" pitchFamily="34" charset="0"/>
                <a:cs typeface="David" panose="020E0502060401010101" pitchFamily="34" charset="-79"/>
              </a:rPr>
              <a:t>בראשית ל, </a:t>
            </a:r>
            <a:r>
              <a:rPr lang="he-IL" sz="3000" b="1" u="sng" dirty="0" err="1">
                <a:effectLst/>
                <a:latin typeface="David" panose="020E0502060401010101" pitchFamily="34" charset="-79"/>
                <a:ea typeface="Calibri" panose="020F0502020204030204" pitchFamily="34" charset="0"/>
                <a:cs typeface="David" panose="020E0502060401010101" pitchFamily="34" charset="-79"/>
              </a:rPr>
              <a:t>כב</a:t>
            </a:r>
            <a:endParaRPr lang="he-IL" sz="3000" b="1" u="sng" dirty="0">
              <a:effectLst/>
              <a:latin typeface="David" panose="020E0502060401010101" pitchFamily="34" charset="-79"/>
              <a:ea typeface="Calibri" panose="020F0502020204030204" pitchFamily="34" charset="0"/>
              <a:cs typeface="David" panose="020E0502060401010101" pitchFamily="34" charset="-79"/>
            </a:endParaRPr>
          </a:p>
          <a:p>
            <a:pPr algn="just" rtl="1"/>
            <a:r>
              <a:rPr lang="he-IL" sz="3000" b="1" dirty="0">
                <a:effectLst/>
                <a:latin typeface="David" panose="020E0502060401010101" pitchFamily="34" charset="-79"/>
                <a:ea typeface="Calibri" panose="020F0502020204030204" pitchFamily="34" charset="0"/>
                <a:cs typeface="David" panose="020E0502060401010101" pitchFamily="34" charset="-79"/>
              </a:rPr>
              <a:t>וַיִּזְכֹּר</a:t>
            </a:r>
            <a:r>
              <a:rPr lang="he-IL" sz="3000" dirty="0">
                <a:effectLst/>
                <a:latin typeface="David" panose="020E0502060401010101" pitchFamily="34" charset="-79"/>
                <a:ea typeface="Calibri" panose="020F0502020204030204" pitchFamily="34" charset="0"/>
                <a:cs typeface="David" panose="020E0502060401010101" pitchFamily="34" charset="-79"/>
              </a:rPr>
              <a:t> אֱלֹהִים אֶת רָחֵל וַיִּשְׁמַע אֵלֶיהָ אֱלֹהִים וַיִּפְתַּח אֶת רַחְמָהּ: </a:t>
            </a:r>
            <a:endParaRPr lang="en-US" sz="3000" dirty="0">
              <a:effectLst/>
              <a:latin typeface="David" panose="020E0502060401010101" pitchFamily="34" charset="-79"/>
              <a:ea typeface="Calibri" panose="020F0502020204030204" pitchFamily="34" charset="0"/>
              <a:cs typeface="David" panose="020E0502060401010101" pitchFamily="34" charset="-79"/>
            </a:endParaRPr>
          </a:p>
        </p:txBody>
      </p:sp>
      <p:pic>
        <p:nvPicPr>
          <p:cNvPr id="8194" name="Picture 2">
            <a:extLst>
              <a:ext uri="{FF2B5EF4-FFF2-40B4-BE49-F238E27FC236}">
                <a16:creationId xmlns:a16="http://schemas.microsoft.com/office/drawing/2014/main" id="{054FC0D1-29A4-46EC-931F-714E447CCD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89" y="2556779"/>
            <a:ext cx="2400682" cy="279013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7B2D6B27-3EBA-4C36-A81B-98DF8C124D13}"/>
              </a:ext>
            </a:extLst>
          </p:cNvPr>
          <p:cNvPicPr>
            <a:picLocks noChangeAspect="1"/>
          </p:cNvPicPr>
          <p:nvPr/>
        </p:nvPicPr>
        <p:blipFill>
          <a:blip r:embed="rId3"/>
          <a:stretch>
            <a:fillRect/>
          </a:stretch>
        </p:blipFill>
        <p:spPr>
          <a:xfrm>
            <a:off x="3295316" y="2556779"/>
            <a:ext cx="8348395" cy="1744441"/>
          </a:xfrm>
          <a:prstGeom prst="rect">
            <a:avLst/>
          </a:prstGeom>
          <a:ln>
            <a:solidFill>
              <a:schemeClr val="tx1"/>
            </a:solidFill>
          </a:ln>
        </p:spPr>
      </p:pic>
      <p:sp>
        <p:nvSpPr>
          <p:cNvPr id="8" name="תיבת טקסט 7">
            <a:extLst>
              <a:ext uri="{FF2B5EF4-FFF2-40B4-BE49-F238E27FC236}">
                <a16:creationId xmlns:a16="http://schemas.microsoft.com/office/drawing/2014/main" id="{43418AC7-DC49-4F60-93ED-95FC694CC454}"/>
              </a:ext>
            </a:extLst>
          </p:cNvPr>
          <p:cNvSpPr txBox="1"/>
          <p:nvPr/>
        </p:nvSpPr>
        <p:spPr>
          <a:xfrm>
            <a:off x="3320116" y="4515921"/>
            <a:ext cx="8348395" cy="830997"/>
          </a:xfrm>
          <a:prstGeom prst="rect">
            <a:avLst/>
          </a:prstGeom>
          <a:solidFill>
            <a:schemeClr val="bg1"/>
          </a:solidFill>
          <a:ln>
            <a:solidFill>
              <a:schemeClr val="tx1"/>
            </a:solidFill>
          </a:ln>
        </p:spPr>
        <p:txBody>
          <a:bodyPr wrap="square">
            <a:spAutoFit/>
          </a:bodyPr>
          <a:lstStyle/>
          <a:p>
            <a:pPr algn="just" rtl="0"/>
            <a:r>
              <a:rPr lang="en-US" sz="2400" b="0" i="0" dirty="0">
                <a:solidFill>
                  <a:srgbClr val="201F1E"/>
                </a:solidFill>
                <a:effectLst/>
                <a:latin typeface="Segoe UI Web (Hebrew)"/>
                <a:cs typeface="+mj-cs"/>
              </a:rPr>
              <a:t>Her merit endures for her offspring on this day of remembrance, tha</a:t>
            </a:r>
            <a:r>
              <a:rPr lang="en-US" sz="2400" dirty="0">
                <a:solidFill>
                  <a:srgbClr val="201F1E"/>
                </a:solidFill>
                <a:latin typeface="Segoe UI Web (Hebrew)"/>
                <a:cs typeface="+mj-cs"/>
              </a:rPr>
              <a:t>t t</a:t>
            </a:r>
            <a:r>
              <a:rPr lang="en-US" sz="2400" b="0" i="0" dirty="0">
                <a:solidFill>
                  <a:srgbClr val="201F1E"/>
                </a:solidFill>
                <a:effectLst/>
                <a:latin typeface="Segoe UI Web (Hebrew)"/>
                <a:cs typeface="+mj-cs"/>
              </a:rPr>
              <a:t>hey be remembered as she once was</a:t>
            </a:r>
            <a:endParaRPr lang="he-IL" sz="2400" dirty="0">
              <a:effectLst/>
              <a:latin typeface="Calibri" panose="020F0502020204030204" pitchFamily="34" charset="0"/>
              <a:ea typeface="Calibri" panose="020F0502020204030204" pitchFamily="34" charset="0"/>
              <a:cs typeface="+mj-cs"/>
            </a:endParaRPr>
          </a:p>
        </p:txBody>
      </p:sp>
    </p:spTree>
    <p:extLst>
      <p:ext uri="{BB962C8B-B14F-4D97-AF65-F5344CB8AC3E}">
        <p14:creationId xmlns:p14="http://schemas.microsoft.com/office/powerpoint/2010/main" val="890687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57000"/>
          </a:schemeClr>
        </a:solidFill>
        <a:effectLst/>
      </p:bgPr>
    </p:bg>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DE358F04-2F05-4253-915D-1DCF210C0D67}"/>
              </a:ext>
            </a:extLst>
          </p:cNvPr>
          <p:cNvSpPr>
            <a:spLocks noGrp="1"/>
          </p:cNvSpPr>
          <p:nvPr>
            <p:ph type="title" idx="4294967295"/>
          </p:nvPr>
        </p:nvSpPr>
        <p:spPr>
          <a:xfrm>
            <a:off x="1455570" y="435950"/>
            <a:ext cx="9808032" cy="1325563"/>
          </a:xfrm>
          <a:solidFill>
            <a:schemeClr val="bg1">
              <a:lumMod val="50000"/>
              <a:alpha val="0"/>
            </a:schemeClr>
          </a:solidFill>
        </p:spPr>
        <p:txBody>
          <a:bodyPr/>
          <a:lstStyle/>
          <a:p>
            <a:pPr algn="ctr"/>
            <a:r>
              <a:rPr lang="en-US" b="0" i="0" dirty="0">
                <a:solidFill>
                  <a:schemeClr val="bg1"/>
                </a:solidFill>
                <a:effectLst/>
                <a:latin typeface="Times New Roman" panose="02020603050405020304" pitchFamily="18" charset="0"/>
              </a:rPr>
              <a:t>Finding the Forefathers and Mothers in Prayer and Piyut</a:t>
            </a:r>
            <a:endParaRPr lang="he-IL" dirty="0">
              <a:solidFill>
                <a:schemeClr val="bg1"/>
              </a:solidFill>
            </a:endParaRPr>
          </a:p>
        </p:txBody>
      </p:sp>
      <p:pic>
        <p:nvPicPr>
          <p:cNvPr id="3" name="תמונה 2">
            <a:extLst>
              <a:ext uri="{FF2B5EF4-FFF2-40B4-BE49-F238E27FC236}">
                <a16:creationId xmlns:a16="http://schemas.microsoft.com/office/drawing/2014/main" id="{DB8741AF-67B1-4515-94F0-ED892A4A44ED}"/>
              </a:ext>
            </a:extLst>
          </p:cNvPr>
          <p:cNvPicPr>
            <a:picLocks noChangeAspect="1"/>
          </p:cNvPicPr>
          <p:nvPr/>
        </p:nvPicPr>
        <p:blipFill>
          <a:blip r:embed="rId2"/>
          <a:stretch>
            <a:fillRect/>
          </a:stretch>
        </p:blipFill>
        <p:spPr>
          <a:xfrm>
            <a:off x="1455570" y="2042867"/>
            <a:ext cx="9564062" cy="4259459"/>
          </a:xfrm>
          <a:prstGeom prst="rect">
            <a:avLst/>
          </a:prstGeom>
          <a:ln>
            <a:solidFill>
              <a:schemeClr val="tx1"/>
            </a:solidFill>
          </a:ln>
        </p:spPr>
      </p:pic>
    </p:spTree>
    <p:extLst>
      <p:ext uri="{BB962C8B-B14F-4D97-AF65-F5344CB8AC3E}">
        <p14:creationId xmlns:p14="http://schemas.microsoft.com/office/powerpoint/2010/main" val="353735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0" y="365125"/>
            <a:ext cx="12192000" cy="1325563"/>
          </a:xfrm>
        </p:spPr>
        <p:txBody>
          <a:bodyPr/>
          <a:lstStyle/>
          <a:p>
            <a:pPr algn="ctr" rtl="0"/>
            <a:r>
              <a:rPr lang="en-US" b="1" dirty="0"/>
              <a:t>1. Shabbat Morning Prayer</a:t>
            </a:r>
            <a:endParaRPr lang="he-IL" b="1" dirty="0"/>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749131" y="1811111"/>
            <a:ext cx="11094526" cy="4052661"/>
          </a:xfrm>
          <a:solidFill>
            <a:schemeClr val="bg1"/>
          </a:solidFill>
          <a:ln>
            <a:solidFill>
              <a:schemeClr val="tx1"/>
            </a:solidFill>
          </a:ln>
        </p:spPr>
        <p:txBody>
          <a:bodyPr>
            <a:normAutofit fontScale="70000" lnSpcReduction="20000"/>
          </a:bodyPr>
          <a:lstStyle/>
          <a:p>
            <a:pPr marL="0" marR="243840" indent="0" algn="l" rtl="1">
              <a:lnSpc>
                <a:spcPct val="120000"/>
              </a:lnSpc>
              <a:spcBef>
                <a:spcPts val="0"/>
              </a:spcBef>
              <a:buNone/>
            </a:pPr>
            <a:r>
              <a:rPr lang="en-US" sz="3500" b="1" u="sng" dirty="0">
                <a:latin typeface="David" panose="020E0502060401010101" pitchFamily="34" charset="-79"/>
                <a:ea typeface="Times New Roman" panose="02020603050405020304" pitchFamily="18" charset="0"/>
                <a:cs typeface="David" panose="020E0502060401010101" pitchFamily="34" charset="-79"/>
              </a:rPr>
              <a:t>1.1 The Fourth Blessing of the Amidah</a:t>
            </a:r>
            <a:endParaRPr lang="he-IL" sz="3500" b="1" u="sng" dirty="0">
              <a:latin typeface="David" panose="020E0502060401010101" pitchFamily="34" charset="-79"/>
              <a:ea typeface="Times New Roman" panose="02020603050405020304" pitchFamily="18" charset="0"/>
              <a:cs typeface="David" panose="020E0502060401010101" pitchFamily="34" charset="-79"/>
            </a:endParaRPr>
          </a:p>
          <a:p>
            <a:pPr marL="0" marR="243840" indent="0" algn="l" rtl="1">
              <a:lnSpc>
                <a:spcPct val="120000"/>
              </a:lnSpc>
              <a:spcBef>
                <a:spcPts val="0"/>
              </a:spcBef>
              <a:buNone/>
            </a:pPr>
            <a:endParaRPr lang="he-IL" sz="3500" b="1" u="sng" dirty="0">
              <a:effectLst/>
              <a:latin typeface="David" panose="020E0502060401010101" pitchFamily="34" charset="-79"/>
              <a:ea typeface="Times New Roman" panose="02020603050405020304" pitchFamily="18" charset="0"/>
              <a:cs typeface="David" panose="020E0502060401010101" pitchFamily="34" charset="-79"/>
            </a:endParaRPr>
          </a:p>
          <a:p>
            <a:pPr marL="261938" marR="243840" indent="0" algn="just" rtl="1">
              <a:lnSpc>
                <a:spcPct val="120000"/>
              </a:lnSpc>
              <a:spcBef>
                <a:spcPts val="0"/>
              </a:spcBef>
              <a:buNone/>
            </a:pPr>
            <a:r>
              <a:rPr lang="he-IL" sz="3500" dirty="0">
                <a:effectLst/>
                <a:latin typeface="David" panose="020E0502060401010101" pitchFamily="34" charset="-79"/>
                <a:ea typeface="Times New Roman" panose="02020603050405020304" pitchFamily="18" charset="0"/>
                <a:cs typeface="David" panose="020E0502060401010101" pitchFamily="34" charset="-79"/>
              </a:rPr>
              <a:t>יִשמַח משֶׁה בְּמַתְּנַת חֶלְקוֹ. כִּי עֶבֶד נֶאֱמָן קָרָאתָ לּו. כְּלִיל תִּפְאֶרֶת בְּראשׁו נָתַתָּ. בְּעָמְדו לְפָנֶיךָ עַל הַר סִינַי. וּשְׁנֵי לֻחות אֲבָנִים הורִיד בְּיָדו. וְכָתוּב בָּהֶם שְׁמִירַת שַׁבָּת. וְכֵן כָּתוּב בְּתורָתֶךָ: "וְשָׁמְרוּ בְנֵי יִשרָאֵל אֶת הַשַּׁבָּת…". </a:t>
            </a:r>
          </a:p>
          <a:p>
            <a:pPr marL="261938" marR="243840" indent="0" algn="just" rtl="1">
              <a:lnSpc>
                <a:spcPct val="120000"/>
              </a:lnSpc>
              <a:spcBef>
                <a:spcPts val="0"/>
              </a:spcBef>
              <a:buNone/>
            </a:pPr>
            <a:endParaRPr lang="he-IL" sz="3500" dirty="0">
              <a:effectLst/>
              <a:latin typeface="David" panose="020E0502060401010101" pitchFamily="34" charset="-79"/>
              <a:ea typeface="Times New Roman" panose="02020603050405020304" pitchFamily="18" charset="0"/>
              <a:cs typeface="David" panose="020E0502060401010101" pitchFamily="34" charset="-79"/>
            </a:endParaRPr>
          </a:p>
          <a:p>
            <a:pPr marL="174625" marR="243840" indent="0" algn="just" defTabSz="960438" rtl="0">
              <a:lnSpc>
                <a:spcPct val="120000"/>
              </a:lnSpc>
              <a:spcBef>
                <a:spcPts val="0"/>
              </a:spcBef>
              <a:buNone/>
            </a:pPr>
            <a:r>
              <a:rPr lang="en-US" sz="3500" dirty="0">
                <a:latin typeface="David" panose="020E0502060401010101" pitchFamily="34" charset="-79"/>
                <a:ea typeface="Times New Roman" panose="02020603050405020304" pitchFamily="18" charset="0"/>
                <a:cs typeface="David" panose="020E0502060401010101" pitchFamily="34" charset="-79"/>
              </a:rPr>
              <a:t>Moses rejoiced at the gift of his destiny when you declared him a faithful servant, adoring him with splendor as he stood in Your Presence atop Mount Sinai. Two tablets of stone did he bring down, inscribed with Shabbat Observance. And this is written in Your Torah: The people Israel shall observe Shabbat…  </a:t>
            </a:r>
            <a:endParaRPr lang="he-IL" dirty="0"/>
          </a:p>
        </p:txBody>
      </p:sp>
    </p:spTree>
    <p:extLst>
      <p:ext uri="{BB962C8B-B14F-4D97-AF65-F5344CB8AC3E}">
        <p14:creationId xmlns:p14="http://schemas.microsoft.com/office/powerpoint/2010/main" val="2755483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p:txBody>
          <a:bodyPr/>
          <a:lstStyle/>
          <a:p>
            <a:pPr algn="ctr" rtl="0"/>
            <a:r>
              <a:rPr lang="en-US" b="1" dirty="0"/>
              <a:t>1. Shabbat Morning Prayer</a:t>
            </a:r>
            <a:endParaRPr lang="he-IL" b="1" dirty="0"/>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691075" y="1825625"/>
            <a:ext cx="10809849" cy="4052661"/>
          </a:xfrm>
          <a:solidFill>
            <a:schemeClr val="bg1"/>
          </a:solidFill>
          <a:ln>
            <a:solidFill>
              <a:schemeClr val="tx1"/>
            </a:solidFill>
          </a:ln>
        </p:spPr>
        <p:txBody>
          <a:bodyPr>
            <a:normAutofit/>
          </a:bodyPr>
          <a:lstStyle/>
          <a:p>
            <a:pPr marL="0" marR="243840" indent="0" algn="just" rtl="0">
              <a:lnSpc>
                <a:spcPct val="107000"/>
              </a:lnSpc>
              <a:spcAft>
                <a:spcPts val="800"/>
              </a:spcAft>
              <a:buNone/>
            </a:pPr>
            <a:r>
              <a:rPr lang="en-US" b="1" u="sng" dirty="0">
                <a:latin typeface="David" panose="020E0502060401010101" pitchFamily="34" charset="-79"/>
                <a:ea typeface="Times New Roman" panose="02020603050405020304" pitchFamily="18" charset="0"/>
                <a:cs typeface="David" panose="020E0502060401010101" pitchFamily="34" charset="-79"/>
              </a:rPr>
              <a:t>Questions on t</a:t>
            </a:r>
            <a:r>
              <a:rPr lang="en-US" sz="2800" b="1" u="sng" dirty="0">
                <a:latin typeface="David" panose="020E0502060401010101" pitchFamily="34" charset="-79"/>
                <a:ea typeface="Times New Roman" panose="02020603050405020304" pitchFamily="18" charset="0"/>
                <a:cs typeface="David" panose="020E0502060401010101" pitchFamily="34" charset="-79"/>
              </a:rPr>
              <a:t>he Fourth Blessing of the Amidah</a:t>
            </a:r>
          </a:p>
          <a:p>
            <a:pPr marL="514350" marR="243840" indent="-514350" algn="just" rtl="0">
              <a:lnSpc>
                <a:spcPct val="107000"/>
              </a:lnSpc>
              <a:spcAft>
                <a:spcPts val="800"/>
              </a:spcAft>
              <a:buFont typeface="+mj-lt"/>
              <a:buAutoNum type="arabicPeriod"/>
            </a:pPr>
            <a:r>
              <a:rPr lang="en-US" dirty="0">
                <a:effectLst/>
                <a:latin typeface="David" panose="020E0502060401010101" pitchFamily="34" charset="-79"/>
                <a:ea typeface="Times New Roman" panose="02020603050405020304" pitchFamily="18" charset="0"/>
                <a:cs typeface="David" panose="020E0502060401010101" pitchFamily="34" charset="-79"/>
              </a:rPr>
              <a:t>Why is the text </a:t>
            </a:r>
            <a:r>
              <a:rPr lang="en-US" dirty="0">
                <a:latin typeface="David" panose="020E0502060401010101" pitchFamily="34" charset="-79"/>
                <a:ea typeface="Times New Roman" panose="02020603050405020304" pitchFamily="18" charset="0"/>
                <a:cs typeface="David" panose="020E0502060401010101" pitchFamily="34" charset="-79"/>
              </a:rPr>
              <a:t>of</a:t>
            </a:r>
            <a:r>
              <a:rPr lang="en-US" dirty="0">
                <a:effectLst/>
                <a:latin typeface="David" panose="020E0502060401010101" pitchFamily="34" charset="-79"/>
                <a:ea typeface="Times New Roman" panose="02020603050405020304" pitchFamily="18" charset="0"/>
                <a:cs typeface="David" panose="020E0502060401010101" pitchFamily="34" charset="-79"/>
              </a:rPr>
              <a:t> </a:t>
            </a:r>
            <a:r>
              <a:rPr lang="en-US" dirty="0">
                <a:latin typeface="David" panose="020E0502060401010101" pitchFamily="34" charset="-79"/>
                <a:ea typeface="Times New Roman" panose="02020603050405020304" pitchFamily="18" charset="0"/>
                <a:cs typeface="David" panose="020E0502060401010101" pitchFamily="34" charset="-79"/>
              </a:rPr>
              <a:t>the fourth blessing of the Amidah of Shabbat not identical in all three prayers (Ma’ariv, Shaharit, Minhah)?</a:t>
            </a:r>
          </a:p>
          <a:p>
            <a:pPr marL="514350" marR="243840" indent="-514350" algn="just" rtl="0">
              <a:lnSpc>
                <a:spcPct val="107000"/>
              </a:lnSpc>
              <a:spcAft>
                <a:spcPts val="800"/>
              </a:spcAft>
              <a:buFont typeface="+mj-lt"/>
              <a:buAutoNum type="arabicPeriod"/>
            </a:pPr>
            <a:r>
              <a:rPr lang="en-US" dirty="0">
                <a:latin typeface="David" panose="020E0502060401010101" pitchFamily="34" charset="-79"/>
                <a:ea typeface="Times New Roman" panose="02020603050405020304" pitchFamily="18" charset="0"/>
                <a:cs typeface="David" panose="020E0502060401010101" pitchFamily="34" charset="-79"/>
              </a:rPr>
              <a:t>Why does the fourth blessing start by referring to Moses and not to God himself?</a:t>
            </a:r>
          </a:p>
          <a:p>
            <a:pPr marL="514350" marR="243840" indent="-514350" algn="just" rtl="0">
              <a:lnSpc>
                <a:spcPct val="107000"/>
              </a:lnSpc>
              <a:spcAft>
                <a:spcPts val="800"/>
              </a:spcAft>
              <a:buFont typeface="+mj-lt"/>
              <a:buAutoNum type="arabicPeriod"/>
            </a:pPr>
            <a:r>
              <a:rPr lang="en-US" dirty="0">
                <a:latin typeface="David" panose="020E0502060401010101" pitchFamily="34" charset="-79"/>
                <a:ea typeface="Times New Roman" panose="02020603050405020304" pitchFamily="18" charset="0"/>
                <a:cs typeface="David" panose="020E0502060401010101" pitchFamily="34" charset="-79"/>
              </a:rPr>
              <a:t>Why does the fourth blessing start by referring to the tablets but then quote a verse from the Torah elsewhere? </a:t>
            </a:r>
            <a:endParaRPr lang="he-IL" sz="2800" dirty="0">
              <a:effectLst/>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270475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alpha val="54000"/>
          </a:srgb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p:txBody>
          <a:bodyPr/>
          <a:lstStyle/>
          <a:p>
            <a:pPr algn="ctr" rtl="0"/>
            <a:r>
              <a:rPr lang="en-US" dirty="0"/>
              <a:t>2. </a:t>
            </a:r>
            <a:r>
              <a:rPr lang="en-US" sz="4400" dirty="0">
                <a:effectLst/>
                <a:ea typeface="Times New Roman" panose="02020603050405020304" pitchFamily="18" charset="0"/>
                <a:cs typeface="David" panose="020E0502060401010101" pitchFamily="34" charset="-79"/>
              </a:rPr>
              <a:t>Medieval Literature</a:t>
            </a:r>
            <a:br>
              <a:rPr lang="en-US" sz="4400" b="1" u="sng" dirty="0">
                <a:effectLst/>
                <a:latin typeface="David" panose="020E0502060401010101" pitchFamily="34" charset="-79"/>
                <a:ea typeface="Times New Roman" panose="02020603050405020304" pitchFamily="18" charset="0"/>
                <a:cs typeface="David" panose="020E0502060401010101" pitchFamily="34" charset="-79"/>
              </a:rPr>
            </a:br>
            <a:endParaRPr lang="he-IL" b="1" dirty="0"/>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456864" y="1477283"/>
            <a:ext cx="10809849" cy="3109232"/>
          </a:xfrm>
          <a:solidFill>
            <a:schemeClr val="bg1"/>
          </a:solidFill>
          <a:ln>
            <a:solidFill>
              <a:schemeClr val="tx1"/>
            </a:solidFill>
          </a:ln>
        </p:spPr>
        <p:txBody>
          <a:bodyPr>
            <a:normAutofit/>
          </a:bodyPr>
          <a:lstStyle/>
          <a:p>
            <a:pPr marL="0" marR="243840" indent="0" algn="just" rtl="0">
              <a:lnSpc>
                <a:spcPct val="100000"/>
              </a:lnSpc>
              <a:spcBef>
                <a:spcPts val="0"/>
              </a:spcBef>
              <a:buNone/>
            </a:pPr>
            <a:r>
              <a:rPr lang="en-US" sz="2800" dirty="0">
                <a:effectLst/>
                <a:latin typeface="David" panose="020E0502060401010101" pitchFamily="34" charset="-79"/>
                <a:ea typeface="Times New Roman" panose="02020603050405020304" pitchFamily="18" charset="0"/>
                <a:cs typeface="David" panose="020E0502060401010101" pitchFamily="34" charset="-79"/>
              </a:rPr>
              <a:t>&gt; Why not identical Prayers? </a:t>
            </a:r>
          </a:p>
          <a:p>
            <a:pPr marL="0" indent="0" algn="just">
              <a:lnSpc>
                <a:spcPct val="100000"/>
              </a:lnSpc>
              <a:spcBef>
                <a:spcPts val="0"/>
              </a:spcBef>
              <a:buNone/>
            </a:pPr>
            <a:r>
              <a:rPr lang="he-IL" b="1" u="sng" dirty="0">
                <a:latin typeface="David" panose="020E0502060401010101" pitchFamily="34" charset="-79"/>
                <a:cs typeface="David" panose="020E0502060401010101" pitchFamily="34" charset="-79"/>
              </a:rPr>
              <a:t>1. סדור רב סעדיה גאון</a:t>
            </a: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ומצאתי את המנהג שהברכה האמצעית של ארבע תפילות השבת אינה שווה בין תפילה לחברתה.</a:t>
            </a:r>
          </a:p>
          <a:p>
            <a:pPr marL="0" indent="0" algn="just" rtl="0">
              <a:lnSpc>
                <a:spcPct val="100000"/>
              </a:lnSpc>
              <a:spcBef>
                <a:spcPts val="0"/>
              </a:spcBef>
              <a:buNone/>
            </a:pPr>
            <a:r>
              <a:rPr lang="en-US" b="1" u="sng" dirty="0">
                <a:latin typeface="David" panose="020E0502060401010101" pitchFamily="34" charset="-79"/>
                <a:cs typeface="David" panose="020E0502060401010101" pitchFamily="34" charset="-79"/>
              </a:rPr>
              <a:t>Siddur Rav </a:t>
            </a:r>
            <a:r>
              <a:rPr lang="en-US" b="1" u="sng" dirty="0" err="1">
                <a:latin typeface="David" panose="020E0502060401010101" pitchFamily="34" charset="-79"/>
                <a:cs typeface="David" panose="020E0502060401010101" pitchFamily="34" charset="-79"/>
              </a:rPr>
              <a:t>Sa’adiya</a:t>
            </a:r>
            <a:r>
              <a:rPr lang="en-US" b="1" u="sng" dirty="0">
                <a:latin typeface="David" panose="020E0502060401010101" pitchFamily="34" charset="-79"/>
                <a:cs typeface="David" panose="020E0502060401010101" pitchFamily="34" charset="-79"/>
              </a:rPr>
              <a:t> Gaon</a:t>
            </a: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I found out that the practice is that the middle blessing of all the four Shabbat prayers are not equal… </a:t>
            </a: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pic>
        <p:nvPicPr>
          <p:cNvPr id="5" name="תמונה 4">
            <a:extLst>
              <a:ext uri="{FF2B5EF4-FFF2-40B4-BE49-F238E27FC236}">
                <a16:creationId xmlns:a16="http://schemas.microsoft.com/office/drawing/2014/main" id="{8D13AD56-FD7A-4118-A9BF-237FB1B0FBBC}"/>
              </a:ext>
            </a:extLst>
          </p:cNvPr>
          <p:cNvPicPr>
            <a:picLocks noChangeAspect="1"/>
          </p:cNvPicPr>
          <p:nvPr/>
        </p:nvPicPr>
        <p:blipFill>
          <a:blip r:embed="rId2"/>
          <a:stretch>
            <a:fillRect/>
          </a:stretch>
        </p:blipFill>
        <p:spPr>
          <a:xfrm>
            <a:off x="2919142" y="4854347"/>
            <a:ext cx="6353716" cy="1638528"/>
          </a:xfrm>
          <a:prstGeom prst="rect">
            <a:avLst/>
          </a:prstGeom>
          <a:ln>
            <a:solidFill>
              <a:schemeClr val="tx1"/>
            </a:solidFill>
          </a:ln>
        </p:spPr>
      </p:pic>
    </p:spTree>
    <p:extLst>
      <p:ext uri="{BB962C8B-B14F-4D97-AF65-F5344CB8AC3E}">
        <p14:creationId xmlns:p14="http://schemas.microsoft.com/office/powerpoint/2010/main" val="285637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alpha val="27000"/>
          </a:srgb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691075" y="1825625"/>
            <a:ext cx="7436925" cy="4052661"/>
          </a:xfrm>
          <a:solidFill>
            <a:schemeClr val="bg1"/>
          </a:solidFill>
          <a:ln>
            <a:solidFill>
              <a:schemeClr val="tx1"/>
            </a:solidFill>
          </a:ln>
        </p:spPr>
        <p:txBody>
          <a:bodyPr>
            <a:normAutofit lnSpcReduction="10000"/>
          </a:bodyPr>
          <a:lstStyle/>
          <a:p>
            <a:pPr marL="0" indent="0">
              <a:lnSpc>
                <a:spcPct val="100000"/>
              </a:lnSpc>
              <a:spcBef>
                <a:spcPts val="0"/>
              </a:spcBef>
              <a:buNone/>
            </a:pPr>
            <a:r>
              <a:rPr lang="he-IL" b="1" u="sng" dirty="0">
                <a:latin typeface="David" panose="020E0502060401010101" pitchFamily="34" charset="-79"/>
                <a:cs typeface="David" panose="020E0502060401010101" pitchFamily="34" charset="-79"/>
              </a:rPr>
              <a:t>2. תשובות רב נטרונאי גאון, אורח חיים סימן עג</a:t>
            </a: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וששאלתם תפילות של שבת של ערבית ושל שחרית ושל מנחה, אם אומרן תפילה אחת, כשם שאנו מתפללין ביום הכפורים ובימים טובים, יצא ידי חובתו או לא? </a:t>
            </a:r>
          </a:p>
          <a:p>
            <a:pPr marL="0" indent="0" algn="just">
              <a:lnSpc>
                <a:spcPct val="100000"/>
              </a:lnSpc>
              <a:spcBef>
                <a:spcPts val="0"/>
              </a:spcBef>
              <a:buNone/>
            </a:pPr>
            <a:endParaRPr lang="he-IL" dirty="0">
              <a:latin typeface="David" panose="020E0502060401010101" pitchFamily="34" charset="-79"/>
              <a:cs typeface="David" panose="020E0502060401010101" pitchFamily="34" charset="-79"/>
            </a:endParaRPr>
          </a:p>
          <a:p>
            <a:pPr marL="0" indent="0" algn="just" rtl="0">
              <a:lnSpc>
                <a:spcPct val="100000"/>
              </a:lnSpc>
              <a:spcBef>
                <a:spcPts val="0"/>
              </a:spcBef>
              <a:buNone/>
            </a:pPr>
            <a:r>
              <a:rPr lang="en-US" b="1" u="sng" dirty="0">
                <a:latin typeface="David" panose="020E0502060401010101" pitchFamily="34" charset="-79"/>
                <a:cs typeface="David" panose="020E0502060401010101" pitchFamily="34" charset="-79"/>
              </a:rPr>
              <a:t>Rav Natronai Gaon, Responsa:</a:t>
            </a: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You wondered whether the prayers of Shabbat, of Ma’ariv, Shaharit and Minhah, if one recites them  in one form, like we do in the Holidays, does he fulfill his obligation (=of prayer)? </a:t>
            </a:r>
          </a:p>
          <a:p>
            <a:pPr marL="0" indent="0" algn="just" rtl="0">
              <a:lnSpc>
                <a:spcPct val="100000"/>
              </a:lnSpc>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pic>
        <p:nvPicPr>
          <p:cNvPr id="1026" name="Picture 2" descr="תשובות רב נטרונאי גאון | החוג לתלמוד והלכה">
            <a:extLst>
              <a:ext uri="{FF2B5EF4-FFF2-40B4-BE49-F238E27FC236}">
                <a16:creationId xmlns:a16="http://schemas.microsoft.com/office/drawing/2014/main" id="{65E86F4C-7904-4F4C-BDFE-F68D31F0C9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72" t="9305" r="11974" b="7256"/>
          <a:stretch/>
        </p:blipFill>
        <p:spPr bwMode="auto">
          <a:xfrm>
            <a:off x="8911771" y="1825625"/>
            <a:ext cx="2589154" cy="40526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08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alpha val="27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664029" y="-346075"/>
            <a:ext cx="10515600" cy="1325563"/>
          </a:xfrm>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145144" y="838654"/>
            <a:ext cx="11553370" cy="5730958"/>
          </a:xfrm>
          <a:solidFill>
            <a:schemeClr val="bg1"/>
          </a:solidFill>
          <a:ln>
            <a:solidFill>
              <a:schemeClr val="tx1"/>
            </a:solidFill>
          </a:ln>
        </p:spPr>
        <p:txBody>
          <a:bodyPr>
            <a:normAutofit/>
          </a:bodyPr>
          <a:lstStyle/>
          <a:p>
            <a:pPr marL="0" indent="0" algn="just">
              <a:spcBef>
                <a:spcPts val="0"/>
              </a:spcBef>
              <a:buNone/>
            </a:pPr>
            <a:r>
              <a:rPr lang="he-IL" b="1" u="sng" dirty="0">
                <a:latin typeface="David" panose="020E0502060401010101" pitchFamily="34" charset="-79"/>
                <a:cs typeface="David" panose="020E0502060401010101" pitchFamily="34" charset="-79"/>
              </a:rPr>
              <a:t>3. ספר אבודרהם, מעריב של שבת</a:t>
            </a:r>
            <a:endParaRPr lang="en-US" dirty="0">
              <a:latin typeface="David" panose="020E0502060401010101" pitchFamily="34" charset="-79"/>
              <a:cs typeface="David" panose="020E0502060401010101" pitchFamily="34" charset="-79"/>
            </a:endParaRPr>
          </a:p>
          <a:p>
            <a:pPr marL="0" indent="0" algn="just">
              <a:spcBef>
                <a:spcPts val="0"/>
              </a:spcBef>
              <a:buNone/>
            </a:pPr>
            <a:r>
              <a:rPr lang="he-IL" dirty="0">
                <a:latin typeface="David" panose="020E0502060401010101" pitchFamily="34" charset="-79"/>
                <a:cs typeface="David" panose="020E0502060401010101" pitchFamily="34" charset="-79"/>
              </a:rPr>
              <a:t>יש שואלין למה ראו חכמים לתקן בשבת שלש תפלות משונות זו מזו? "אתה קדוש", ו"ישמח משה", ו"אתה אחד". וביום טוב לא תקנו אלא אחת, "אתה בחרתנו", לערבית ולשחרית ולמנחה. </a:t>
            </a:r>
          </a:p>
          <a:p>
            <a:pPr marL="0" indent="0" algn="just" rtl="0">
              <a:spcBef>
                <a:spcPts val="0"/>
              </a:spcBef>
              <a:buNone/>
            </a:pPr>
            <a:r>
              <a:rPr lang="en-US" dirty="0">
                <a:latin typeface="David" panose="020E0502060401010101" pitchFamily="34" charset="-79"/>
                <a:cs typeface="David" panose="020E0502060401010101" pitchFamily="34" charset="-79"/>
              </a:rPr>
              <a:t>Some people ask: Why did the Sages establish three different prayers for Shabbat?</a:t>
            </a:r>
            <a:endParaRPr lang="he-IL" dirty="0">
              <a:latin typeface="David" panose="020E0502060401010101" pitchFamily="34" charset="-79"/>
              <a:cs typeface="David" panose="020E0502060401010101" pitchFamily="34" charset="-79"/>
            </a:endParaRPr>
          </a:p>
          <a:p>
            <a:pPr marL="0" indent="0" algn="just">
              <a:spcBef>
                <a:spcPts val="0"/>
              </a:spcBef>
              <a:buNone/>
            </a:pPr>
            <a:r>
              <a:rPr lang="he-IL" dirty="0">
                <a:latin typeface="David" panose="020E0502060401010101" pitchFamily="34" charset="-79"/>
                <a:cs typeface="David" panose="020E0502060401010101" pitchFamily="34" charset="-79"/>
              </a:rPr>
              <a:t>ויש לומר, מפני ששבת נקראת כלה, והקב"ה נקרא חתן, תקנו "אתה קדשת", על שם הקדושין שנותן החתן לכלה. ואחר כך "ישמח משה" על שם שמחת החתן בכלה, ואחר כך מוסף על שם התוספות שמוסיף החתן על כתובת הכלה, או אי נמי על שם שמקריבין קרבנות כעין סעודות מצוה, ואחר כך "אתה אחד", על שם שמתיחד החתן עם הכלה. </a:t>
            </a: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rtl="0">
              <a:spcBef>
                <a:spcPts val="0"/>
              </a:spcBef>
              <a:buNone/>
            </a:pPr>
            <a:r>
              <a:rPr lang="en-US" dirty="0">
                <a:latin typeface="David" panose="020E0502060401010101" pitchFamily="34" charset="-79"/>
                <a:cs typeface="David" panose="020E0502060401010101" pitchFamily="34" charset="-79"/>
              </a:rPr>
              <a:t>The answer is rooted in the fact that Shabbat is also called a bride (</a:t>
            </a:r>
            <a:r>
              <a:rPr lang="he-IL" dirty="0">
                <a:latin typeface="David" panose="020E0502060401010101" pitchFamily="34" charset="-79"/>
                <a:cs typeface="David" panose="020E0502060401010101" pitchFamily="34" charset="-79"/>
              </a:rPr>
              <a:t>כלה</a:t>
            </a:r>
            <a:r>
              <a:rPr lang="en-US" dirty="0">
                <a:latin typeface="David" panose="020E0502060401010101" pitchFamily="34" charset="-79"/>
                <a:cs typeface="David" panose="020E0502060401010101" pitchFamily="34" charset="-79"/>
              </a:rPr>
              <a:t>), and the Lord is the groom… </a:t>
            </a: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98923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alpha val="27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664029" y="-346075"/>
            <a:ext cx="10515600" cy="1325563"/>
          </a:xfrm>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319315" y="853168"/>
            <a:ext cx="11553370" cy="4865461"/>
          </a:xfrm>
          <a:solidFill>
            <a:schemeClr val="bg1"/>
          </a:solidFill>
          <a:ln>
            <a:solidFill>
              <a:schemeClr val="tx1"/>
            </a:solidFill>
          </a:ln>
        </p:spPr>
        <p:txBody>
          <a:bodyPr>
            <a:normAutofit/>
          </a:bodyPr>
          <a:lstStyle/>
          <a:p>
            <a:pPr marL="0" indent="0" algn="just">
              <a:lnSpc>
                <a:spcPct val="100000"/>
              </a:lnSpc>
              <a:spcBef>
                <a:spcPts val="0"/>
              </a:spcBef>
              <a:buNone/>
            </a:pPr>
            <a:r>
              <a:rPr lang="he-IL" b="1" u="sng" dirty="0">
                <a:latin typeface="David" panose="020E0502060401010101" pitchFamily="34" charset="-79"/>
                <a:cs typeface="David" panose="020E0502060401010101" pitchFamily="34" charset="-79"/>
              </a:rPr>
              <a:t>4. ספר אבודרהם, מעריב של שבת</a:t>
            </a: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וה"ר קלונימוס כתב טעם אחר ששלש תפלות אלו הן כנגד שלש שבתות: שבת בראשית, ושבת של מתן תורה... ושבת שלעתיד. וכן הוא הפירוש: "אתה קדשת" מיירי בשבת בראשית, ו"ישמח משה" מיירי בשבת מתן תורה, ו"אתה אחד" מיירי בשבת שלעתיד, שאז יהיה "ה' אחד ושמו אחד".</a:t>
            </a:r>
            <a:endParaRPr lang="he-IL" b="1"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rtl="0">
              <a:spcBef>
                <a:spcPts val="0"/>
              </a:spcBef>
              <a:buNone/>
            </a:pPr>
            <a:r>
              <a:rPr lang="en-US" dirty="0">
                <a:latin typeface="David" panose="020E0502060401010101" pitchFamily="34" charset="-79"/>
                <a:cs typeface="David" panose="020E0502060401010101" pitchFamily="34" charset="-79"/>
              </a:rPr>
              <a:t>And Rabbi Klonimus suggested another reason, that the three prayers correspond to three types of Shabbat: Shabbat of creation, Shabbat of the giving of the Torah, and Shabbat of future Days… and </a:t>
            </a:r>
            <a:r>
              <a:rPr lang="he-IL" dirty="0">
                <a:latin typeface="David" panose="020E0502060401010101" pitchFamily="34" charset="-79"/>
                <a:cs typeface="David" panose="020E0502060401010101" pitchFamily="34" charset="-79"/>
              </a:rPr>
              <a:t>"ישמח משה"</a:t>
            </a:r>
            <a:r>
              <a:rPr lang="en-US" dirty="0">
                <a:latin typeface="David" panose="020E0502060401010101" pitchFamily="34" charset="-79"/>
                <a:cs typeface="David" panose="020E0502060401010101" pitchFamily="34" charset="-79"/>
              </a:rPr>
              <a:t> corresponds to Shabbat of the giving of the Torah… </a:t>
            </a: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spTree>
    <p:extLst>
      <p:ext uri="{BB962C8B-B14F-4D97-AF65-F5344CB8AC3E}">
        <p14:creationId xmlns:p14="http://schemas.microsoft.com/office/powerpoint/2010/main" val="1082703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alpha val="64000"/>
          </a:srgb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621D4A-F520-4FD9-8750-221E933821E9}"/>
              </a:ext>
            </a:extLst>
          </p:cNvPr>
          <p:cNvSpPr>
            <a:spLocks noGrp="1"/>
          </p:cNvSpPr>
          <p:nvPr>
            <p:ph type="title"/>
          </p:nvPr>
        </p:nvSpPr>
        <p:spPr>
          <a:xfrm>
            <a:off x="664029" y="-346075"/>
            <a:ext cx="10515600" cy="1325563"/>
          </a:xfrm>
        </p:spPr>
        <p:txBody>
          <a:bodyPr/>
          <a:lstStyle/>
          <a:p>
            <a:pPr marL="0" marR="243840" indent="0" algn="ctr" rtl="0">
              <a:lnSpc>
                <a:spcPct val="107000"/>
              </a:lnSpc>
              <a:spcAft>
                <a:spcPts val="800"/>
              </a:spcAft>
              <a:buNone/>
            </a:pPr>
            <a:r>
              <a:rPr lang="en-US" sz="4400" dirty="0">
                <a:effectLst/>
                <a:ea typeface="Times New Roman" panose="02020603050405020304" pitchFamily="18" charset="0"/>
                <a:cs typeface="David" panose="020E0502060401010101" pitchFamily="34" charset="-79"/>
              </a:rPr>
              <a:t>2. Medieval Literature</a:t>
            </a:r>
          </a:p>
        </p:txBody>
      </p:sp>
      <p:sp>
        <p:nvSpPr>
          <p:cNvPr id="3" name="מציין מיקום תוכן 2">
            <a:extLst>
              <a:ext uri="{FF2B5EF4-FFF2-40B4-BE49-F238E27FC236}">
                <a16:creationId xmlns:a16="http://schemas.microsoft.com/office/drawing/2014/main" id="{0F8D967D-DE6D-4263-B018-AD0721BF1A19}"/>
              </a:ext>
            </a:extLst>
          </p:cNvPr>
          <p:cNvSpPr>
            <a:spLocks noGrp="1"/>
          </p:cNvSpPr>
          <p:nvPr>
            <p:ph idx="1"/>
          </p:nvPr>
        </p:nvSpPr>
        <p:spPr>
          <a:xfrm>
            <a:off x="5189765" y="979487"/>
            <a:ext cx="6284685" cy="5297958"/>
          </a:xfrm>
          <a:solidFill>
            <a:schemeClr val="bg1"/>
          </a:solidFill>
          <a:ln>
            <a:solidFill>
              <a:schemeClr val="tx1"/>
            </a:solidFill>
          </a:ln>
        </p:spPr>
        <p:txBody>
          <a:bodyPr>
            <a:normAutofit/>
          </a:bodyPr>
          <a:lstStyle/>
          <a:p>
            <a:pPr marL="0" indent="0" algn="just" rtl="0">
              <a:spcBef>
                <a:spcPts val="0"/>
              </a:spcBef>
              <a:buNone/>
            </a:pPr>
            <a:r>
              <a:rPr lang="en-US" dirty="0">
                <a:latin typeface="David" panose="020E0502060401010101" pitchFamily="34" charset="-79"/>
                <a:cs typeface="David" panose="020E0502060401010101" pitchFamily="34" charset="-79"/>
              </a:rPr>
              <a:t>&gt; Why do we refer to Moshe and not to God? </a:t>
            </a:r>
          </a:p>
          <a:p>
            <a:pPr marL="0" indent="0" algn="just" rtl="0">
              <a:lnSpc>
                <a:spcPct val="100000"/>
              </a:lnSpc>
              <a:spcBef>
                <a:spcPts val="0"/>
              </a:spcBef>
              <a:buNone/>
            </a:pP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b="1" u="sng" dirty="0">
                <a:latin typeface="David" panose="020E0502060401010101" pitchFamily="34" charset="-79"/>
                <a:cs typeface="David" panose="020E0502060401010101" pitchFamily="34" charset="-79"/>
              </a:rPr>
              <a:t>1. ספר המנהיג הלכות שבת עמוד </a:t>
            </a:r>
            <a:r>
              <a:rPr lang="he-IL" b="1" u="sng" dirty="0" err="1">
                <a:latin typeface="David" panose="020E0502060401010101" pitchFamily="34" charset="-79"/>
                <a:cs typeface="David" panose="020E0502060401010101" pitchFamily="34" charset="-79"/>
              </a:rPr>
              <a:t>קנ</a:t>
            </a:r>
            <a:endParaRPr lang="en-US" dirty="0">
              <a:latin typeface="David" panose="020E0502060401010101" pitchFamily="34" charset="-79"/>
              <a:cs typeface="David" panose="020E0502060401010101" pitchFamily="34" charset="-79"/>
            </a:endParaRPr>
          </a:p>
          <a:p>
            <a:pPr marL="0" indent="0" algn="just">
              <a:lnSpc>
                <a:spcPct val="100000"/>
              </a:lnSpc>
              <a:spcBef>
                <a:spcPts val="0"/>
              </a:spcBef>
              <a:buNone/>
            </a:pPr>
            <a:r>
              <a:rPr lang="he-IL" dirty="0">
                <a:latin typeface="David" panose="020E0502060401010101" pitchFamily="34" charset="-79"/>
                <a:cs typeface="David" panose="020E0502060401010101" pitchFamily="34" charset="-79"/>
              </a:rPr>
              <a:t>רבנו שלמה ז"ל לא היה אומר "ישמח משה", והיה אומר "אתה בחרתנו", והיה מזכיר ואומר "שבתות למנוחה". כי לא היה יודע מה עניין לשבת "ישמח משה"? </a:t>
            </a:r>
            <a:endParaRPr lang="en-US" dirty="0">
              <a:latin typeface="David" panose="020E0502060401010101" pitchFamily="34" charset="-79"/>
              <a:cs typeface="David" panose="020E0502060401010101" pitchFamily="34" charset="-79"/>
            </a:endParaRPr>
          </a:p>
          <a:p>
            <a:pPr marL="0" indent="0" algn="just" rtl="0">
              <a:lnSpc>
                <a:spcPct val="100000"/>
              </a:lnSpc>
              <a:spcBef>
                <a:spcPts val="0"/>
              </a:spcBef>
              <a:buNone/>
            </a:pPr>
            <a:r>
              <a:rPr lang="en-US" dirty="0">
                <a:latin typeface="David" panose="020E0502060401010101" pitchFamily="34" charset="-79"/>
                <a:cs typeface="David" panose="020E0502060401010101" pitchFamily="34" charset="-79"/>
              </a:rPr>
              <a:t>Rabbi Shlomo (=Rashi) would not say </a:t>
            </a:r>
            <a:r>
              <a:rPr lang="he-IL" dirty="0">
                <a:latin typeface="David" panose="020E0502060401010101" pitchFamily="34" charset="-79"/>
                <a:cs typeface="David" panose="020E0502060401010101" pitchFamily="34" charset="-79"/>
              </a:rPr>
              <a:t>"ישמח משה"</a:t>
            </a:r>
            <a:r>
              <a:rPr lang="en-US" dirty="0">
                <a:latin typeface="David" panose="020E0502060401010101" pitchFamily="34" charset="-79"/>
                <a:cs typeface="David" panose="020E0502060401010101" pitchFamily="34" charset="-79"/>
              </a:rPr>
              <a:t>, and would say </a:t>
            </a:r>
            <a:r>
              <a:rPr lang="he-IL" dirty="0">
                <a:latin typeface="David" panose="020E0502060401010101" pitchFamily="34" charset="-79"/>
                <a:cs typeface="David" panose="020E0502060401010101" pitchFamily="34" charset="-79"/>
              </a:rPr>
              <a:t>"אתה בחרתנו"</a:t>
            </a:r>
            <a:r>
              <a:rPr lang="en-US" dirty="0">
                <a:latin typeface="David" panose="020E0502060401010101" pitchFamily="34" charset="-79"/>
                <a:cs typeface="David" panose="020E0502060401010101" pitchFamily="34" charset="-79"/>
              </a:rPr>
              <a:t>, because he did know what </a:t>
            </a:r>
            <a:r>
              <a:rPr lang="he-IL" dirty="0">
                <a:latin typeface="David" panose="020E0502060401010101" pitchFamily="34" charset="-79"/>
                <a:cs typeface="David" panose="020E0502060401010101" pitchFamily="34" charset="-79"/>
              </a:rPr>
              <a:t>"ישמח משה"</a:t>
            </a:r>
            <a:r>
              <a:rPr lang="en-US" dirty="0">
                <a:latin typeface="David" panose="020E0502060401010101" pitchFamily="34" charset="-79"/>
                <a:cs typeface="David" panose="020E0502060401010101" pitchFamily="34" charset="-79"/>
              </a:rPr>
              <a:t> has to do with Shabbat?  </a:t>
            </a:r>
            <a:endParaRPr lang="he-IL" dirty="0">
              <a:latin typeface="David" panose="020E0502060401010101" pitchFamily="34" charset="-79"/>
              <a:cs typeface="David" panose="020E0502060401010101" pitchFamily="34" charset="-79"/>
            </a:endParaRPr>
          </a:p>
          <a:p>
            <a:pPr marL="0" indent="0" algn="just">
              <a:lnSpc>
                <a:spcPct val="100000"/>
              </a:lnSpc>
              <a:spcBef>
                <a:spcPts val="0"/>
              </a:spcBef>
              <a:buNone/>
            </a:pPr>
            <a:endParaRPr lang="en-US" dirty="0">
              <a:latin typeface="David" panose="020E0502060401010101" pitchFamily="34" charset="-79"/>
              <a:cs typeface="David" panose="020E0502060401010101" pitchFamily="34" charset="-79"/>
            </a:endParaRPr>
          </a:p>
          <a:p>
            <a:pPr marL="0" indent="0" algn="just" rtl="0">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he-IL" dirty="0">
              <a:latin typeface="David" panose="020E0502060401010101" pitchFamily="34" charset="-79"/>
              <a:cs typeface="David" panose="020E0502060401010101" pitchFamily="34" charset="-79"/>
            </a:endParaRPr>
          </a:p>
          <a:p>
            <a:pPr marL="0" indent="0" algn="just">
              <a:spcBef>
                <a:spcPts val="0"/>
              </a:spcBef>
              <a:buNone/>
            </a:pPr>
            <a:endParaRPr lang="en-US" dirty="0">
              <a:latin typeface="David" panose="020E0502060401010101" pitchFamily="34" charset="-79"/>
              <a:cs typeface="David" panose="020E0502060401010101" pitchFamily="34" charset="-79"/>
            </a:endParaRPr>
          </a:p>
          <a:p>
            <a:pPr marL="0" marR="243840" indent="0" algn="just" rtl="0">
              <a:lnSpc>
                <a:spcPct val="100000"/>
              </a:lnSpc>
              <a:spcBef>
                <a:spcPts val="0"/>
              </a:spcBef>
              <a:buNone/>
            </a:pPr>
            <a:endParaRPr lang="en-US" sz="2800" b="1" u="sng" dirty="0">
              <a:effectLst/>
              <a:latin typeface="David" panose="020E0502060401010101" pitchFamily="34" charset="-79"/>
              <a:ea typeface="Times New Roman" panose="02020603050405020304" pitchFamily="18" charset="0"/>
              <a:cs typeface="David" panose="020E0502060401010101" pitchFamily="34" charset="-79"/>
            </a:endParaRPr>
          </a:p>
          <a:p>
            <a:pPr marL="0" marR="243840" indent="0" algn="just" rtl="0">
              <a:lnSpc>
                <a:spcPct val="107000"/>
              </a:lnSpc>
              <a:spcAft>
                <a:spcPts val="800"/>
              </a:spcAft>
              <a:buNone/>
            </a:pPr>
            <a:endParaRPr lang="he-IL" sz="2800" b="1" u="sng" dirty="0">
              <a:effectLst/>
              <a:latin typeface="David" panose="020E0502060401010101" pitchFamily="34" charset="-79"/>
              <a:ea typeface="Times New Roman" panose="02020603050405020304" pitchFamily="18" charset="0"/>
              <a:cs typeface="David" panose="020E0502060401010101" pitchFamily="34" charset="-79"/>
            </a:endParaRPr>
          </a:p>
        </p:txBody>
      </p:sp>
      <p:pic>
        <p:nvPicPr>
          <p:cNvPr id="2050" name="Picture 2" descr="HebrewBooks.org Sefer Detail: ספר המנהיג -- אברהם בן נתן, הירחי, 1155-1215">
            <a:extLst>
              <a:ext uri="{FF2B5EF4-FFF2-40B4-BE49-F238E27FC236}">
                <a16:creationId xmlns:a16="http://schemas.microsoft.com/office/drawing/2014/main" id="{2620B92B-1128-45D4-A25A-4B63FC877E7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98" t="14282" r="26406" b="20000"/>
          <a:stretch/>
        </p:blipFill>
        <p:spPr bwMode="auto">
          <a:xfrm>
            <a:off x="1012371" y="979488"/>
            <a:ext cx="3292930" cy="5297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661345"/>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11662</TotalTime>
  <Words>1874</Words>
  <Application>Microsoft Office PowerPoint</Application>
  <PresentationFormat>מסך רחב</PresentationFormat>
  <Paragraphs>165</Paragraphs>
  <Slides>28</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28</vt:i4>
      </vt:variant>
    </vt:vector>
  </HeadingPairs>
  <TitlesOfParts>
    <vt:vector size="35" baseType="lpstr">
      <vt:lpstr>Arial</vt:lpstr>
      <vt:lpstr>Calibri</vt:lpstr>
      <vt:lpstr>Calibri Light</vt:lpstr>
      <vt:lpstr>David</vt:lpstr>
      <vt:lpstr>Segoe UI Web (Hebrew)</vt:lpstr>
      <vt:lpstr>Times New Roman</vt:lpstr>
      <vt:lpstr>ערכת נושא Office</vt:lpstr>
      <vt:lpstr>Finding the Forefathers and Mothers in Prayer and Piyut</vt:lpstr>
      <vt:lpstr>Finding the Forefathers and Mothers in Prayer and Piyut</vt:lpstr>
      <vt:lpstr>1. Shabbat Morning Prayer</vt:lpstr>
      <vt:lpstr>1. Shabbat Morning Prayer</vt:lpstr>
      <vt:lpstr>2. Medieval Literature </vt:lpstr>
      <vt:lpstr>2. Medieval Literature</vt:lpstr>
      <vt:lpstr>2. Medieval Literature</vt:lpstr>
      <vt:lpstr>2. Medieval Literature</vt:lpstr>
      <vt:lpstr>2. Medieval Literature</vt:lpstr>
      <vt:lpstr>2. Medieval Literature</vt:lpstr>
      <vt:lpstr>2. Medieval Literature</vt:lpstr>
      <vt:lpstr>2. Medieval Literature</vt:lpstr>
      <vt:lpstr>2. Medieval Literature</vt:lpstr>
      <vt:lpstr>3. Modern Scholarship</vt:lpstr>
      <vt:lpstr>3. Modern Scholarship</vt:lpstr>
      <vt:lpstr>3. Modern Scholarship</vt:lpstr>
      <vt:lpstr>3. Modern Scholarship</vt:lpstr>
      <vt:lpstr>3. Modern Scholarship</vt:lpstr>
      <vt:lpstr>3. Modern Scholarship</vt:lpstr>
      <vt:lpstr>3. Modern Scholarship</vt:lpstr>
      <vt:lpstr>3. Modern Scholarship</vt:lpstr>
      <vt:lpstr>מצגת של PowerPoint‏</vt:lpstr>
      <vt:lpstr>4. Rosh Hashanah Prayer</vt:lpstr>
      <vt:lpstr>4. Rosh Hashanah Prayer</vt:lpstr>
      <vt:lpstr>4. Rosh Hashanah Prayer</vt:lpstr>
      <vt:lpstr>4. Rosh Hashanah Prayer</vt:lpstr>
      <vt:lpstr>4. Rosh Hashanah Prayer</vt:lpstr>
      <vt:lpstr>Finding the Forefathers and Mothers in Prayer and Piyut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חנן גפני</dc:creator>
  <cp:lastModifiedBy>חנן גפני</cp:lastModifiedBy>
  <cp:revision>34</cp:revision>
  <dcterms:created xsi:type="dcterms:W3CDTF">2022-08-04T09:22:31Z</dcterms:created>
  <dcterms:modified xsi:type="dcterms:W3CDTF">2022-09-09T14:25:46Z</dcterms:modified>
</cp:coreProperties>
</file>